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5" r:id="rId12"/>
    <p:sldId id="270" r:id="rId13"/>
    <p:sldId id="271" r:id="rId14"/>
    <p:sldId id="267" r:id="rId15"/>
    <p:sldId id="268" r:id="rId16"/>
    <p:sldId id="276" r:id="rId17"/>
    <p:sldId id="274" r:id="rId18"/>
    <p:sldId id="278" r:id="rId19"/>
    <p:sldId id="367" r:id="rId20"/>
    <p:sldId id="277" r:id="rId21"/>
  </p:sldIdLst>
  <p:sldSz cx="12192000" cy="6858000"/>
  <p:notesSz cx="6797675" cy="9929813"/>
  <p:embeddedFontLst>
    <p:embeddedFont>
      <p:font typeface="Montserrat Medium" charset="-52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Lora" charset="-52"/>
      <p:regular r:id="rId29"/>
      <p:bold r:id="rId30"/>
      <p:italic r:id="rId31"/>
      <p:boldItalic r:id="rId32"/>
    </p:embeddedFont>
    <p:embeddedFont>
      <p:font typeface="Lucida Sans Unicode" pitchFamily="34" charset="0"/>
      <p:regular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1D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1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8" y="393701"/>
            <a:ext cx="9283931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8555AA3-9D6E-4C17-A36C-F7824505179C}"/>
              </a:ext>
            </a:extLst>
          </p:cNvPr>
          <p:cNvSpPr/>
          <p:nvPr userDrawn="1"/>
        </p:nvSpPr>
        <p:spPr>
          <a:xfrm>
            <a:off x="1879369" y="36512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Мои Документы\2018-2020\Логотипы\Логотип н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12" y="341194"/>
            <a:ext cx="887103" cy="887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61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4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5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0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1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81" y="393701"/>
            <a:ext cx="8931218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 descr="C:\Users\larisa1\Desktop\материал для выступлений\Логотип новый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25" y="347582"/>
            <a:ext cx="883453" cy="8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" y="0"/>
            <a:ext cx="2380456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6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395"/>
            <a:ext cx="9144000" cy="2572626"/>
          </a:xfrm>
        </p:spPr>
        <p:txBody>
          <a:bodyPr>
            <a:noAutofit/>
          </a:bodyPr>
          <a:lstStyle/>
          <a:p>
            <a:r>
              <a:rPr lang="ru-RU" sz="4000" dirty="0"/>
              <a:t>Профилактика ВИЧ-инфекции</a:t>
            </a:r>
            <a:br>
              <a:rPr lang="ru-RU" sz="4000" dirty="0"/>
            </a:br>
            <a:r>
              <a:rPr lang="ru-RU" sz="4000" dirty="0"/>
              <a:t> (для студентов </a:t>
            </a:r>
            <a:r>
              <a:rPr lang="ru-RU" sz="4000" dirty="0" err="1"/>
              <a:t>ССУЗов</a:t>
            </a:r>
            <a:r>
              <a:rPr lang="ru-RU" sz="4000"/>
              <a:t>, ВУЗов)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61" y="4607626"/>
            <a:ext cx="6347977" cy="2250374"/>
          </a:xfrm>
          <a:prstGeom prst="rect">
            <a:avLst/>
          </a:prstGeom>
        </p:spPr>
      </p:pic>
      <p:pic>
        <p:nvPicPr>
          <p:cNvPr id="1026" name="Picture 2" descr="C:\Users\larisa1\Desktop\материал для выступлений\Логотип н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43" y="250195"/>
            <a:ext cx="1547434" cy="15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" y="0"/>
            <a:ext cx="47609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По Федеральному Закону РФ №38 от 1995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Любой гражданин РФ может обследоваться на </a:t>
            </a:r>
            <a:r>
              <a:rPr lang="ru-RU" alt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ВИЧ</a:t>
            </a:r>
            <a:r>
              <a:rPr lang="ru-RU" altLang="ru-RU" dirty="0"/>
              <a:t>:</a:t>
            </a:r>
          </a:p>
          <a:p>
            <a:pPr lvl="1">
              <a:lnSpc>
                <a:spcPct val="15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добровольно</a:t>
            </a:r>
          </a:p>
          <a:p>
            <a:pPr lvl="1">
              <a:lnSpc>
                <a:spcPct val="15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бесплатно</a:t>
            </a:r>
          </a:p>
          <a:p>
            <a:pPr lvl="1">
              <a:lnSpc>
                <a:spcPct val="15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анонимно </a:t>
            </a:r>
            <a:r>
              <a:rPr lang="ru-RU" altLang="ru-RU" dirty="0"/>
              <a:t>при желании</a:t>
            </a:r>
          </a:p>
          <a:p>
            <a:pPr lvl="1">
              <a:lnSpc>
                <a:spcPct val="15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с консультированием </a:t>
            </a:r>
            <a:r>
              <a:rPr lang="ru-RU" altLang="ru-RU" dirty="0"/>
              <a:t>по вопросам профилактики ВИЧ-инфекции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51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85301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845874"/>
          </a:xfrm>
        </p:spPr>
        <p:txBody>
          <a:bodyPr/>
          <a:lstStyle/>
          <a:p>
            <a:r>
              <a:rPr lang="ru-RU" dirty="0"/>
              <a:t>Повреждение кожных покровов </a:t>
            </a:r>
            <a:r>
              <a:rPr lang="ru-RU" sz="1800" dirty="0"/>
              <a:t>(порез, укол)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1899150"/>
            <a:ext cx="2222341" cy="190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7" y="1763269"/>
            <a:ext cx="2547935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83547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с мылом под проточной водой           Обработать 70% спиртом         Смазать ранку 5% раствором йода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37274" y="3877339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94250" y="3911943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770" y="4332752"/>
            <a:ext cx="10718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Попадание биологической жидкости на слизистые глаз, носа и рта</a:t>
            </a:r>
            <a:endParaRPr lang="ru-RU" sz="2800" dirty="0">
              <a:solidFill>
                <a:srgbClr val="0D0D0D"/>
              </a:solidFill>
            </a:endParaRPr>
          </a:p>
        </p:txBody>
      </p:sp>
      <p:pic>
        <p:nvPicPr>
          <p:cNvPr id="15" name="Picture 9" descr="C:\Users\larisa1\Desktop\скан\v4-728px-Remove-Foreign-Objects-from-the-Eye-Step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9" y="5005591"/>
            <a:ext cx="2761932" cy="1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2592" y="5005591"/>
            <a:ext cx="75640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Слизистую оболочку носа и глаз обильно промыть водой (не тереть!!!) Ротовую полость промыть большим количеством воды,  прополоскать 70% раствором этилового спирта.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87" y="1971366"/>
            <a:ext cx="1631679" cy="16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95692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01" y="1400062"/>
            <a:ext cx="10515600" cy="2748683"/>
          </a:xfrm>
        </p:spPr>
        <p:txBody>
          <a:bodyPr/>
          <a:lstStyle/>
          <a:p>
            <a:r>
              <a:rPr lang="ru-RU" dirty="0"/>
              <a:t>При попадании биологической жидкости  на неповреждённую кожу: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8" y="2295469"/>
            <a:ext cx="2015198" cy="16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0582" y="2428348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Обработать 70% спиртом</a:t>
            </a:r>
          </a:p>
          <a:p>
            <a:endParaRPr lang="ru-RU" dirty="0"/>
          </a:p>
          <a:p>
            <a:r>
              <a:rPr lang="ru-RU" dirty="0"/>
              <a:t>Промыть водой с мылом</a:t>
            </a:r>
          </a:p>
          <a:p>
            <a:endParaRPr lang="ru-RU" dirty="0"/>
          </a:p>
          <a:p>
            <a:r>
              <a:rPr lang="ru-RU" dirty="0"/>
              <a:t>Повторно обработать 70% спиртом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811" y="4344210"/>
            <a:ext cx="8191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При попадании биологической жидкости на одежду: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885" y="5429586"/>
            <a:ext cx="84379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Одежда снимается и погружается в </a:t>
            </a:r>
            <a:r>
              <a:rPr lang="ru-RU" dirty="0" err="1"/>
              <a:t>дезраствор</a:t>
            </a:r>
            <a:r>
              <a:rPr lang="ru-RU" dirty="0"/>
              <a:t>. </a:t>
            </a:r>
          </a:p>
          <a:p>
            <a:r>
              <a:rPr lang="ru-RU" dirty="0"/>
              <a:t>Обувь дважды протирается </a:t>
            </a:r>
            <a:r>
              <a:rPr lang="ru-RU" dirty="0" err="1"/>
              <a:t>дезраствором</a:t>
            </a:r>
            <a:r>
              <a:rPr lang="ru-RU" dirty="0"/>
              <a:t> (руки при этом в перчатках)</a:t>
            </a:r>
          </a:p>
          <a:p>
            <a:r>
              <a:rPr lang="ru-RU" dirty="0"/>
              <a:t>Участок тела под одеждой протереть 70% спиртом.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5" y="4492157"/>
            <a:ext cx="3018719" cy="20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74910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Стратегии безопасного полового поведения: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/>
              <a:t>Постоянное и правильное </a:t>
            </a:r>
            <a:r>
              <a:rPr lang="ru-RU" altLang="ru-RU" b="1" dirty="0">
                <a:solidFill>
                  <a:srgbClr val="C00000"/>
                </a:solidFill>
              </a:rPr>
              <a:t>использование презервативов </a:t>
            </a:r>
            <a:r>
              <a:rPr lang="ru-RU" altLang="ru-RU" dirty="0"/>
              <a:t>при любых половых контактах.</a:t>
            </a:r>
          </a:p>
          <a:p>
            <a:r>
              <a:rPr lang="ru-RU" altLang="ru-RU" dirty="0"/>
              <a:t>Обеспечение безопасности путём сохранения </a:t>
            </a:r>
            <a:r>
              <a:rPr lang="ru-RU" altLang="ru-RU" b="1" dirty="0">
                <a:solidFill>
                  <a:srgbClr val="C00000"/>
                </a:solidFill>
              </a:rPr>
              <a:t>верности одному партнёру</a:t>
            </a:r>
            <a:r>
              <a:rPr lang="ru-RU" altLang="ru-RU" dirty="0"/>
              <a:t>, когда оба партнёра не инфицированы (брак, семья).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Сокращение</a:t>
            </a:r>
            <a:r>
              <a:rPr lang="ru-RU" altLang="ru-RU" dirty="0"/>
              <a:t> числа сексуальных </a:t>
            </a:r>
            <a:r>
              <a:rPr lang="ru-RU" altLang="ru-RU" b="1" dirty="0">
                <a:solidFill>
                  <a:srgbClr val="C00000"/>
                </a:solidFill>
              </a:rPr>
              <a:t>партнёров.</a:t>
            </a:r>
          </a:p>
          <a:p>
            <a:r>
              <a:rPr lang="ru-RU" altLang="ru-RU" dirty="0"/>
              <a:t>Исключение из числа партнёров лиц с высоким риском заражения – потребителей наркотических веществ и лиц, вступающих в половые связи за вознаграждение.</a:t>
            </a:r>
          </a:p>
          <a:p>
            <a:r>
              <a:rPr lang="ru-RU" altLang="ru-RU" dirty="0"/>
              <a:t>Исключение из числа партнёров лиц, имеющих </a:t>
            </a:r>
            <a:r>
              <a:rPr lang="ru-RU" altLang="ru-RU" b="1" dirty="0">
                <a:solidFill>
                  <a:srgbClr val="C00000"/>
                </a:solidFill>
              </a:rPr>
              <a:t>большое число половых партнёров.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Профилактика и лечение </a:t>
            </a:r>
            <a:r>
              <a:rPr lang="ru-RU" altLang="ru-RU" dirty="0"/>
              <a:t>воспалительных заболеваний половых органов и </a:t>
            </a:r>
            <a:r>
              <a:rPr lang="ru-RU" altLang="ru-RU" b="1" dirty="0">
                <a:solidFill>
                  <a:srgbClr val="C00000"/>
                </a:solidFill>
              </a:rPr>
              <a:t>ИППП.</a:t>
            </a:r>
            <a:r>
              <a:rPr lang="ru-RU" altLang="ru-RU" dirty="0"/>
              <a:t> </a:t>
            </a:r>
          </a:p>
          <a:p>
            <a:r>
              <a:rPr lang="ru-RU" altLang="ru-RU" dirty="0"/>
              <a:t>Позднее начало половой жизни.</a:t>
            </a:r>
          </a:p>
          <a:p>
            <a:r>
              <a:rPr lang="ru-RU" altLang="ru-RU" dirty="0"/>
              <a:t>Невинность, девственность, воздержание.</a:t>
            </a:r>
          </a:p>
          <a:p>
            <a:endParaRPr lang="ru-RU" alt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5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54128" cy="8568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Правила пользования презервативом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7" y="1684338"/>
            <a:ext cx="5631366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3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54128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Правила пользования презервативом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ru-RU" altLang="ru-RU" sz="2200" dirty="0">
                <a:solidFill>
                  <a:srgbClr val="000000"/>
                </a:solidFill>
              </a:rPr>
              <a:t>Презерватив приобретать лучше </a:t>
            </a:r>
            <a:r>
              <a:rPr lang="ru-RU" altLang="ru-RU" sz="2200" b="1" dirty="0">
                <a:solidFill>
                  <a:srgbClr val="C00000"/>
                </a:solidFill>
              </a:rPr>
              <a:t>заранее.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ru-RU" altLang="ru-RU" sz="2200" dirty="0">
                <a:solidFill>
                  <a:srgbClr val="000000"/>
                </a:solidFill>
              </a:rPr>
              <a:t>Покупать нужно </a:t>
            </a:r>
            <a:r>
              <a:rPr lang="ru-RU" altLang="ru-RU" sz="2200" b="1" dirty="0">
                <a:solidFill>
                  <a:srgbClr val="C00000"/>
                </a:solidFill>
              </a:rPr>
              <a:t>в аптеках или специализированных магазинах,</a:t>
            </a:r>
            <a:r>
              <a:rPr lang="ru-RU" altLang="ru-RU" sz="2200" dirty="0">
                <a:solidFill>
                  <a:srgbClr val="000000"/>
                </a:solidFill>
              </a:rPr>
              <a:t> чтобы не приобрести просроченный или испорченный товар.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ru-RU" altLang="ru-RU" sz="2200" dirty="0">
                <a:solidFill>
                  <a:srgbClr val="000000"/>
                </a:solidFill>
              </a:rPr>
              <a:t>Покупать нужно фирменные презервативы с гарантией качества (</a:t>
            </a:r>
            <a:r>
              <a:rPr lang="en-US" altLang="ru-RU" sz="2200" dirty="0">
                <a:solidFill>
                  <a:srgbClr val="000000"/>
                </a:solidFill>
              </a:rPr>
              <a:t>Durex, </a:t>
            </a:r>
            <a:r>
              <a:rPr lang="en-US" altLang="ru-RU" sz="2200" dirty="0" err="1">
                <a:solidFill>
                  <a:srgbClr val="000000"/>
                </a:solidFill>
              </a:rPr>
              <a:t>Innotex</a:t>
            </a:r>
            <a:r>
              <a:rPr lang="en-US" altLang="ru-RU" sz="2200" dirty="0">
                <a:solidFill>
                  <a:srgbClr val="000000"/>
                </a:solidFill>
              </a:rPr>
              <a:t>, </a:t>
            </a:r>
            <a:r>
              <a:rPr lang="en-US" altLang="ru-RU" sz="2200" dirty="0" err="1">
                <a:solidFill>
                  <a:srgbClr val="000000"/>
                </a:solidFill>
              </a:rPr>
              <a:t>Condomi</a:t>
            </a:r>
            <a:r>
              <a:rPr lang="en-US" altLang="ru-RU" sz="2200" dirty="0">
                <a:solidFill>
                  <a:srgbClr val="000000"/>
                </a:solidFill>
              </a:rPr>
              <a:t>, </a:t>
            </a:r>
            <a:r>
              <a:rPr lang="en-US" altLang="ru-RU" sz="2200" dirty="0" err="1">
                <a:solidFill>
                  <a:srgbClr val="000000"/>
                </a:solidFill>
              </a:rPr>
              <a:t>Sico</a:t>
            </a:r>
            <a:r>
              <a:rPr lang="en-US" altLang="ru-RU" sz="2200" dirty="0">
                <a:solidFill>
                  <a:srgbClr val="000000"/>
                </a:solidFill>
              </a:rPr>
              <a:t>, Life Style </a:t>
            </a:r>
            <a:r>
              <a:rPr lang="ru-RU" altLang="ru-RU" sz="2200" dirty="0">
                <a:solidFill>
                  <a:srgbClr val="000000"/>
                </a:solidFill>
              </a:rPr>
              <a:t>и др.). </a:t>
            </a:r>
            <a:r>
              <a:rPr lang="ru-RU" altLang="ru-RU" sz="2200" b="1" dirty="0">
                <a:solidFill>
                  <a:srgbClr val="C00000"/>
                </a:solidFill>
              </a:rPr>
              <a:t>Не экономьте на здоровье.</a:t>
            </a:r>
          </a:p>
          <a:p>
            <a:r>
              <a:rPr lang="ru-RU" altLang="ru-RU" sz="2200" dirty="0">
                <a:solidFill>
                  <a:srgbClr val="000000"/>
                </a:solidFill>
              </a:rPr>
              <a:t>Для каждого вида сексуального контакта (вагинальный, анальный, оральный) используются </a:t>
            </a:r>
            <a:r>
              <a:rPr lang="ru-RU" altLang="ru-RU" sz="2200" b="1" dirty="0">
                <a:solidFill>
                  <a:srgbClr val="C00000"/>
                </a:solidFill>
              </a:rPr>
              <a:t>специально предназначенные для этого презервативы.</a:t>
            </a:r>
            <a:endParaRPr lang="ru-RU" altLang="ru-RU" sz="2200" dirty="0">
              <a:solidFill>
                <a:srgbClr val="000000"/>
              </a:solidFill>
            </a:endParaRPr>
          </a:p>
          <a:p>
            <a:r>
              <a:rPr lang="ru-RU" altLang="ru-RU" sz="2200" dirty="0">
                <a:solidFill>
                  <a:srgbClr val="000000"/>
                </a:solidFill>
              </a:rPr>
              <a:t> </a:t>
            </a:r>
            <a:r>
              <a:rPr lang="ru-RU" sz="2200" dirty="0"/>
              <a:t>! Если презерватив порвался или соскользнул, а ВИЧ-статус полового партнёра вам неизвестен, эта </a:t>
            </a:r>
            <a:r>
              <a:rPr lang="ru-RU" altLang="ru-RU" sz="2200" b="1" dirty="0">
                <a:solidFill>
                  <a:srgbClr val="C00000"/>
                </a:solidFill>
              </a:rPr>
              <a:t>рискованная ситуация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также называется </a:t>
            </a:r>
            <a:r>
              <a:rPr lang="ru-RU" altLang="ru-RU" sz="2200" b="1" dirty="0">
                <a:solidFill>
                  <a:srgbClr val="C00000"/>
                </a:solidFill>
              </a:rPr>
              <a:t>аварийной</a:t>
            </a:r>
            <a:r>
              <a:rPr lang="ru-RU" sz="2200" dirty="0"/>
              <a:t>.</a:t>
            </a:r>
          </a:p>
          <a:p>
            <a:r>
              <a:rPr lang="ru-RU" sz="2200" dirty="0"/>
              <a:t>Необходимо вымыть половые органы чистой водой, обработать их антисептиками (</a:t>
            </a:r>
            <a:r>
              <a:rPr lang="ru-RU" sz="2200" dirty="0" err="1"/>
              <a:t>Гибитан</a:t>
            </a:r>
            <a:r>
              <a:rPr lang="ru-RU" sz="2200" dirty="0"/>
              <a:t>, </a:t>
            </a:r>
            <a:r>
              <a:rPr lang="ru-RU" sz="2200" dirty="0" err="1"/>
              <a:t>Мирамистин</a:t>
            </a:r>
            <a:r>
              <a:rPr lang="ru-RU" sz="2200" dirty="0"/>
              <a:t>, </a:t>
            </a:r>
            <a:r>
              <a:rPr lang="ru-RU" sz="2200" dirty="0" err="1"/>
              <a:t>Цидипол</a:t>
            </a:r>
            <a:r>
              <a:rPr lang="ru-RU" sz="2200" dirty="0"/>
              <a:t>) и не позднее первых </a:t>
            </a:r>
            <a:r>
              <a:rPr lang="ru-RU" sz="2200" b="1" dirty="0">
                <a:solidFill>
                  <a:srgbClr val="C00000"/>
                </a:solidFill>
              </a:rPr>
              <a:t>72 часов </a:t>
            </a:r>
            <a:r>
              <a:rPr lang="ru-RU" sz="2200" dirty="0"/>
              <a:t>обратиться в Центр СПИД для назначения экстренной профилактики заражения ВИЧ-инфекцией.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9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8" y="393701"/>
            <a:ext cx="9006841" cy="7439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Если анализ на ВИЧ-положительный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ВИЧ положительный статус – не приговор. На сегодняшний день существуют современные антивирусные препараты позволяющие снизить вирусную нагрузку в организме до показателей, при которых риск заражения партнера практически не возможен, а длительность и качество жизни значительно выше, чем у пациентов без АРВТ. Таким образом пациенты с данным диагнозом продолжают жить полноценной жизнью.</a:t>
            </a:r>
          </a:p>
          <a:p>
            <a:r>
              <a:rPr lang="ru-RU" dirty="0"/>
              <a:t>АРВТ – совершенно бесплатна.</a:t>
            </a:r>
          </a:p>
          <a:p>
            <a:r>
              <a:rPr lang="ru-RU" dirty="0"/>
              <a:t>АРВТ – позволяет выносить и родить здорового ребенка в 98-99% случаях ВИЧ-положительным беременными женщинам.</a:t>
            </a:r>
          </a:p>
          <a:p>
            <a:r>
              <a:rPr lang="ru-RU" dirty="0"/>
              <a:t>Если у вас или у вашего партнера ВИЧ, не пренебрегайте средствами контрацепции и приемом АРВТ, а так же ежегодными обследованиями.</a:t>
            </a:r>
          </a:p>
          <a:p>
            <a:r>
              <a:rPr lang="ru-RU" dirty="0"/>
              <a:t>ВИЧ-позитивный человек обязан сообщить своему партнеру о своем статусе.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56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64519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Как защититься от ВИЧ?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Практикуй безопасные формы поведения! Сексуальные отношения – это большая ответственность!</a:t>
            </a:r>
          </a:p>
          <a:p>
            <a:pPr marL="0" indent="0" algn="ctr">
              <a:buNone/>
            </a:pPr>
            <a:r>
              <a:rPr lang="ru-RU" dirty="0"/>
              <a:t>Не употребляй психоактивные вещества (наркотики)!</a:t>
            </a:r>
          </a:p>
          <a:p>
            <a:pPr marL="0" indent="0" algn="ctr">
              <a:buNone/>
            </a:pPr>
            <a:r>
              <a:rPr lang="ru-RU" dirty="0"/>
              <a:t>Посещай медицинские учреждения, стоматологические клиники, салоны красоты, тату-салоны, только имеющие лицензию!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ТЕБЕ РЕШАТЬ!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ВЫБОР ЗА ТОБОЙ!!!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6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От СПИДа умерли: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1DE6A-7C46-4C14-A639-DD6B92F35D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D0D0D">
                    <a:tint val="75000"/>
                  </a:srgbClr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tint val="75000"/>
                </a:srgbClr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78" y="1666583"/>
            <a:ext cx="3545231" cy="264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06" y="1531073"/>
            <a:ext cx="3703076" cy="276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5063" y="4253046"/>
            <a:ext cx="443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Английский рок-певец Фредди Меркьюри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6718" y="4253045"/>
            <a:ext cx="426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Балетный танцовщик Рудольф Нуриев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561608" y="6024495"/>
            <a:ext cx="2867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ora"/>
                <a:ea typeface="Lucida Sans Unicode" pitchFamily="34" charset="0"/>
                <a:cs typeface="Lucida Sans Unicode" pitchFamily="34" charset="0"/>
              </a:rPr>
              <a:t>и многие другие</a:t>
            </a:r>
          </a:p>
        </p:txBody>
      </p:sp>
    </p:spTree>
    <p:extLst>
      <p:ext uri="{BB962C8B-B14F-4D97-AF65-F5344CB8AC3E}">
        <p14:creationId xmlns:p14="http://schemas.microsoft.com/office/powerpoint/2010/main" val="186988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СПИД 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vk.com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269902" y="425008"/>
            <a:ext cx="8837981" cy="8568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+mn-lt"/>
              </a:rPr>
              <a:t>ГАУЗ </a:t>
            </a:r>
            <a:r>
              <a:rPr lang="ru-RU" sz="1800" b="1" dirty="0">
                <a:latin typeface="+mn-lt"/>
              </a:rPr>
              <a:t>«Республиканский Центр по профилактике и борьбе со СПИД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и инфекционными заболеваниями Министерства здравоохранения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26423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95692" cy="856846"/>
          </a:xfrm>
        </p:spPr>
        <p:txBody>
          <a:bodyPr/>
          <a:lstStyle/>
          <a:p>
            <a:pPr algn="ctr"/>
            <a:r>
              <a:rPr lang="ru-RU" b="1" dirty="0"/>
              <a:t>Из истории вопроса: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1981 г.</a:t>
            </a:r>
            <a:r>
              <a:rPr lang="ru-RU" dirty="0"/>
              <a:t> – в США появились первые публикации о новом заболевании – СПИДе;</a:t>
            </a:r>
          </a:p>
          <a:p>
            <a:r>
              <a:rPr lang="ru-RU" b="1" dirty="0">
                <a:solidFill>
                  <a:srgbClr val="C00000"/>
                </a:solidFill>
              </a:rPr>
              <a:t>1983 г.</a:t>
            </a:r>
            <a:r>
              <a:rPr lang="ru-RU" b="1" dirty="0"/>
              <a:t> </a:t>
            </a:r>
            <a:r>
              <a:rPr lang="ru-RU" dirty="0"/>
              <a:t>– открыт вирус ВИЧ учёными Р. </a:t>
            </a:r>
            <a:r>
              <a:rPr lang="ru-RU" dirty="0" err="1"/>
              <a:t>Галло</a:t>
            </a:r>
            <a:r>
              <a:rPr lang="ru-RU" dirty="0"/>
              <a:t> (США), Л. </a:t>
            </a:r>
            <a:r>
              <a:rPr lang="ru-RU" dirty="0" err="1"/>
              <a:t>Монтанье</a:t>
            </a:r>
            <a:r>
              <a:rPr lang="ru-RU" dirty="0"/>
              <a:t> (Франция);</a:t>
            </a:r>
          </a:p>
          <a:p>
            <a:r>
              <a:rPr lang="ru-RU" b="1" dirty="0">
                <a:solidFill>
                  <a:srgbClr val="C00000"/>
                </a:solidFill>
              </a:rPr>
              <a:t>1987 г. </a:t>
            </a:r>
            <a:r>
              <a:rPr lang="ru-RU" dirty="0"/>
              <a:t>– первый ВИЧ-инфицированный в СССР;</a:t>
            </a:r>
          </a:p>
          <a:p>
            <a:r>
              <a:rPr lang="ru-RU" b="1" dirty="0">
                <a:solidFill>
                  <a:srgbClr val="C00000"/>
                </a:solidFill>
              </a:rPr>
              <a:t>1991 г. </a:t>
            </a:r>
            <a:r>
              <a:rPr lang="ru-RU" dirty="0"/>
              <a:t>– идентичный вирус  выявлен у шимпанзе;</a:t>
            </a:r>
          </a:p>
          <a:p>
            <a:r>
              <a:rPr lang="ru-RU" b="1" dirty="0">
                <a:solidFill>
                  <a:srgbClr val="C00000"/>
                </a:solidFill>
              </a:rPr>
              <a:t>1996 г. </a:t>
            </a:r>
            <a:r>
              <a:rPr lang="ru-RU" dirty="0"/>
              <a:t>– появились первые препараты, продлевающие жизнь ВИЧ-инфицированным (АРВТ)</a:t>
            </a:r>
          </a:p>
          <a:p>
            <a:r>
              <a:rPr lang="ru-RU" b="1" dirty="0">
                <a:solidFill>
                  <a:srgbClr val="C00000"/>
                </a:solidFill>
              </a:rPr>
              <a:t>2021 г. </a:t>
            </a:r>
            <a:r>
              <a:rPr lang="ru-RU" dirty="0"/>
              <a:t>– исполнилось 40 лет эпидемии ВИЧ.</a:t>
            </a:r>
            <a:br>
              <a:rPr lang="ru-RU" dirty="0"/>
            </a:br>
            <a:r>
              <a:rPr lang="ru-RU" dirty="0"/>
              <a:t>На данный момент вакцины от ВИЧ нет, полного излечения 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3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95692" cy="856846"/>
          </a:xfrm>
        </p:spPr>
        <p:txBody>
          <a:bodyPr/>
          <a:lstStyle/>
          <a:p>
            <a:pPr algn="ctr"/>
            <a:r>
              <a:rPr lang="ru-RU" b="1" dirty="0"/>
              <a:t>Жизнь вируса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1555668"/>
            <a:ext cx="7189520" cy="4621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Вирус </a:t>
            </a:r>
            <a:r>
              <a:rPr lang="ru-RU" b="1" dirty="0">
                <a:solidFill>
                  <a:srgbClr val="C00000"/>
                </a:solidFill>
              </a:rPr>
              <a:t>находит нужную клетку</a:t>
            </a:r>
            <a:r>
              <a:rPr lang="ru-RU" dirty="0"/>
              <a:t> и проникает в неё.</a:t>
            </a:r>
          </a:p>
          <a:p>
            <a:pPr marL="0" indent="0">
              <a:buNone/>
            </a:pPr>
            <a:r>
              <a:rPr lang="ru-RU" dirty="0"/>
              <a:t>2. Вирус </a:t>
            </a:r>
            <a:r>
              <a:rPr lang="ru-RU" b="1" dirty="0">
                <a:solidFill>
                  <a:srgbClr val="C00000"/>
                </a:solidFill>
              </a:rPr>
              <a:t>внедряет</a:t>
            </a:r>
            <a:r>
              <a:rPr lang="ru-RU" dirty="0"/>
              <a:t> в клетку свою генетическую информацию.</a:t>
            </a:r>
          </a:p>
          <a:p>
            <a:pPr marL="0" indent="0">
              <a:buNone/>
            </a:pPr>
            <a:r>
              <a:rPr lang="ru-RU" dirty="0"/>
              <a:t>3. Клетка забывает о нормальной жизнедеятельности и становится </a:t>
            </a:r>
            <a:r>
              <a:rPr lang="ru-RU" b="1" dirty="0">
                <a:solidFill>
                  <a:srgbClr val="C00000"/>
                </a:solidFill>
              </a:rPr>
              <a:t>фабрикой по производству вирусов.</a:t>
            </a:r>
          </a:p>
          <a:p>
            <a:pPr marL="0" indent="0">
              <a:buNone/>
            </a:pPr>
            <a:r>
              <a:rPr lang="ru-RU" dirty="0"/>
              <a:t>4. Вирусы </a:t>
            </a:r>
            <a:r>
              <a:rPr lang="ru-RU" b="1" dirty="0">
                <a:solidFill>
                  <a:srgbClr val="C00000"/>
                </a:solidFill>
              </a:rPr>
              <a:t>попадают в кровоток, </a:t>
            </a:r>
            <a:r>
              <a:rPr lang="ru-RU" dirty="0"/>
              <a:t>нарушая и угнетая работу иммунной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11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7091" y="1786247"/>
            <a:ext cx="3048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9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306285"/>
            <a:ext cx="11815948" cy="5407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74910" cy="856846"/>
          </a:xfrm>
        </p:spPr>
        <p:txBody>
          <a:bodyPr/>
          <a:lstStyle/>
          <a:p>
            <a:pPr algn="ctr"/>
            <a:r>
              <a:rPr lang="ru-RU" b="1" dirty="0"/>
              <a:t>Особенности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Высокая избирательность – </a:t>
            </a:r>
            <a:r>
              <a:rPr lang="ru-RU" b="1" dirty="0">
                <a:solidFill>
                  <a:srgbClr val="C00000"/>
                </a:solidFill>
              </a:rPr>
              <a:t>поражает только иммунные клетки.</a:t>
            </a:r>
          </a:p>
          <a:p>
            <a:r>
              <a:rPr lang="ru-RU" dirty="0"/>
              <a:t>Высокая  </a:t>
            </a:r>
            <a:r>
              <a:rPr lang="ru-RU" b="1" dirty="0">
                <a:solidFill>
                  <a:srgbClr val="C00000"/>
                </a:solidFill>
              </a:rPr>
              <a:t>склонность к мутациям: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- каждый новый вирус отличается от исходного;</a:t>
            </a:r>
            <a:br>
              <a:rPr lang="ru-RU" dirty="0"/>
            </a:br>
            <a:r>
              <a:rPr lang="ru-RU" sz="2800" dirty="0">
                <a:solidFill>
                  <a:srgbClr val="0D0D0D"/>
                </a:solidFill>
              </a:rPr>
              <a:t>- вирус ускользает от контроля со стороны иммунной системы организма.</a:t>
            </a:r>
          </a:p>
          <a:p>
            <a:r>
              <a:rPr lang="ru-RU" dirty="0"/>
              <a:t> Способность к сохранению без размножения:</a:t>
            </a:r>
            <a:br>
              <a:rPr lang="ru-RU" dirty="0"/>
            </a:br>
            <a:r>
              <a:rPr lang="ru-RU" dirty="0"/>
              <a:t>- </a:t>
            </a:r>
            <a:r>
              <a:rPr lang="ru-RU" sz="2800" b="1" dirty="0">
                <a:solidFill>
                  <a:srgbClr val="C00000"/>
                </a:solidFill>
              </a:rPr>
              <a:t>хранится</a:t>
            </a:r>
            <a:r>
              <a:rPr lang="ru-RU" sz="2800" dirty="0"/>
              <a:t> в клетках иммунологической памяти на </a:t>
            </a:r>
            <a:r>
              <a:rPr lang="ru-RU" sz="2800" b="1" dirty="0">
                <a:solidFill>
                  <a:srgbClr val="C00000"/>
                </a:solidFill>
              </a:rPr>
              <a:t>протяжении всей жизни</a:t>
            </a:r>
            <a:r>
              <a:rPr lang="ru-RU" sz="2800" dirty="0"/>
              <a:t> организма человека.</a:t>
            </a:r>
            <a:endParaRPr lang="ru-RU" dirty="0"/>
          </a:p>
          <a:p>
            <a:r>
              <a:rPr lang="ru-RU" dirty="0"/>
              <a:t>Интервал от заражения до развития СПИДа без лечения  составляет </a:t>
            </a:r>
            <a:r>
              <a:rPr lang="ru-RU" b="1" dirty="0">
                <a:solidFill>
                  <a:srgbClr val="C00000"/>
                </a:solidFill>
              </a:rPr>
              <a:t>от 3 до 15 лет</a:t>
            </a:r>
            <a:r>
              <a:rPr lang="ru-RU" dirty="0"/>
              <a:t>, в среднем 8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ВИЧ передаётся только </a:t>
            </a:r>
            <a:r>
              <a:rPr lang="ru-RU" b="1" dirty="0">
                <a:solidFill>
                  <a:srgbClr val="FF0000"/>
                </a:solidFill>
              </a:rPr>
              <a:t>от человека к человеку.</a:t>
            </a:r>
          </a:p>
          <a:p>
            <a:r>
              <a:rPr lang="ru-RU" dirty="0"/>
              <a:t>ВИЧ в опасных количествах содержат:</a:t>
            </a:r>
          </a:p>
          <a:p>
            <a:pPr marL="0" indent="0">
              <a:buNone/>
            </a:pPr>
            <a:r>
              <a:rPr lang="ru-RU" dirty="0"/>
              <a:t>		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54128" cy="856846"/>
          </a:xfrm>
        </p:spPr>
        <p:txBody>
          <a:bodyPr/>
          <a:lstStyle/>
          <a:p>
            <a:pPr algn="ctr"/>
            <a:r>
              <a:rPr lang="ru-RU" b="1" dirty="0"/>
              <a:t>Источник инфекции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22552"/>
            <a:ext cx="1266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3996531"/>
            <a:ext cx="1341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781549"/>
            <a:ext cx="12271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25130"/>
            <a:ext cx="12303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3646" y="3131127"/>
            <a:ext cx="4920344" cy="3300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кровь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		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сперма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влагалищные выделения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		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материнское молоко</a:t>
            </a:r>
          </a:p>
        </p:txBody>
      </p:sp>
    </p:spTree>
    <p:extLst>
      <p:ext uri="{BB962C8B-B14F-4D97-AF65-F5344CB8AC3E}">
        <p14:creationId xmlns:p14="http://schemas.microsoft.com/office/powerpoint/2010/main" val="210767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43737" cy="856846"/>
          </a:xfrm>
        </p:spPr>
        <p:txBody>
          <a:bodyPr/>
          <a:lstStyle/>
          <a:p>
            <a:pPr algn="ctr"/>
            <a:r>
              <a:rPr lang="ru-RU" b="1" dirty="0"/>
              <a:t>ВИЧ-инфекция передаётся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32" y="1878385"/>
            <a:ext cx="8258175" cy="3819525"/>
          </a:xfrm>
        </p:spPr>
      </p:pic>
    </p:spTree>
    <p:extLst>
      <p:ext uri="{BB962C8B-B14F-4D97-AF65-F5344CB8AC3E}">
        <p14:creationId xmlns:p14="http://schemas.microsoft.com/office/powerpoint/2010/main" val="263566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85301" cy="856846"/>
          </a:xfrm>
        </p:spPr>
        <p:txBody>
          <a:bodyPr/>
          <a:lstStyle/>
          <a:p>
            <a:pPr algn="ctr"/>
            <a:r>
              <a:rPr lang="ru-RU" altLang="ru-RU" b="1" dirty="0">
                <a:latin typeface="+mn-lt"/>
              </a:rPr>
              <a:t>Заражение </a:t>
            </a:r>
            <a:r>
              <a:rPr lang="ru-RU" altLang="ru-RU" b="1" dirty="0">
                <a:solidFill>
                  <a:schemeClr val="accent2"/>
                </a:solidFill>
                <a:latin typeface="+mn-lt"/>
              </a:rPr>
              <a:t>ВИЧ</a:t>
            </a:r>
            <a:r>
              <a:rPr lang="ru-RU" altLang="ru-RU" b="1" dirty="0">
                <a:latin typeface="+mn-lt"/>
              </a:rPr>
              <a:t> через </a:t>
            </a:r>
            <a:r>
              <a:rPr lang="ru-RU" altLang="ru-RU" b="1" dirty="0">
                <a:solidFill>
                  <a:schemeClr val="accent2"/>
                </a:solidFill>
                <a:latin typeface="+mn-lt"/>
              </a:rPr>
              <a:t>кровь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0" y="1684421"/>
            <a:ext cx="8741229" cy="449254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Использование общих инструментов для инъекций при внутривенном </a:t>
            </a:r>
            <a:r>
              <a:rPr lang="ru-RU" b="1" dirty="0">
                <a:solidFill>
                  <a:srgbClr val="C00000"/>
                </a:solidFill>
              </a:rPr>
              <a:t>употреблении наркотиков</a:t>
            </a:r>
            <a:r>
              <a:rPr lang="ru-RU" dirty="0"/>
              <a:t> (шприцы, иглы, фильтры, ложки, раствор).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r>
              <a:rPr lang="ru-RU" dirty="0"/>
              <a:t>Использование </a:t>
            </a:r>
            <a:r>
              <a:rPr lang="ru-RU" b="1" dirty="0">
                <a:solidFill>
                  <a:srgbClr val="C00000"/>
                </a:solidFill>
              </a:rPr>
              <a:t>общих инструментов </a:t>
            </a:r>
            <a:r>
              <a:rPr lang="ru-RU" dirty="0"/>
              <a:t>для медицинских манипуляций (катетеры, шприцы, скарификаторы и т. п.).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r>
              <a:rPr lang="ru-RU" dirty="0"/>
              <a:t>Использование </a:t>
            </a:r>
            <a:r>
              <a:rPr lang="ru-RU" b="1" dirty="0">
                <a:solidFill>
                  <a:srgbClr val="C00000"/>
                </a:solidFill>
              </a:rPr>
              <a:t>общих инструментов </a:t>
            </a:r>
            <a:r>
              <a:rPr lang="ru-RU" dirty="0"/>
              <a:t>для косметических процедур (</a:t>
            </a:r>
            <a:r>
              <a:rPr lang="ru-RU" dirty="0" err="1"/>
              <a:t>татуаж</a:t>
            </a:r>
            <a:r>
              <a:rPr lang="ru-RU" dirty="0"/>
              <a:t>, прокалывание ушей, пирсинг, маникюр, педикюр, бритьё).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r>
              <a:rPr lang="ru-RU" dirty="0"/>
              <a:t>Аварийный </a:t>
            </a:r>
            <a:r>
              <a:rPr lang="ru-RU" b="1" dirty="0">
                <a:solidFill>
                  <a:srgbClr val="C00000"/>
                </a:solidFill>
              </a:rPr>
              <a:t>контакт с чужой кровью</a:t>
            </a:r>
            <a:r>
              <a:rPr lang="ru-RU" dirty="0"/>
              <a:t> (уколы, порезы, драки).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447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0647"/>
            <a:ext cx="1514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" y="3989119"/>
            <a:ext cx="1519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0200"/>
            <a:ext cx="1447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8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81" y="393701"/>
            <a:ext cx="8664519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ВИЧ-инфекция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не</a:t>
            </a:r>
            <a:r>
              <a:rPr lang="ru-RU" b="1" dirty="0">
                <a:latin typeface="+mn-lt"/>
              </a:rPr>
              <a:t> передаётся</a:t>
            </a:r>
            <a:r>
              <a:rPr lang="ru-RU" b="1" dirty="0"/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4" y="1505757"/>
            <a:ext cx="1621032" cy="175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58" y="1409848"/>
            <a:ext cx="1613358" cy="17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79" y="5292942"/>
            <a:ext cx="2098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64" y="3255734"/>
            <a:ext cx="1929375" cy="16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9" y="3362169"/>
            <a:ext cx="1482122" cy="18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5" y="4975353"/>
            <a:ext cx="1880333" cy="13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9" y="3255734"/>
            <a:ext cx="1223715" cy="16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58" y="1537144"/>
            <a:ext cx="1723433" cy="169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262" y="4549676"/>
            <a:ext cx="11435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D0D0D"/>
                </a:solidFill>
              </a:rPr>
              <a:t>,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952324-7FBE-A5FF-9FB3-B8E187F38DF0}"/>
              </a:ext>
            </a:extLst>
          </p:cNvPr>
          <p:cNvSpPr txBox="1"/>
          <p:nvPr/>
        </p:nvSpPr>
        <p:spPr>
          <a:xfrm>
            <a:off x="6401982" y="1511813"/>
            <a:ext cx="53387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При разговоре;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через общую одежду и вещи;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при рукопожатии;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при кашле и чихании;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в транспорте и общественных местах;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через еду и посуду;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от животных и насекомых;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0D0D"/>
                </a:solidFill>
              </a:rPr>
              <a:t>в ванной и бассейне;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301336"/>
            <a:ext cx="8759537" cy="114299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+mn-lt"/>
              </a:rPr>
              <a:t>Если произошёл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незащищённый </a:t>
            </a:r>
            <a:r>
              <a:rPr lang="ru-RU" b="1" dirty="0">
                <a:latin typeface="+mn-lt"/>
              </a:rPr>
              <a:t>контакт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1" y="1938357"/>
            <a:ext cx="2975106" cy="2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91" y="3921189"/>
            <a:ext cx="1828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5328" y="2200585"/>
            <a:ext cx="41243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900</Words>
  <Application>Microsoft Office PowerPoint</Application>
  <PresentationFormat>Произвольный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Montserrat Medium</vt:lpstr>
      <vt:lpstr>Calibri</vt:lpstr>
      <vt:lpstr>Lora</vt:lpstr>
      <vt:lpstr>Lucida Sans Unicode</vt:lpstr>
      <vt:lpstr>Wingdings</vt:lpstr>
      <vt:lpstr>Times New Roman</vt:lpstr>
      <vt:lpstr>Тема Office</vt:lpstr>
      <vt:lpstr>1_Тема Office</vt:lpstr>
      <vt:lpstr>Профилактика ВИЧ-инфекции  (для студентов ССУЗов, ВУЗов)</vt:lpstr>
      <vt:lpstr>Из истории вопроса:</vt:lpstr>
      <vt:lpstr>Жизнь вируса ВИЧ</vt:lpstr>
      <vt:lpstr>Особенности ВИЧ</vt:lpstr>
      <vt:lpstr>Источник инфекции</vt:lpstr>
      <vt:lpstr>ВИЧ-инфекция передаётся</vt:lpstr>
      <vt:lpstr>Заражение ВИЧ через кровь</vt:lpstr>
      <vt:lpstr>ВИЧ-инфекция не передаётся:</vt:lpstr>
      <vt:lpstr>Если произошёл  незащищённый контакт</vt:lpstr>
      <vt:lpstr>По Федеральному Закону РФ №38 от 1995 г.</vt:lpstr>
      <vt:lpstr>Аварийные ситуации </vt:lpstr>
      <vt:lpstr>Аварийные ситуации </vt:lpstr>
      <vt:lpstr>Стратегии безопасного полового поведения:</vt:lpstr>
      <vt:lpstr>Правила пользования презервативом</vt:lpstr>
      <vt:lpstr>Правила пользования презервативом</vt:lpstr>
      <vt:lpstr>Если анализ на ВИЧ-положительный</vt:lpstr>
      <vt:lpstr>Как защититься от ВИЧ?</vt:lpstr>
      <vt:lpstr>От СПИДа умерли:</vt:lpstr>
      <vt:lpstr> 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larisa1</cp:lastModifiedBy>
  <cp:revision>120</cp:revision>
  <cp:lastPrinted>2021-02-09T09:16:06Z</cp:lastPrinted>
  <dcterms:created xsi:type="dcterms:W3CDTF">2021-02-08T06:38:07Z</dcterms:created>
  <dcterms:modified xsi:type="dcterms:W3CDTF">2023-03-06T10:16:30Z</dcterms:modified>
</cp:coreProperties>
</file>