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6" r:id="rId2"/>
  </p:sldMasterIdLst>
  <p:notesMasterIdLst>
    <p:notesMasterId r:id="rId71"/>
  </p:notesMasterIdLst>
  <p:sldIdLst>
    <p:sldId id="257" r:id="rId3"/>
    <p:sldId id="629" r:id="rId4"/>
    <p:sldId id="609" r:id="rId5"/>
    <p:sldId id="610" r:id="rId6"/>
    <p:sldId id="612" r:id="rId7"/>
    <p:sldId id="613" r:id="rId8"/>
    <p:sldId id="611" r:id="rId9"/>
    <p:sldId id="614" r:id="rId10"/>
    <p:sldId id="615" r:id="rId11"/>
    <p:sldId id="616" r:id="rId12"/>
    <p:sldId id="617" r:id="rId13"/>
    <p:sldId id="618" r:id="rId14"/>
    <p:sldId id="619" r:id="rId15"/>
    <p:sldId id="620" r:id="rId16"/>
    <p:sldId id="510" r:id="rId17"/>
    <p:sldId id="601" r:id="rId18"/>
    <p:sldId id="602" r:id="rId19"/>
    <p:sldId id="603" r:id="rId20"/>
    <p:sldId id="604" r:id="rId21"/>
    <p:sldId id="605" r:id="rId22"/>
    <p:sldId id="606" r:id="rId23"/>
    <p:sldId id="607" r:id="rId24"/>
    <p:sldId id="608" r:id="rId25"/>
    <p:sldId id="621" r:id="rId26"/>
    <p:sldId id="622" r:id="rId27"/>
    <p:sldId id="623" r:id="rId28"/>
    <p:sldId id="624" r:id="rId29"/>
    <p:sldId id="625" r:id="rId30"/>
    <p:sldId id="626" r:id="rId31"/>
    <p:sldId id="627" r:id="rId32"/>
    <p:sldId id="628" r:id="rId33"/>
    <p:sldId id="499" r:id="rId34"/>
    <p:sldId id="501" r:id="rId35"/>
    <p:sldId id="593" r:id="rId36"/>
    <p:sldId id="600" r:id="rId37"/>
    <p:sldId id="505" r:id="rId38"/>
    <p:sldId id="507" r:id="rId39"/>
    <p:sldId id="524" r:id="rId40"/>
    <p:sldId id="598" r:id="rId41"/>
    <p:sldId id="595" r:id="rId42"/>
    <p:sldId id="596" r:id="rId43"/>
    <p:sldId id="597" r:id="rId44"/>
    <p:sldId id="526" r:id="rId45"/>
    <p:sldId id="592" r:id="rId46"/>
    <p:sldId id="527" r:id="rId47"/>
    <p:sldId id="528" r:id="rId48"/>
    <p:sldId id="529" r:id="rId49"/>
    <p:sldId id="530" r:id="rId50"/>
    <p:sldId id="531" r:id="rId51"/>
    <p:sldId id="321" r:id="rId52"/>
    <p:sldId id="322" r:id="rId53"/>
    <p:sldId id="1828" r:id="rId54"/>
    <p:sldId id="1829" r:id="rId55"/>
    <p:sldId id="1830" r:id="rId56"/>
    <p:sldId id="1826" r:id="rId57"/>
    <p:sldId id="1805" r:id="rId58"/>
    <p:sldId id="1802" r:id="rId59"/>
    <p:sldId id="1801" r:id="rId60"/>
    <p:sldId id="1806" r:id="rId61"/>
    <p:sldId id="1837" r:id="rId62"/>
    <p:sldId id="1831" r:id="rId63"/>
    <p:sldId id="543" r:id="rId64"/>
    <p:sldId id="547" r:id="rId65"/>
    <p:sldId id="550" r:id="rId66"/>
    <p:sldId id="551" r:id="rId67"/>
    <p:sldId id="552" r:id="rId68"/>
    <p:sldId id="553" r:id="rId69"/>
    <p:sldId id="554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F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/>
    <p:restoredTop sz="99780" autoAdjust="0"/>
  </p:normalViewPr>
  <p:slideViewPr>
    <p:cSldViewPr>
      <p:cViewPr varScale="1">
        <p:scale>
          <a:sx n="100" d="100"/>
          <a:sy n="100" d="100"/>
        </p:scale>
        <p:origin x="1896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AZT\&#1092;&#1072;&#1088;&#1084;&#1072;&#1082;&#1086;&#1082;&#1080;&#1085;&#1077;&#1090;&#1080;&#1082;&#1072;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348447386105718E-2"/>
          <c:y val="3.5972383666816966E-2"/>
          <c:w val="0.83408472491663177"/>
          <c:h val="0.770720638111771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выявлено среди постоянного населения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4.4896522574312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6F-DD47-B902-7C9FE582847C}"/>
                </c:ext>
              </c:extLst>
            </c:dLbl>
            <c:dLbl>
              <c:idx val="1"/>
              <c:layout>
                <c:manualLayout>
                  <c:x val="0"/>
                  <c:y val="-4.4896522574312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6F-DD47-B902-7C9FE582847C}"/>
                </c:ext>
              </c:extLst>
            </c:dLbl>
            <c:dLbl>
              <c:idx val="2"/>
              <c:layout>
                <c:manualLayout>
                  <c:x val="0"/>
                  <c:y val="-5.331462055699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6F-DD47-B902-7C9FE582847C}"/>
                </c:ext>
              </c:extLst>
            </c:dLbl>
            <c:dLbl>
              <c:idx val="3"/>
              <c:layout>
                <c:manualLayout>
                  <c:x val="0"/>
                  <c:y val="-4.7702555235207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6F-DD47-B902-7C9FE582847C}"/>
                </c:ext>
              </c:extLst>
            </c:dLbl>
            <c:dLbl>
              <c:idx val="4"/>
              <c:layout>
                <c:manualLayout>
                  <c:x val="0"/>
                  <c:y val="-5.8926685878784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6F-DD47-B902-7C9FE582847C}"/>
                </c:ext>
              </c:extLst>
            </c:dLbl>
            <c:dLbl>
              <c:idx val="5"/>
              <c:layout>
                <c:manualLayout>
                  <c:x val="-3.0864197530864408E-3"/>
                  <c:y val="-6.734478386146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6F-DD47-B902-7C9FE582847C}"/>
                </c:ext>
              </c:extLst>
            </c:dLbl>
            <c:dLbl>
              <c:idx val="6"/>
              <c:layout>
                <c:manualLayout>
                  <c:x val="-1.5432098765432204E-3"/>
                  <c:y val="-0.109435273774886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6F-DD47-B902-7C9FE582847C}"/>
                </c:ext>
              </c:extLst>
            </c:dLbl>
            <c:dLbl>
              <c:idx val="7"/>
              <c:layout>
                <c:manualLayout>
                  <c:x val="-1.5432098765432204E-3"/>
                  <c:y val="-0.134689567722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6F-DD47-B902-7C9FE582847C}"/>
                </c:ext>
              </c:extLst>
            </c:dLbl>
            <c:dLbl>
              <c:idx val="16"/>
              <c:layout>
                <c:manualLayout>
                  <c:x val="-3.220611916264091E-3"/>
                  <c:y val="-3.5023709948526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E6F-DD47-B902-7C9FE582847C}"/>
                </c:ext>
              </c:extLst>
            </c:dLbl>
            <c:dLbl>
              <c:idx val="17"/>
              <c:layout>
                <c:manualLayout>
                  <c:x val="1.2882447665056361E-2"/>
                  <c:y val="-2.3349139965684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6F-DD47-B902-7C9FE582847C}"/>
                </c:ext>
              </c:extLst>
            </c:dLbl>
            <c:dLbl>
              <c:idx val="18"/>
              <c:layout>
                <c:manualLayout>
                  <c:x val="9.6618357487922701E-3"/>
                  <c:y val="-0.14301348228981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E6F-DD47-B902-7C9FE582847C}"/>
                </c:ext>
              </c:extLst>
            </c:dLbl>
            <c:dLbl>
              <c:idx val="19"/>
              <c:layout>
                <c:manualLayout>
                  <c:x val="2.0933977455716585E-2"/>
                  <c:y val="-0.19554904721260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E6F-DD47-B902-7C9FE582847C}"/>
                </c:ext>
              </c:extLst>
            </c:dLbl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271</c:v>
                </c:pt>
                <c:pt idx="1">
                  <c:v>310</c:v>
                </c:pt>
                <c:pt idx="2">
                  <c:v>576</c:v>
                </c:pt>
                <c:pt idx="3">
                  <c:v>833</c:v>
                </c:pt>
                <c:pt idx="4">
                  <c:v>990</c:v>
                </c:pt>
                <c:pt idx="5">
                  <c:v>1407</c:v>
                </c:pt>
                <c:pt idx="6">
                  <c:v>2926</c:v>
                </c:pt>
                <c:pt idx="7">
                  <c:v>3907</c:v>
                </c:pt>
                <c:pt idx="8">
                  <c:v>4828</c:v>
                </c:pt>
                <c:pt idx="9">
                  <c:v>6083</c:v>
                </c:pt>
                <c:pt idx="10">
                  <c:v>7304</c:v>
                </c:pt>
                <c:pt idx="11">
                  <c:v>8668</c:v>
                </c:pt>
                <c:pt idx="12">
                  <c:v>9547</c:v>
                </c:pt>
                <c:pt idx="13">
                  <c:v>10438</c:v>
                </c:pt>
                <c:pt idx="14">
                  <c:v>11083</c:v>
                </c:pt>
                <c:pt idx="15">
                  <c:v>12589</c:v>
                </c:pt>
                <c:pt idx="16">
                  <c:v>13869</c:v>
                </c:pt>
                <c:pt idx="17">
                  <c:v>12357</c:v>
                </c:pt>
                <c:pt idx="18">
                  <c:v>12201</c:v>
                </c:pt>
                <c:pt idx="19">
                  <c:v>12448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E6F-DD47-B902-7C9FE58284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выявлено во ФСИН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8"/>
              <c:layout>
                <c:manualLayout>
                  <c:x val="-7.7160493827163022E-3"/>
                  <c:y val="-8.6987012487729096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E6F-DD47-B902-7C9FE582847C}"/>
                </c:ext>
              </c:extLst>
            </c:dLbl>
            <c:dLbl>
              <c:idx val="9"/>
              <c:layout>
                <c:manualLayout>
                  <c:x val="-7.7160493827163022E-3"/>
                  <c:y val="-0.1038232084530980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E6F-DD47-B902-7C9FE582847C}"/>
                </c:ext>
              </c:extLst>
            </c:dLbl>
            <c:dLbl>
              <c:idx val="10"/>
              <c:layout>
                <c:manualLayout>
                  <c:x val="-6.1728395061728409E-3"/>
                  <c:y val="-9.8211143131307119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E6F-DD47-B902-7C9FE582847C}"/>
                </c:ext>
              </c:extLst>
            </c:dLbl>
            <c:dLbl>
              <c:idx val="11"/>
              <c:layout>
                <c:manualLayout>
                  <c:x val="-6.1728395061728409E-3"/>
                  <c:y val="-8.9793045148627237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E6F-DD47-B902-7C9FE582847C}"/>
                </c:ext>
              </c:extLst>
            </c:dLbl>
            <c:dLbl>
              <c:idx val="12"/>
              <c:layout>
                <c:manualLayout>
                  <c:x val="0"/>
                  <c:y val="-0.10101717579220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E6F-DD47-B902-7C9FE582847C}"/>
                </c:ext>
              </c:extLst>
            </c:dLbl>
            <c:dLbl>
              <c:idx val="13"/>
              <c:layout>
                <c:manualLayout>
                  <c:x val="1.5430883639546303E-3"/>
                  <c:y val="-9.5405110470412627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E6F-DD47-B902-7C9FE582847C}"/>
                </c:ext>
              </c:extLst>
            </c:dLbl>
            <c:dLbl>
              <c:idx val="14"/>
              <c:layout>
                <c:manualLayout>
                  <c:x val="1.5432098765432204E-3"/>
                  <c:y val="-7.295684918325672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E6F-DD47-B902-7C9FE582847C}"/>
                </c:ext>
              </c:extLst>
            </c:dLbl>
            <c:dLbl>
              <c:idx val="15"/>
              <c:layout>
                <c:manualLayout>
                  <c:x val="4.8309178743961307E-3"/>
                  <c:y val="-8.06423219708513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E6F-DD47-B902-7C9FE582847C}"/>
                </c:ext>
              </c:extLst>
            </c:dLbl>
            <c:dLbl>
              <c:idx val="16"/>
              <c:layout>
                <c:manualLayout>
                  <c:x val="-1.6103059581320403E-3"/>
                  <c:y val="-9.32878576658490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E6F-DD47-B902-7C9FE582847C}"/>
                </c:ext>
              </c:extLst>
            </c:dLbl>
            <c:dLbl>
              <c:idx val="17"/>
              <c:layout>
                <c:manualLayout>
                  <c:x val="6.4412238325281803E-3"/>
                  <c:y val="-0.107917380814820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E6F-DD47-B902-7C9FE582847C}"/>
                </c:ext>
              </c:extLst>
            </c:dLbl>
            <c:dLbl>
              <c:idx val="18"/>
              <c:layout>
                <c:manualLayout>
                  <c:x val="1.6103059581320451E-3"/>
                  <c:y val="-5.41111722417334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E6F-DD47-B902-7C9FE582847C}"/>
                </c:ext>
              </c:extLst>
            </c:dLbl>
            <c:dLbl>
              <c:idx val="19"/>
              <c:layout>
                <c:manualLayout>
                  <c:x val="2.2544283413848631E-2"/>
                  <c:y val="-5.62020233776369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E6F-DD47-B902-7C9FE58284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Лист1!$C$2:$C$21</c:f>
              <c:numCache>
                <c:formatCode>General</c:formatCode>
                <c:ptCount val="20"/>
                <c:pt idx="8">
                  <c:v>1157</c:v>
                </c:pt>
                <c:pt idx="9">
                  <c:v>1304</c:v>
                </c:pt>
                <c:pt idx="10">
                  <c:v>1949</c:v>
                </c:pt>
                <c:pt idx="11">
                  <c:v>1945</c:v>
                </c:pt>
                <c:pt idx="12">
                  <c:v>2292</c:v>
                </c:pt>
                <c:pt idx="13">
                  <c:v>1896</c:v>
                </c:pt>
                <c:pt idx="14">
                  <c:v>2354</c:v>
                </c:pt>
                <c:pt idx="15">
                  <c:v>1805</c:v>
                </c:pt>
                <c:pt idx="16">
                  <c:v>2231</c:v>
                </c:pt>
                <c:pt idx="17">
                  <c:v>2214</c:v>
                </c:pt>
                <c:pt idx="18">
                  <c:v>1882</c:v>
                </c:pt>
                <c:pt idx="19">
                  <c:v>1707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6E6F-DD47-B902-7C9FE5828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100"/>
        <c:axId val="94733056"/>
        <c:axId val="94734592"/>
      </c:barChart>
      <c:catAx>
        <c:axId val="947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94734592"/>
        <c:crosses val="autoZero"/>
        <c:auto val="1"/>
        <c:lblAlgn val="ctr"/>
        <c:lblOffset val="100"/>
        <c:noMultiLvlLbl val="0"/>
      </c:catAx>
      <c:valAx>
        <c:axId val="94734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947330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Доля больных с неудачей ПТТ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598865760723503"/>
          <c:y val="0.11031175492376398"/>
          <c:w val="0.761066762541731"/>
          <c:h val="0.721999559215404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CD4 220-349</c:v>
                </c:pt>
                <c:pt idx="1">
                  <c:v>CD4 &gt; 350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7.9</c:v>
                </c:pt>
                <c:pt idx="1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F7-1449-962B-21A89DAB8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Группа 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CD4 220-349</c:v>
                </c:pt>
                <c:pt idx="1">
                  <c:v>CD4 &gt; 350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9.6</c:v>
                </c:pt>
                <c:pt idx="1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F7-1449-962B-21A89DAB86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708672"/>
        <c:axId val="97714560"/>
      </c:barChart>
      <c:catAx>
        <c:axId val="97708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97714560"/>
        <c:crosses val="autoZero"/>
        <c:auto val="1"/>
        <c:lblAlgn val="ctr"/>
        <c:lblOffset val="100"/>
        <c:noMultiLvlLbl val="0"/>
      </c:catAx>
      <c:valAx>
        <c:axId val="9771456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/>
                  <a:t>%</a:t>
                </a:r>
              </a:p>
            </c:rich>
          </c:tx>
          <c:layout>
            <c:manualLayout>
              <c:xMode val="edge"/>
              <c:yMode val="edge"/>
              <c:x val="1.8823527418934404E-2"/>
              <c:y val="2.558614333513649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97708672"/>
        <c:crosses val="autoZero"/>
        <c:crossBetween val="between"/>
      </c:valAx>
      <c:spPr>
        <a:ln>
          <a:noFill/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886134603545"/>
          <c:y val="3.6687379564326633E-2"/>
          <c:w val="0.86707430089757298"/>
          <c:h val="0.87735989104658874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Лист3!$C$22</c:f>
              <c:strCache>
                <c:ptCount val="1"/>
                <c:pt idx="0">
                  <c:v>I группа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  <c:trendlineType val="linear"/>
            <c:dispRSqr val="0"/>
            <c:dispEq val="0"/>
          </c:trendline>
          <c:xVal>
            <c:numRef>
              <c:f>Лист3!$B$23:$B$30</c:f>
              <c:numCache>
                <c:formatCode>General</c:formatCode>
                <c:ptCount val="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</c:numCache>
            </c:numRef>
          </c:xVal>
          <c:yVal>
            <c:numRef>
              <c:f>Лист3!$C$23:$C$30</c:f>
              <c:numCache>
                <c:formatCode>General</c:formatCode>
                <c:ptCount val="8"/>
                <c:pt idx="0">
                  <c:v>107.4</c:v>
                </c:pt>
                <c:pt idx="1">
                  <c:v>104.8</c:v>
                </c:pt>
                <c:pt idx="2">
                  <c:v>117.4</c:v>
                </c:pt>
                <c:pt idx="3">
                  <c:v>119.9</c:v>
                </c:pt>
                <c:pt idx="4">
                  <c:v>119.8</c:v>
                </c:pt>
                <c:pt idx="5">
                  <c:v>126</c:v>
                </c:pt>
                <c:pt idx="6">
                  <c:v>137</c:v>
                </c:pt>
                <c:pt idx="7">
                  <c:v>126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08-BB41-B26A-6EF93EDED68D}"/>
            </c:ext>
          </c:extLst>
        </c:ser>
        <c:ser>
          <c:idx val="1"/>
          <c:order val="1"/>
          <c:tx>
            <c:strRef>
              <c:f>Лист3!$D$22</c:f>
              <c:strCache>
                <c:ptCount val="1"/>
                <c:pt idx="0">
                  <c:v>II группа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19050">
                <a:solidFill>
                  <a:srgbClr val="C00000"/>
                </a:solidFill>
              </a:ln>
            </c:spPr>
            <c:trendlineType val="linear"/>
            <c:dispRSqr val="0"/>
            <c:dispEq val="0"/>
          </c:trendline>
          <c:xVal>
            <c:numRef>
              <c:f>Лист3!$B$23:$B$30</c:f>
              <c:numCache>
                <c:formatCode>General</c:formatCode>
                <c:ptCount val="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</c:numCache>
            </c:numRef>
          </c:xVal>
          <c:yVal>
            <c:numRef>
              <c:f>Лист3!$D$23:$D$30</c:f>
              <c:numCache>
                <c:formatCode>General</c:formatCode>
                <c:ptCount val="8"/>
                <c:pt idx="0">
                  <c:v>111.2</c:v>
                </c:pt>
                <c:pt idx="1">
                  <c:v>120.2</c:v>
                </c:pt>
                <c:pt idx="2">
                  <c:v>117.3</c:v>
                </c:pt>
                <c:pt idx="3">
                  <c:v>109</c:v>
                </c:pt>
                <c:pt idx="4">
                  <c:v>107.5</c:v>
                </c:pt>
                <c:pt idx="5">
                  <c:v>106</c:v>
                </c:pt>
                <c:pt idx="6">
                  <c:v>104</c:v>
                </c:pt>
                <c:pt idx="7">
                  <c:v>112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C08-BB41-B26A-6EF93EDED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535488"/>
        <c:axId val="99545472"/>
      </c:scatterChart>
      <c:valAx>
        <c:axId val="99535488"/>
        <c:scaling>
          <c:orientation val="minMax"/>
          <c:max val="6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99545472"/>
        <c:crosses val="autoZero"/>
        <c:crossBetween val="midCat"/>
      </c:valAx>
      <c:valAx>
        <c:axId val="99545472"/>
        <c:scaling>
          <c:orientation val="minMax"/>
          <c:max val="140"/>
          <c:min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 b="1" i="0" baseline="0">
                    <a:effectLst/>
                    <a:latin typeface="Times New Roman" pitchFamily="18" charset="0"/>
                    <a:cs typeface="Times New Roman" pitchFamily="18" charset="0"/>
                  </a:rPr>
                  <a:t>Уровень гемоглобина, г/л</a:t>
                </a:r>
                <a:endParaRPr lang="ru-RU" sz="1400">
                  <a:effectLst/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646090534979424E-2"/>
              <c:y val="0.1960113838543474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99535488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3020673341758204"/>
          <c:y val="5.3629423173293632E-2"/>
          <c:w val="0.11589527630915962"/>
          <c:h val="0.19472396130655173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ПТТ без отмены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ПТТ+АРТ</c:v>
                </c:pt>
                <c:pt idx="1">
                  <c:v>ПТТ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0.437</c:v>
                </c:pt>
                <c:pt idx="1">
                  <c:v>0.65200000000000002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CE-8949-824F-5333ACBFF2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замена препарата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ПТТ+АРТ</c:v>
                </c:pt>
                <c:pt idx="1">
                  <c:v>ПТТ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0.34699999999999998</c:v>
                </c:pt>
                <c:pt idx="1">
                  <c:v>0.26100000000000001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CE-8949-824F-5333ACBFF2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отмена схемы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ПТТ+АРТ</c:v>
                </c:pt>
                <c:pt idx="1">
                  <c:v>ПТТ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0.216</c:v>
                </c:pt>
                <c:pt idx="1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CE-8949-824F-5333ACBFF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621824"/>
        <c:axId val="134631808"/>
        <c:axId val="0"/>
      </c:bar3DChart>
      <c:catAx>
        <c:axId val="134621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4631808"/>
        <c:crosses val="autoZero"/>
        <c:auto val="1"/>
        <c:lblAlgn val="ctr"/>
        <c:lblOffset val="100"/>
        <c:noMultiLvlLbl val="0"/>
      </c:catAx>
      <c:valAx>
        <c:axId val="1346318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346218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8.7678745017983784E-2"/>
          <c:y val="3.9249326607398202E-2"/>
          <c:w val="0.89225952658695384"/>
          <c:h val="0.802780314377294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 отмены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6296296296296814E-3"/>
                  <c:y val="0.14030163304472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60-0144-B208-F3191CB7E3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0.71000000000000107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60-0144-B208-F3191CB7E3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Замена препарата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17283950617284E-3"/>
                  <c:y val="0.106629241113992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60-0144-B208-F3191CB7E3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0.18500000000000003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60-0144-B208-F3191CB7E36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Отмена схемы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1.5432098765432204E-3"/>
                  <c:y val="7.5762881844152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60-0144-B208-F3191CB7E3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0.10500000000000001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60-0144-B208-F3191CB7E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690688"/>
        <c:axId val="134692224"/>
        <c:axId val="0"/>
      </c:bar3DChart>
      <c:catAx>
        <c:axId val="1346906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34692224"/>
        <c:crosses val="autoZero"/>
        <c:auto val="1"/>
        <c:lblAlgn val="ctr"/>
        <c:lblOffset val="100"/>
        <c:noMultiLvlLbl val="0"/>
      </c:catAx>
      <c:valAx>
        <c:axId val="134692224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one"/>
        <c:crossAx val="1346906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731972506035"/>
          <c:y val="0.21299749347643299"/>
          <c:w val="0.86259994592717903"/>
          <c:h val="0.514708115825056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Лист4!$A$2</c:f>
              <c:strCache>
                <c:ptCount val="1"/>
                <c:pt idx="0">
                  <c:v>Доля впервые выявленных больных ВИЧ/ТБ среди всех впервые выявленных больных туберкулезом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Лист4!$B$1:$D$1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Лист4!$B$2:$D$2</c:f>
              <c:numCache>
                <c:formatCode>General</c:formatCode>
                <c:ptCount val="3"/>
                <c:pt idx="0">
                  <c:v>10.7</c:v>
                </c:pt>
                <c:pt idx="1">
                  <c:v>12.5</c:v>
                </c:pt>
                <c:pt idx="2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1-AA46-8D0E-40B7C08E80FF}"/>
            </c:ext>
          </c:extLst>
        </c:ser>
        <c:ser>
          <c:idx val="1"/>
          <c:order val="1"/>
          <c:tx>
            <c:strRef>
              <c:f>Лист4!$A$3</c:f>
              <c:strCache>
                <c:ptCount val="1"/>
                <c:pt idx="0">
                  <c:v>Доля больных ВИЧ/ТБ среди всех больных туберкулезом, состоявших на диспансерном учете на 31 декабря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F1-AA46-8D0E-40B7C08E80F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 dirty="0"/>
                  </a:p>
                  <a:p>
                    <a:r>
                      <a:rPr lang="en-US" dirty="0"/>
                      <a:t>10,7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F1-AA46-8D0E-40B7C08E8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Лист4!$B$1:$D$1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Лист4!$B$3:$D$3</c:f>
              <c:numCache>
                <c:formatCode>General</c:formatCode>
                <c:ptCount val="3"/>
                <c:pt idx="0">
                  <c:v>9</c:v>
                </c:pt>
                <c:pt idx="1">
                  <c:v>10.7</c:v>
                </c:pt>
                <c:pt idx="2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F1-AA46-8D0E-40B7C08E8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94911488"/>
        <c:axId val="94917376"/>
      </c:barChart>
      <c:catAx>
        <c:axId val="94911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917376"/>
        <c:crosses val="autoZero"/>
        <c:auto val="1"/>
        <c:lblAlgn val="ctr"/>
        <c:lblOffset val="100"/>
        <c:noMultiLvlLbl val="0"/>
      </c:catAx>
      <c:valAx>
        <c:axId val="94917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9491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805490529900003E-2"/>
          <c:y val="0.77213577523404797"/>
          <c:w val="0.89640691872975298"/>
          <c:h val="0.21514668728176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0000"/>
                  </a:schemeClr>
                </a:gs>
                <a:gs pos="33000">
                  <a:schemeClr val="accent2">
                    <a:tint val="86500"/>
                  </a:schemeClr>
                </a:gs>
                <a:gs pos="46750">
                  <a:schemeClr val="accent2">
                    <a:tint val="71000"/>
                    <a:satMod val="112000"/>
                  </a:schemeClr>
                </a:gs>
                <a:gs pos="53000">
                  <a:schemeClr val="accent2">
                    <a:tint val="71000"/>
                    <a:satMod val="112000"/>
                  </a:schemeClr>
                </a:gs>
                <a:gs pos="68000">
                  <a:schemeClr val="accent2">
                    <a:tint val="86000"/>
                  </a:schemeClr>
                </a:gs>
                <a:gs pos="100000">
                  <a:schemeClr val="accent2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dLbl>
              <c:idx val="4"/>
              <c:layout>
                <c:manualLayout>
                  <c:x val="1.13167416960197E-16"/>
                  <c:y val="3.3672391930733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DC-2548-BC2A-7E54D461BA40}"/>
                </c:ext>
              </c:extLst>
            </c:dLbl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CD4&lt;100</c:v>
                </c:pt>
                <c:pt idx="1">
                  <c:v>СD4:100-199</c:v>
                </c:pt>
                <c:pt idx="2">
                  <c:v>СD4:200-349</c:v>
                </c:pt>
                <c:pt idx="3">
                  <c:v>СD4:350-499</c:v>
                </c:pt>
                <c:pt idx="4">
                  <c:v>CD4&gt;500</c:v>
                </c:pt>
                <c:pt idx="5">
                  <c:v>ТБ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0.58600000000000096</c:v>
                </c:pt>
                <c:pt idx="1">
                  <c:v>0.51400000000000001</c:v>
                </c:pt>
                <c:pt idx="2">
                  <c:v>0.37680000000000502</c:v>
                </c:pt>
                <c:pt idx="3">
                  <c:v>0.26300000000000001</c:v>
                </c:pt>
                <c:pt idx="4">
                  <c:v>0.125</c:v>
                </c:pt>
                <c:pt idx="5">
                  <c:v>4.4000000000000199E-2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DC-2548-BC2A-7E54D461B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859264"/>
        <c:axId val="94860800"/>
        <c:axId val="0"/>
      </c:bar3DChart>
      <c:catAx>
        <c:axId val="9485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4860800"/>
        <c:crosses val="autoZero"/>
        <c:auto val="1"/>
        <c:lblAlgn val="ctr"/>
        <c:lblOffset val="100"/>
        <c:noMultiLvlLbl val="0"/>
      </c:catAx>
      <c:valAx>
        <c:axId val="94860800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one"/>
        <c:crossAx val="94859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4691358024691398E-2"/>
                  <c:y val="-6.1732718539678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8C-8C4C-B8B7-DAA5CAA623C4}"/>
                </c:ext>
              </c:extLst>
            </c:dLbl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 локализация ТБ</c:v>
                </c:pt>
                <c:pt idx="1">
                  <c:v>2 локализации ТБ</c:v>
                </c:pt>
                <c:pt idx="2">
                  <c:v>≥3 локализации ТБ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1.2E-2</c:v>
                </c:pt>
                <c:pt idx="1">
                  <c:v>0.128</c:v>
                </c:pt>
                <c:pt idx="2">
                  <c:v>0.64100000000001001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8C-8C4C-B8B7-DAA5CAA62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672192"/>
        <c:axId val="95673728"/>
        <c:axId val="0"/>
      </c:bar3DChart>
      <c:catAx>
        <c:axId val="95672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5673728"/>
        <c:crosses val="autoZero"/>
        <c:auto val="1"/>
        <c:lblAlgn val="ctr"/>
        <c:lblOffset val="100"/>
        <c:noMultiLvlLbl val="0"/>
      </c:catAx>
      <c:valAx>
        <c:axId val="95673728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one"/>
        <c:crossAx val="95672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 ФГ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ВИЧ(-)</c:v>
                </c:pt>
                <c:pt idx="1">
                  <c:v>ВИЧ(+)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0.88200000000000001</c:v>
                </c:pt>
                <c:pt idx="1">
                  <c:v>0.49399999999999999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C-854F-BBB4-4E7D6E4485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обращаемости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518388905997699E-3"/>
                  <c:y val="1.6202565236056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FC-854F-BBB4-4E7D6E448571}"/>
                </c:ext>
              </c:extLst>
            </c:dLbl>
            <c:dLbl>
              <c:idx val="1"/>
              <c:layout>
                <c:manualLayout>
                  <c:x val="5.18514889367938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FC-854F-BBB4-4E7D6E44857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ВИЧ(-)</c:v>
                </c:pt>
                <c:pt idx="1">
                  <c:v>ВИЧ(+)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0.11799999999999999</c:v>
                </c:pt>
                <c:pt idx="1">
                  <c:v>0.50600000000000001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FC-854F-BBB4-4E7D6E448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386624"/>
        <c:axId val="95392512"/>
      </c:barChart>
      <c:catAx>
        <c:axId val="95386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b="1"/>
            </a:pPr>
            <a:endParaRPr lang="ru-RU"/>
          </a:p>
        </c:txPr>
        <c:crossAx val="95392512"/>
        <c:crosses val="autoZero"/>
        <c:auto val="1"/>
        <c:lblAlgn val="ctr"/>
        <c:lblOffset val="100"/>
        <c:noMultiLvlLbl val="0"/>
      </c:catAx>
      <c:valAx>
        <c:axId val="9539251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953866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lang="en-US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999808073321901E-2"/>
          <c:y val="3.3672391930733798E-2"/>
          <c:w val="0.85750182330344205"/>
          <c:h val="0.812790780658172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кашель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кашель</c:v>
                </c:pt>
                <c:pt idx="1">
                  <c:v>лихорадка</c:v>
                </c:pt>
                <c:pt idx="2">
                  <c:v>потливость</c:v>
                </c:pt>
                <c:pt idx="3">
                  <c:v>потеря массы тела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0.70400000000000096</c:v>
                </c:pt>
                <c:pt idx="1">
                  <c:v>0.92100000000000004</c:v>
                </c:pt>
                <c:pt idx="2">
                  <c:v>0.49</c:v>
                </c:pt>
                <c:pt idx="3">
                  <c:v>0.80300000000000005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A0-3F4E-9A12-B54805CF199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лихорадка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кашель</c:v>
                </c:pt>
                <c:pt idx="1">
                  <c:v>лихорадка</c:v>
                </c:pt>
                <c:pt idx="2">
                  <c:v>потливость</c:v>
                </c:pt>
                <c:pt idx="3">
                  <c:v>потеря массы тела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83A0-3F4E-9A12-B54805CF1995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потливость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кашель</c:v>
                </c:pt>
                <c:pt idx="1">
                  <c:v>лихорадка</c:v>
                </c:pt>
                <c:pt idx="2">
                  <c:v>потливость</c:v>
                </c:pt>
                <c:pt idx="3">
                  <c:v>потеря массы тела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83A0-3F4E-9A12-B54805CF1995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потеря массы тела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кашель</c:v>
                </c:pt>
                <c:pt idx="1">
                  <c:v>лихорадка</c:v>
                </c:pt>
                <c:pt idx="2">
                  <c:v>потливость</c:v>
                </c:pt>
                <c:pt idx="3">
                  <c:v>потеря массы тела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83A0-3F4E-9A12-B54805CF1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495680"/>
        <c:axId val="95497216"/>
      </c:barChart>
      <c:catAx>
        <c:axId val="95495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ru-RU"/>
          </a:p>
        </c:txPr>
        <c:crossAx val="95497216"/>
        <c:crosses val="autoZero"/>
        <c:auto val="1"/>
        <c:lblAlgn val="ctr"/>
        <c:lblOffset val="100"/>
        <c:noMultiLvlLbl val="0"/>
      </c:catAx>
      <c:valAx>
        <c:axId val="9549721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9549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26813687368102"/>
          <c:y val="0"/>
          <c:w val="0.72631462357841015"/>
          <c:h val="0.78534804885448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plosion val="7"/>
            <c:spPr>
              <a:solidFill>
                <a:srgbClr val="FFFF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ADF0-4204-98D0-1EE504A9FB52}"/>
              </c:ext>
            </c:extLst>
          </c:dPt>
          <c:dPt>
            <c:idx val="1"/>
            <c:invertIfNegative val="0"/>
            <c:bubble3D val="0"/>
            <c:spPr>
              <a:solidFill>
                <a:srgbClr val="FFFFFF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8FC-41E4-AC4B-80A3CED7FFE4}"/>
              </c:ext>
            </c:extLst>
          </c:dPt>
          <c:dLbls>
            <c:dLbl>
              <c:idx val="0"/>
              <c:layout>
                <c:manualLayout>
                  <c:x val="-1.7636929230085501E-3"/>
                  <c:y val="0.258860512910704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0000FF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F0-4204-98D0-1EE504A9FB52}"/>
                </c:ext>
              </c:extLst>
            </c:dLbl>
            <c:dLbl>
              <c:idx val="1"/>
              <c:layout>
                <c:manualLayout>
                  <c:x val="-3.5273858460172398E-3"/>
                  <c:y val="0.236672468946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FC-41E4-AC4B-80A3CED7FF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ТБ </c:v>
                </c:pt>
                <c:pt idx="1">
                  <c:v>ВИЧ/ТБ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0.41100000000000003</c:v>
                </c:pt>
                <c:pt idx="1">
                  <c:v>0.61900000000000011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F0-4204-98D0-1EE504A9F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7540352"/>
        <c:axId val="97538816"/>
      </c:barChart>
      <c:valAx>
        <c:axId val="9753881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97540352"/>
        <c:crosses val="autoZero"/>
        <c:crossBetween val="between"/>
      </c:valAx>
      <c:catAx>
        <c:axId val="9754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 b="1">
                <a:solidFill>
                  <a:srgbClr val="000000"/>
                </a:solidFill>
              </a:defRPr>
            </a:pPr>
            <a:endParaRPr lang="ru-RU"/>
          </a:p>
        </c:txPr>
        <c:crossAx val="975388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19614487279207"/>
          <c:y val="0"/>
          <c:w val="0.72631462357841015"/>
          <c:h val="0.93826728146032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plosion val="7"/>
            <c:spPr>
              <a:solidFill>
                <a:srgbClr val="FFFF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CCE4-4BB1-A6EB-F66E489EA8D6}"/>
              </c:ext>
            </c:extLst>
          </c:dPt>
          <c:dPt>
            <c:idx val="1"/>
            <c:invertIfNegative val="0"/>
            <c:bubble3D val="0"/>
            <c:spPr>
              <a:solidFill>
                <a:srgbClr val="FFFFFF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7EA-424D-BF6F-6E28022FACF1}"/>
              </c:ext>
            </c:extLst>
          </c:dPt>
          <c:dLbls>
            <c:dLbl>
              <c:idx val="0"/>
              <c:layout>
                <c:manualLayout>
                  <c:x val="1.7636929230085501E-3"/>
                  <c:y val="0.24874772727399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E4-4BB1-A6EB-F66E489EA8D6}"/>
                </c:ext>
              </c:extLst>
            </c:dLbl>
            <c:dLbl>
              <c:idx val="1"/>
              <c:layout>
                <c:manualLayout>
                  <c:x val="-3.5273858460172398E-3"/>
                  <c:y val="0.248747727273999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EA-424D-BF6F-6E28022FAC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ТБ </c:v>
                </c:pt>
                <c:pt idx="1">
                  <c:v>ВИЧ/ТБ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0.28000000000000003</c:v>
                </c:pt>
                <c:pt idx="1">
                  <c:v>0.41200000000000003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E4-4BB1-A6EB-F66E489EA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8175616"/>
        <c:axId val="98174080"/>
      </c:barChart>
      <c:valAx>
        <c:axId val="9817408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98175616"/>
        <c:crosses val="autoZero"/>
        <c:crossBetween val="between"/>
      </c:valAx>
      <c:catAx>
        <c:axId val="98175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 b="1">
                <a:solidFill>
                  <a:srgbClr val="000000"/>
                </a:solidFill>
              </a:defRPr>
            </a:pPr>
            <a:endParaRPr lang="ru-RU"/>
          </a:p>
        </c:txPr>
        <c:crossAx val="9817408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19614487279207"/>
          <c:y val="0.134304840261842"/>
          <c:w val="0.72631462357841015"/>
          <c:h val="0.659115397585803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plosion val="7"/>
            <c:spPr>
              <a:solidFill>
                <a:srgbClr val="FFFF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A9FF-43F0-985D-BD4D6EA2F891}"/>
              </c:ext>
            </c:extLst>
          </c:dPt>
          <c:dPt>
            <c:idx val="1"/>
            <c:invertIfNegative val="0"/>
            <c:bubble3D val="0"/>
            <c:spPr>
              <a:solidFill>
                <a:srgbClr val="FFFFFF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F93-408F-86BB-38B8B19FC57D}"/>
              </c:ext>
            </c:extLst>
          </c:dPt>
          <c:dLbls>
            <c:dLbl>
              <c:idx val="0"/>
              <c:layout>
                <c:manualLayout>
                  <c:x val="-8.8184646150428394E-3"/>
                  <c:y val="0.2662565275652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0000FF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FF-43F0-985D-BD4D6EA2F891}"/>
                </c:ext>
              </c:extLst>
            </c:dLbl>
            <c:dLbl>
              <c:idx val="1"/>
              <c:layout>
                <c:manualLayout>
                  <c:x val="-8.81846461504277E-3"/>
                  <c:y val="0.267629125937519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93-408F-86BB-38B8B19FC57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ТБ </c:v>
                </c:pt>
                <c:pt idx="1">
                  <c:v>ВИЧ/ТБ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0.32000000000000006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FF-43F0-985D-BD4D6EA2F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7930624"/>
        <c:axId val="97929088"/>
      </c:barChart>
      <c:valAx>
        <c:axId val="9792908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97930624"/>
        <c:crosses val="autoZero"/>
        <c:crossBetween val="between"/>
      </c:valAx>
      <c:catAx>
        <c:axId val="97930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 b="1">
                <a:solidFill>
                  <a:srgbClr val="000000"/>
                </a:solidFill>
              </a:defRPr>
            </a:pPr>
            <a:endParaRPr lang="ru-RU"/>
          </a:p>
        </c:txPr>
        <c:crossAx val="979290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16D41-A680-497D-B4F2-013C90D359D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FC9B4B-5B1B-4E39-993E-98C13EBA6869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Достоверная быстрая диагностика и своевременное начало лечения ТБ</a:t>
          </a:r>
        </a:p>
      </dgm:t>
    </dgm:pt>
    <dgm:pt modelId="{E8845AFD-85CA-4B58-8F83-F34AF9189C30}" type="parTrans" cxnId="{4029373C-C8C9-40EA-AA39-014A5DF8D5EA}">
      <dgm:prSet/>
      <dgm:spPr/>
      <dgm:t>
        <a:bodyPr/>
        <a:lstStyle/>
        <a:p>
          <a:endParaRPr lang="ru-RU"/>
        </a:p>
      </dgm:t>
    </dgm:pt>
    <dgm:pt modelId="{07D25091-8F24-4836-A016-696C063C12D8}" type="sibTrans" cxnId="{4029373C-C8C9-40EA-AA39-014A5DF8D5EA}">
      <dgm:prSet/>
      <dgm:spPr/>
      <dgm:t>
        <a:bodyPr/>
        <a:lstStyle/>
        <a:p>
          <a:endParaRPr lang="ru-RU"/>
        </a:p>
      </dgm:t>
    </dgm:pt>
    <dgm:pt modelId="{0B7E9F54-E4F8-401D-8A0D-0BC4690855FC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Адекватные схемы ПТТ с учетом ТЛЧ МБТ</a:t>
          </a:r>
        </a:p>
      </dgm:t>
    </dgm:pt>
    <dgm:pt modelId="{69EE5F3B-9EF7-4E01-97A3-0DA8E3FA12C1}" type="parTrans" cxnId="{C7C85855-D641-4A4D-9887-E14340B1F38E}">
      <dgm:prSet/>
      <dgm:spPr/>
      <dgm:t>
        <a:bodyPr/>
        <a:lstStyle/>
        <a:p>
          <a:endParaRPr lang="ru-RU"/>
        </a:p>
      </dgm:t>
    </dgm:pt>
    <dgm:pt modelId="{0E3E231D-D028-4F38-AED9-8878223A3A7D}" type="sibTrans" cxnId="{C7C85855-D641-4A4D-9887-E14340B1F38E}">
      <dgm:prSet/>
      <dgm:spPr/>
      <dgm:t>
        <a:bodyPr/>
        <a:lstStyle/>
        <a:p>
          <a:endParaRPr lang="ru-RU"/>
        </a:p>
      </dgm:t>
    </dgm:pt>
    <dgm:pt modelId="{3F7C2AD1-2273-405C-B4CF-C0A249CA0A49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Своевременное назначение АРТ в период лечение ТБ </a:t>
          </a:r>
        </a:p>
      </dgm:t>
    </dgm:pt>
    <dgm:pt modelId="{735AD7AB-C5A8-4920-A052-FB49211049C1}" type="parTrans" cxnId="{3804F23A-D9AE-4FF2-B797-03CA9DC725F5}">
      <dgm:prSet/>
      <dgm:spPr/>
      <dgm:t>
        <a:bodyPr/>
        <a:lstStyle/>
        <a:p>
          <a:endParaRPr lang="ru-RU"/>
        </a:p>
      </dgm:t>
    </dgm:pt>
    <dgm:pt modelId="{0E79ADAF-A45A-428A-9A7A-D472FD664D62}" type="sibTrans" cxnId="{3804F23A-D9AE-4FF2-B797-03CA9DC725F5}">
      <dgm:prSet/>
      <dgm:spPr/>
      <dgm:t>
        <a:bodyPr/>
        <a:lstStyle/>
        <a:p>
          <a:endParaRPr lang="ru-RU"/>
        </a:p>
      </dgm:t>
    </dgm:pt>
    <dgm:pt modelId="{30B41AC0-F89D-4216-A2A8-3A70DB3BD0D2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Эффективная коррекция НЯ на терапию, выявление и  лечение СВИС </a:t>
          </a:r>
        </a:p>
      </dgm:t>
    </dgm:pt>
    <dgm:pt modelId="{0594E4F1-C355-49D4-A2A7-80981AD95A8B}" type="parTrans" cxnId="{D71262FB-304F-4885-AD86-CCE951A4FCEE}">
      <dgm:prSet/>
      <dgm:spPr/>
      <dgm:t>
        <a:bodyPr/>
        <a:lstStyle/>
        <a:p>
          <a:endParaRPr lang="ru-RU"/>
        </a:p>
      </dgm:t>
    </dgm:pt>
    <dgm:pt modelId="{268A662E-92C0-492A-8B73-F129051F9519}" type="sibTrans" cxnId="{D71262FB-304F-4885-AD86-CCE951A4FCEE}">
      <dgm:prSet/>
      <dgm:spPr/>
      <dgm:t>
        <a:bodyPr/>
        <a:lstStyle/>
        <a:p>
          <a:endParaRPr lang="ru-RU"/>
        </a:p>
      </dgm:t>
    </dgm:pt>
    <dgm:pt modelId="{E567C2C6-D15F-487D-82AB-80CD9F54BCBD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Эффективное выявление и лечение </a:t>
          </a:r>
          <a:r>
            <a:rPr lang="ru-RU" dirty="0" err="1"/>
            <a:t>внеторакальных</a:t>
          </a:r>
          <a:r>
            <a:rPr lang="ru-RU" dirty="0"/>
            <a:t> локализаций ТБ</a:t>
          </a:r>
        </a:p>
      </dgm:t>
    </dgm:pt>
    <dgm:pt modelId="{03403EFA-4C68-4075-82D7-4CB22C4E1CBA}" type="parTrans" cxnId="{1E669380-EC89-4428-AE6C-5C9FBA16AC9B}">
      <dgm:prSet/>
      <dgm:spPr/>
      <dgm:t>
        <a:bodyPr/>
        <a:lstStyle/>
        <a:p>
          <a:endParaRPr lang="ru-RU"/>
        </a:p>
      </dgm:t>
    </dgm:pt>
    <dgm:pt modelId="{089FCD29-1DA6-4C88-B588-4295F9509F3B}" type="sibTrans" cxnId="{1E669380-EC89-4428-AE6C-5C9FBA16AC9B}">
      <dgm:prSet/>
      <dgm:spPr/>
      <dgm:t>
        <a:bodyPr/>
        <a:lstStyle/>
        <a:p>
          <a:endParaRPr lang="ru-RU"/>
        </a:p>
      </dgm:t>
    </dgm:pt>
    <dgm:pt modelId="{57BC5E0B-B576-440D-83BE-D3EEACB1600A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Диагностика и лечение вторичных заболеваний у больных ТБ/ВИЧ</a:t>
          </a:r>
        </a:p>
      </dgm:t>
    </dgm:pt>
    <dgm:pt modelId="{87EA806C-3B70-4438-ABAE-6320C3ED6F1E}" type="parTrans" cxnId="{4089E8BB-AEAE-475F-B497-49EAA1858AA2}">
      <dgm:prSet/>
      <dgm:spPr/>
      <dgm:t>
        <a:bodyPr/>
        <a:lstStyle/>
        <a:p>
          <a:endParaRPr lang="ru-RU"/>
        </a:p>
      </dgm:t>
    </dgm:pt>
    <dgm:pt modelId="{CE1F638F-E8CB-4B49-AF1A-1A33EB6F4496}" type="sibTrans" cxnId="{4089E8BB-AEAE-475F-B497-49EAA1858AA2}">
      <dgm:prSet/>
      <dgm:spPr/>
      <dgm:t>
        <a:bodyPr/>
        <a:lstStyle/>
        <a:p>
          <a:endParaRPr lang="ru-RU"/>
        </a:p>
      </dgm:t>
    </dgm:pt>
    <dgm:pt modelId="{6924A5E7-D2D1-4689-AB93-7E7C2E5D4719}" type="pres">
      <dgm:prSet presAssocID="{CE416D41-A680-497D-B4F2-013C90D359DC}" presName="Name0" presStyleCnt="0">
        <dgm:presLayoutVars>
          <dgm:dir/>
          <dgm:animLvl val="lvl"/>
          <dgm:resizeHandles val="exact"/>
        </dgm:presLayoutVars>
      </dgm:prSet>
      <dgm:spPr/>
    </dgm:pt>
    <dgm:pt modelId="{D04261B4-0367-4204-99E6-BD27311AFFA3}" type="pres">
      <dgm:prSet presAssocID="{57BC5E0B-B576-440D-83BE-D3EEACB1600A}" presName="boxAndChildren" presStyleCnt="0"/>
      <dgm:spPr/>
    </dgm:pt>
    <dgm:pt modelId="{9D8DBC5F-8F59-4607-86A9-435C25070613}" type="pres">
      <dgm:prSet presAssocID="{57BC5E0B-B576-440D-83BE-D3EEACB1600A}" presName="parentTextBox" presStyleLbl="node1" presStyleIdx="0" presStyleCnt="6"/>
      <dgm:spPr/>
    </dgm:pt>
    <dgm:pt modelId="{1781DF3B-607E-4E24-946B-2EB1DEC400C4}" type="pres">
      <dgm:prSet presAssocID="{089FCD29-1DA6-4C88-B588-4295F9509F3B}" presName="sp" presStyleCnt="0"/>
      <dgm:spPr/>
    </dgm:pt>
    <dgm:pt modelId="{211A383E-7AB3-4508-9E84-4F95BA7DE1F6}" type="pres">
      <dgm:prSet presAssocID="{E567C2C6-D15F-487D-82AB-80CD9F54BCBD}" presName="arrowAndChildren" presStyleCnt="0"/>
      <dgm:spPr/>
    </dgm:pt>
    <dgm:pt modelId="{0856104A-F9D9-44A3-BE40-C9BF47B57034}" type="pres">
      <dgm:prSet presAssocID="{E567C2C6-D15F-487D-82AB-80CD9F54BCBD}" presName="parentTextArrow" presStyleLbl="node1" presStyleIdx="1" presStyleCnt="6"/>
      <dgm:spPr/>
    </dgm:pt>
    <dgm:pt modelId="{B6A913A3-94FE-4206-9458-C83B873BD5EB}" type="pres">
      <dgm:prSet presAssocID="{268A662E-92C0-492A-8B73-F129051F9519}" presName="sp" presStyleCnt="0"/>
      <dgm:spPr/>
    </dgm:pt>
    <dgm:pt modelId="{1B42B5A2-62AD-4D2B-B289-02B375B7AC04}" type="pres">
      <dgm:prSet presAssocID="{30B41AC0-F89D-4216-A2A8-3A70DB3BD0D2}" presName="arrowAndChildren" presStyleCnt="0"/>
      <dgm:spPr/>
    </dgm:pt>
    <dgm:pt modelId="{0F3E5B39-0718-44D0-B7CD-4610F526EB48}" type="pres">
      <dgm:prSet presAssocID="{30B41AC0-F89D-4216-A2A8-3A70DB3BD0D2}" presName="parentTextArrow" presStyleLbl="node1" presStyleIdx="2" presStyleCnt="6"/>
      <dgm:spPr/>
    </dgm:pt>
    <dgm:pt modelId="{50352FDF-2472-41C0-AF41-615F9B187F0C}" type="pres">
      <dgm:prSet presAssocID="{0E79ADAF-A45A-428A-9A7A-D472FD664D62}" presName="sp" presStyleCnt="0"/>
      <dgm:spPr/>
    </dgm:pt>
    <dgm:pt modelId="{D583F682-C660-427E-A8BB-6E0DDE77BE93}" type="pres">
      <dgm:prSet presAssocID="{3F7C2AD1-2273-405C-B4CF-C0A249CA0A49}" presName="arrowAndChildren" presStyleCnt="0"/>
      <dgm:spPr/>
    </dgm:pt>
    <dgm:pt modelId="{04F0E418-1657-4EEA-8745-30FF3DF3555B}" type="pres">
      <dgm:prSet presAssocID="{3F7C2AD1-2273-405C-B4CF-C0A249CA0A49}" presName="parentTextArrow" presStyleLbl="node1" presStyleIdx="3" presStyleCnt="6"/>
      <dgm:spPr/>
    </dgm:pt>
    <dgm:pt modelId="{5FA00F21-820F-4BEF-A897-119AB9B9ED84}" type="pres">
      <dgm:prSet presAssocID="{0E3E231D-D028-4F38-AED9-8878223A3A7D}" presName="sp" presStyleCnt="0"/>
      <dgm:spPr/>
    </dgm:pt>
    <dgm:pt modelId="{3FE6C967-3BDF-42BF-8A6C-8C8BEBF387B7}" type="pres">
      <dgm:prSet presAssocID="{0B7E9F54-E4F8-401D-8A0D-0BC4690855FC}" presName="arrowAndChildren" presStyleCnt="0"/>
      <dgm:spPr/>
    </dgm:pt>
    <dgm:pt modelId="{F7E8CFAF-AE1D-4310-A36A-950FAE1C3CF5}" type="pres">
      <dgm:prSet presAssocID="{0B7E9F54-E4F8-401D-8A0D-0BC4690855FC}" presName="parentTextArrow" presStyleLbl="node1" presStyleIdx="4" presStyleCnt="6"/>
      <dgm:spPr/>
    </dgm:pt>
    <dgm:pt modelId="{288B40A8-F13F-4100-8C05-6A3208FF551D}" type="pres">
      <dgm:prSet presAssocID="{07D25091-8F24-4836-A016-696C063C12D8}" presName="sp" presStyleCnt="0"/>
      <dgm:spPr/>
    </dgm:pt>
    <dgm:pt modelId="{AD342943-C0EC-4913-BB1A-B2D1BD62C616}" type="pres">
      <dgm:prSet presAssocID="{64FC9B4B-5B1B-4E39-993E-98C13EBA6869}" presName="arrowAndChildren" presStyleCnt="0"/>
      <dgm:spPr/>
    </dgm:pt>
    <dgm:pt modelId="{1E398958-553D-44DA-B989-961F60796AA3}" type="pres">
      <dgm:prSet presAssocID="{64FC9B4B-5B1B-4E39-993E-98C13EBA6869}" presName="parentTextArrow" presStyleLbl="node1" presStyleIdx="5" presStyleCnt="6"/>
      <dgm:spPr/>
    </dgm:pt>
  </dgm:ptLst>
  <dgm:cxnLst>
    <dgm:cxn modelId="{0E3B8228-0CDC-4297-8B59-E1756DB30D92}" type="presOf" srcId="{E567C2C6-D15F-487D-82AB-80CD9F54BCBD}" destId="{0856104A-F9D9-44A3-BE40-C9BF47B57034}" srcOrd="0" destOrd="0" presId="urn:microsoft.com/office/officeart/2005/8/layout/process4"/>
    <dgm:cxn modelId="{AE9AC32B-C684-4092-9D28-792A08574E02}" type="presOf" srcId="{57BC5E0B-B576-440D-83BE-D3EEACB1600A}" destId="{9D8DBC5F-8F59-4607-86A9-435C25070613}" srcOrd="0" destOrd="0" presId="urn:microsoft.com/office/officeart/2005/8/layout/process4"/>
    <dgm:cxn modelId="{3804F23A-D9AE-4FF2-B797-03CA9DC725F5}" srcId="{CE416D41-A680-497D-B4F2-013C90D359DC}" destId="{3F7C2AD1-2273-405C-B4CF-C0A249CA0A49}" srcOrd="2" destOrd="0" parTransId="{735AD7AB-C5A8-4920-A052-FB49211049C1}" sibTransId="{0E79ADAF-A45A-428A-9A7A-D472FD664D62}"/>
    <dgm:cxn modelId="{4029373C-C8C9-40EA-AA39-014A5DF8D5EA}" srcId="{CE416D41-A680-497D-B4F2-013C90D359DC}" destId="{64FC9B4B-5B1B-4E39-993E-98C13EBA6869}" srcOrd="0" destOrd="0" parTransId="{E8845AFD-85CA-4B58-8F83-F34AF9189C30}" sibTransId="{07D25091-8F24-4836-A016-696C063C12D8}"/>
    <dgm:cxn modelId="{ED00F63F-5553-4811-B2F8-F3F85A59F93B}" type="presOf" srcId="{64FC9B4B-5B1B-4E39-993E-98C13EBA6869}" destId="{1E398958-553D-44DA-B989-961F60796AA3}" srcOrd="0" destOrd="0" presId="urn:microsoft.com/office/officeart/2005/8/layout/process4"/>
    <dgm:cxn modelId="{3F30434E-BD3A-43FE-9459-54E32B6FE99C}" type="presOf" srcId="{30B41AC0-F89D-4216-A2A8-3A70DB3BD0D2}" destId="{0F3E5B39-0718-44D0-B7CD-4610F526EB48}" srcOrd="0" destOrd="0" presId="urn:microsoft.com/office/officeart/2005/8/layout/process4"/>
    <dgm:cxn modelId="{B13C9A51-12BC-4ECC-B81C-CDF580DF2760}" type="presOf" srcId="{0B7E9F54-E4F8-401D-8A0D-0BC4690855FC}" destId="{F7E8CFAF-AE1D-4310-A36A-950FAE1C3CF5}" srcOrd="0" destOrd="0" presId="urn:microsoft.com/office/officeart/2005/8/layout/process4"/>
    <dgm:cxn modelId="{C7C85855-D641-4A4D-9887-E14340B1F38E}" srcId="{CE416D41-A680-497D-B4F2-013C90D359DC}" destId="{0B7E9F54-E4F8-401D-8A0D-0BC4690855FC}" srcOrd="1" destOrd="0" parTransId="{69EE5F3B-9EF7-4E01-97A3-0DA8E3FA12C1}" sibTransId="{0E3E231D-D028-4F38-AED9-8878223A3A7D}"/>
    <dgm:cxn modelId="{1E669380-EC89-4428-AE6C-5C9FBA16AC9B}" srcId="{CE416D41-A680-497D-B4F2-013C90D359DC}" destId="{E567C2C6-D15F-487D-82AB-80CD9F54BCBD}" srcOrd="4" destOrd="0" parTransId="{03403EFA-4C68-4075-82D7-4CB22C4E1CBA}" sibTransId="{089FCD29-1DA6-4C88-B588-4295F9509F3B}"/>
    <dgm:cxn modelId="{659B5282-6BE4-49CF-A77B-33D44AF87B2A}" type="presOf" srcId="{CE416D41-A680-497D-B4F2-013C90D359DC}" destId="{6924A5E7-D2D1-4689-AB93-7E7C2E5D4719}" srcOrd="0" destOrd="0" presId="urn:microsoft.com/office/officeart/2005/8/layout/process4"/>
    <dgm:cxn modelId="{D58836A7-084C-4A0C-8629-407A958BA1F2}" type="presOf" srcId="{3F7C2AD1-2273-405C-B4CF-C0A249CA0A49}" destId="{04F0E418-1657-4EEA-8745-30FF3DF3555B}" srcOrd="0" destOrd="0" presId="urn:microsoft.com/office/officeart/2005/8/layout/process4"/>
    <dgm:cxn modelId="{4089E8BB-AEAE-475F-B497-49EAA1858AA2}" srcId="{CE416D41-A680-497D-B4F2-013C90D359DC}" destId="{57BC5E0B-B576-440D-83BE-D3EEACB1600A}" srcOrd="5" destOrd="0" parTransId="{87EA806C-3B70-4438-ABAE-6320C3ED6F1E}" sibTransId="{CE1F638F-E8CB-4B49-AF1A-1A33EB6F4496}"/>
    <dgm:cxn modelId="{D71262FB-304F-4885-AD86-CCE951A4FCEE}" srcId="{CE416D41-A680-497D-B4F2-013C90D359DC}" destId="{30B41AC0-F89D-4216-A2A8-3A70DB3BD0D2}" srcOrd="3" destOrd="0" parTransId="{0594E4F1-C355-49D4-A2A7-80981AD95A8B}" sibTransId="{268A662E-92C0-492A-8B73-F129051F9519}"/>
    <dgm:cxn modelId="{741F6C3B-82F3-486F-BA88-6DB92841095F}" type="presParOf" srcId="{6924A5E7-D2D1-4689-AB93-7E7C2E5D4719}" destId="{D04261B4-0367-4204-99E6-BD27311AFFA3}" srcOrd="0" destOrd="0" presId="urn:microsoft.com/office/officeart/2005/8/layout/process4"/>
    <dgm:cxn modelId="{F29F7086-46FA-4191-A29D-7F98F3802DB7}" type="presParOf" srcId="{D04261B4-0367-4204-99E6-BD27311AFFA3}" destId="{9D8DBC5F-8F59-4607-86A9-435C25070613}" srcOrd="0" destOrd="0" presId="urn:microsoft.com/office/officeart/2005/8/layout/process4"/>
    <dgm:cxn modelId="{B2987EA6-CA9C-430B-B990-14CD64459D85}" type="presParOf" srcId="{6924A5E7-D2D1-4689-AB93-7E7C2E5D4719}" destId="{1781DF3B-607E-4E24-946B-2EB1DEC400C4}" srcOrd="1" destOrd="0" presId="urn:microsoft.com/office/officeart/2005/8/layout/process4"/>
    <dgm:cxn modelId="{77B26F4B-306B-494D-8D55-1870AF6B92F5}" type="presParOf" srcId="{6924A5E7-D2D1-4689-AB93-7E7C2E5D4719}" destId="{211A383E-7AB3-4508-9E84-4F95BA7DE1F6}" srcOrd="2" destOrd="0" presId="urn:microsoft.com/office/officeart/2005/8/layout/process4"/>
    <dgm:cxn modelId="{72A2E815-CC1F-49AF-A179-FAAAD5A33C45}" type="presParOf" srcId="{211A383E-7AB3-4508-9E84-4F95BA7DE1F6}" destId="{0856104A-F9D9-44A3-BE40-C9BF47B57034}" srcOrd="0" destOrd="0" presId="urn:microsoft.com/office/officeart/2005/8/layout/process4"/>
    <dgm:cxn modelId="{245DCFD5-E79F-4C22-8893-DC6A626BEFF2}" type="presParOf" srcId="{6924A5E7-D2D1-4689-AB93-7E7C2E5D4719}" destId="{B6A913A3-94FE-4206-9458-C83B873BD5EB}" srcOrd="3" destOrd="0" presId="urn:microsoft.com/office/officeart/2005/8/layout/process4"/>
    <dgm:cxn modelId="{8BF7A616-1B17-4DD7-97C0-C16B0CB8DD37}" type="presParOf" srcId="{6924A5E7-D2D1-4689-AB93-7E7C2E5D4719}" destId="{1B42B5A2-62AD-4D2B-B289-02B375B7AC04}" srcOrd="4" destOrd="0" presId="urn:microsoft.com/office/officeart/2005/8/layout/process4"/>
    <dgm:cxn modelId="{39B5C047-71E1-4F50-9D6B-D5595BCE9F4D}" type="presParOf" srcId="{1B42B5A2-62AD-4D2B-B289-02B375B7AC04}" destId="{0F3E5B39-0718-44D0-B7CD-4610F526EB48}" srcOrd="0" destOrd="0" presId="urn:microsoft.com/office/officeart/2005/8/layout/process4"/>
    <dgm:cxn modelId="{D1763956-35DF-40F0-822D-63AAC38BBB66}" type="presParOf" srcId="{6924A5E7-D2D1-4689-AB93-7E7C2E5D4719}" destId="{50352FDF-2472-41C0-AF41-615F9B187F0C}" srcOrd="5" destOrd="0" presId="urn:microsoft.com/office/officeart/2005/8/layout/process4"/>
    <dgm:cxn modelId="{FEC0FE9E-0C49-4305-A0ED-A2CD63F404BE}" type="presParOf" srcId="{6924A5E7-D2D1-4689-AB93-7E7C2E5D4719}" destId="{D583F682-C660-427E-A8BB-6E0DDE77BE93}" srcOrd="6" destOrd="0" presId="urn:microsoft.com/office/officeart/2005/8/layout/process4"/>
    <dgm:cxn modelId="{270B57DC-2BF9-489E-B7A1-96B86B4BF339}" type="presParOf" srcId="{D583F682-C660-427E-A8BB-6E0DDE77BE93}" destId="{04F0E418-1657-4EEA-8745-30FF3DF3555B}" srcOrd="0" destOrd="0" presId="urn:microsoft.com/office/officeart/2005/8/layout/process4"/>
    <dgm:cxn modelId="{8532D17B-25C8-409A-84EF-45D18A9EB3AC}" type="presParOf" srcId="{6924A5E7-D2D1-4689-AB93-7E7C2E5D4719}" destId="{5FA00F21-820F-4BEF-A897-119AB9B9ED84}" srcOrd="7" destOrd="0" presId="urn:microsoft.com/office/officeart/2005/8/layout/process4"/>
    <dgm:cxn modelId="{07847569-E554-4303-9174-0BA3DF99B8BE}" type="presParOf" srcId="{6924A5E7-D2D1-4689-AB93-7E7C2E5D4719}" destId="{3FE6C967-3BDF-42BF-8A6C-8C8BEBF387B7}" srcOrd="8" destOrd="0" presId="urn:microsoft.com/office/officeart/2005/8/layout/process4"/>
    <dgm:cxn modelId="{F933B03C-C09C-4A2D-91B7-707060460A88}" type="presParOf" srcId="{3FE6C967-3BDF-42BF-8A6C-8C8BEBF387B7}" destId="{F7E8CFAF-AE1D-4310-A36A-950FAE1C3CF5}" srcOrd="0" destOrd="0" presId="urn:microsoft.com/office/officeart/2005/8/layout/process4"/>
    <dgm:cxn modelId="{A5C592C6-5E28-4533-B343-043D74B4AE8F}" type="presParOf" srcId="{6924A5E7-D2D1-4689-AB93-7E7C2E5D4719}" destId="{288B40A8-F13F-4100-8C05-6A3208FF551D}" srcOrd="9" destOrd="0" presId="urn:microsoft.com/office/officeart/2005/8/layout/process4"/>
    <dgm:cxn modelId="{099B2B50-2A72-4458-A336-A5249524821C}" type="presParOf" srcId="{6924A5E7-D2D1-4689-AB93-7E7C2E5D4719}" destId="{AD342943-C0EC-4913-BB1A-B2D1BD62C616}" srcOrd="10" destOrd="0" presId="urn:microsoft.com/office/officeart/2005/8/layout/process4"/>
    <dgm:cxn modelId="{7A077C37-7352-438C-8FF1-C6CEF1E7F3C1}" type="presParOf" srcId="{AD342943-C0EC-4913-BB1A-B2D1BD62C616}" destId="{1E398958-553D-44DA-B989-961F60796AA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5E5B00-B859-4830-B572-6A9CFFEDFBE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D44B2D-3A2B-44C9-AD2C-71A48FF7E231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ru-RU" b="1" dirty="0"/>
            <a:t>МГМ</a:t>
          </a:r>
        </a:p>
      </dgm:t>
    </dgm:pt>
    <dgm:pt modelId="{7FB63BA0-C642-42FB-BA8F-B044451655A7}" type="parTrans" cxnId="{40E6132B-43B4-4BC5-86AD-A295902B5A95}">
      <dgm:prSet/>
      <dgm:spPr/>
      <dgm:t>
        <a:bodyPr/>
        <a:lstStyle/>
        <a:p>
          <a:endParaRPr lang="ru-RU"/>
        </a:p>
      </dgm:t>
    </dgm:pt>
    <dgm:pt modelId="{26AD619E-4607-4FF6-BD53-53C5A5EEB7A8}" type="sibTrans" cxnId="{40E6132B-43B4-4BC5-86AD-A295902B5A95}">
      <dgm:prSet/>
      <dgm:spPr/>
      <dgm:t>
        <a:bodyPr/>
        <a:lstStyle/>
        <a:p>
          <a:endParaRPr lang="ru-RU"/>
        </a:p>
      </dgm:t>
    </dgm:pt>
    <dgm:pt modelId="{BE915904-46C8-4FB5-BE82-9A8F74FE2C0E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микроскопия</a:t>
          </a:r>
        </a:p>
      </dgm:t>
    </dgm:pt>
    <dgm:pt modelId="{DEF2CE9A-247F-4200-8D95-A3E85AD13064}" type="parTrans" cxnId="{6F9F86DB-C288-4966-9C96-06A3DE53FC54}">
      <dgm:prSet/>
      <dgm:spPr/>
      <dgm:t>
        <a:bodyPr/>
        <a:lstStyle/>
        <a:p>
          <a:endParaRPr lang="ru-RU"/>
        </a:p>
      </dgm:t>
    </dgm:pt>
    <dgm:pt modelId="{697A3678-0761-4C44-BFF2-3F3C38B1EE6C}" type="sibTrans" cxnId="{6F9F86DB-C288-4966-9C96-06A3DE53FC54}">
      <dgm:prSet/>
      <dgm:spPr/>
      <dgm:t>
        <a:bodyPr/>
        <a:lstStyle/>
        <a:p>
          <a:endParaRPr lang="ru-RU"/>
        </a:p>
      </dgm:t>
    </dgm:pt>
    <dgm:pt modelId="{F02BBE20-5410-4F76-A7DD-3D788A48F4BC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ru-RU" b="1" dirty="0"/>
            <a:t>Посев </a:t>
          </a:r>
        </a:p>
      </dgm:t>
    </dgm:pt>
    <dgm:pt modelId="{CD6CFDCA-B4CD-4DE5-A2A0-01E96F7701DF}" type="parTrans" cxnId="{C90370DB-9A28-48D9-A1AF-5F9E0B4E76BB}">
      <dgm:prSet/>
      <dgm:spPr/>
      <dgm:t>
        <a:bodyPr/>
        <a:lstStyle/>
        <a:p>
          <a:endParaRPr lang="ru-RU"/>
        </a:p>
      </dgm:t>
    </dgm:pt>
    <dgm:pt modelId="{AEBE45B2-89F5-468E-A7B4-5927CE256486}" type="sibTrans" cxnId="{C90370DB-9A28-48D9-A1AF-5F9E0B4E76BB}">
      <dgm:prSet/>
      <dgm:spPr/>
      <dgm:t>
        <a:bodyPr/>
        <a:lstStyle/>
        <a:p>
          <a:endParaRPr lang="ru-RU"/>
        </a:p>
      </dgm:t>
    </dgm:pt>
    <dgm:pt modelId="{7CCEF2CE-A9D3-4D47-83EB-434CF496F064}">
      <dgm:prSet phldrT="[Текст]" custT="1"/>
      <dgm:spPr/>
      <dgm:t>
        <a:bodyPr/>
        <a:lstStyle/>
        <a:p>
          <a:r>
            <a:rPr lang="ru-RU" sz="1200" b="0" dirty="0"/>
            <a:t>Жидкие</a:t>
          </a:r>
          <a:r>
            <a:rPr lang="ru-RU" sz="1200" dirty="0"/>
            <a:t>/плотные  среды</a:t>
          </a:r>
          <a:endParaRPr lang="ru-RU" sz="1100" dirty="0"/>
        </a:p>
      </dgm:t>
    </dgm:pt>
    <dgm:pt modelId="{86C44CDE-A6DD-4042-AE27-05402B52E6C9}" type="parTrans" cxnId="{C53A80B1-F260-4BC7-9B0F-6FF257AC9B8B}">
      <dgm:prSet/>
      <dgm:spPr/>
      <dgm:t>
        <a:bodyPr/>
        <a:lstStyle/>
        <a:p>
          <a:endParaRPr lang="ru-RU"/>
        </a:p>
      </dgm:t>
    </dgm:pt>
    <dgm:pt modelId="{8B91AB97-C169-4CD5-8DDD-1FDA666259AA}" type="sibTrans" cxnId="{C53A80B1-F260-4BC7-9B0F-6FF257AC9B8B}">
      <dgm:prSet/>
      <dgm:spPr/>
      <dgm:t>
        <a:bodyPr/>
        <a:lstStyle/>
        <a:p>
          <a:endParaRPr lang="ru-RU"/>
        </a:p>
      </dgm:t>
    </dgm:pt>
    <dgm:pt modelId="{FA3F6B91-E485-4082-842F-28681F87C2B0}">
      <dgm:prSet custT="1"/>
      <dgm:spPr/>
      <dgm:t>
        <a:bodyPr/>
        <a:lstStyle/>
        <a:p>
          <a:r>
            <a:rPr lang="ru-RU" sz="1200" dirty="0"/>
            <a:t>ТЛЧ </a:t>
          </a:r>
        </a:p>
      </dgm:t>
    </dgm:pt>
    <dgm:pt modelId="{66B2B8E5-E604-4E8F-9A35-DF9D85DD12AC}" type="parTrans" cxnId="{23E2945F-5E74-4347-BE95-5AC95BF581BB}">
      <dgm:prSet/>
      <dgm:spPr/>
      <dgm:t>
        <a:bodyPr/>
        <a:lstStyle/>
        <a:p>
          <a:endParaRPr lang="ru-RU"/>
        </a:p>
      </dgm:t>
    </dgm:pt>
    <dgm:pt modelId="{D1DE1EF4-6BA9-4F3A-BBBB-7790E0578B7A}" type="sibTrans" cxnId="{23E2945F-5E74-4347-BE95-5AC95BF581BB}">
      <dgm:prSet/>
      <dgm:spPr/>
      <dgm:t>
        <a:bodyPr/>
        <a:lstStyle/>
        <a:p>
          <a:endParaRPr lang="ru-RU"/>
        </a:p>
      </dgm:t>
    </dgm:pt>
    <dgm:pt modelId="{C5254541-AA53-4A71-ACF8-AE6B87FAD377}">
      <dgm:prSet/>
      <dgm:spPr/>
      <dgm:t>
        <a:bodyPr/>
        <a:lstStyle/>
        <a:p>
          <a:endParaRPr lang="ru-RU" sz="1000" dirty="0"/>
        </a:p>
      </dgm:t>
    </dgm:pt>
    <dgm:pt modelId="{62D3CFAD-6200-424E-A264-0B9133FF1AF2}" type="parTrans" cxnId="{002592F3-797C-442F-A2A6-FE20B590C25C}">
      <dgm:prSet/>
      <dgm:spPr/>
      <dgm:t>
        <a:bodyPr/>
        <a:lstStyle/>
        <a:p>
          <a:endParaRPr lang="ru-RU"/>
        </a:p>
      </dgm:t>
    </dgm:pt>
    <dgm:pt modelId="{2DBF1FEA-2506-45CC-93F6-4450C4AEF82D}" type="sibTrans" cxnId="{002592F3-797C-442F-A2A6-FE20B590C25C}">
      <dgm:prSet/>
      <dgm:spPr/>
      <dgm:t>
        <a:bodyPr/>
        <a:lstStyle/>
        <a:p>
          <a:endParaRPr lang="ru-RU"/>
        </a:p>
      </dgm:t>
    </dgm:pt>
    <dgm:pt modelId="{DE76FBCB-0893-4E81-B220-243921A77D0F}">
      <dgm:prSet phldrT="[Текст]"/>
      <dgm:spPr/>
      <dgm:t>
        <a:bodyPr/>
        <a:lstStyle/>
        <a:p>
          <a:endParaRPr lang="ru-RU" dirty="0"/>
        </a:p>
      </dgm:t>
    </dgm:pt>
    <dgm:pt modelId="{3743FAEB-835D-4C4C-BF11-B7BCD690236A}" type="sibTrans" cxnId="{CD355BD3-DCB6-42F5-BFC7-0ACE4CFE3B5B}">
      <dgm:prSet/>
      <dgm:spPr/>
      <dgm:t>
        <a:bodyPr/>
        <a:lstStyle/>
        <a:p>
          <a:endParaRPr lang="ru-RU"/>
        </a:p>
      </dgm:t>
    </dgm:pt>
    <dgm:pt modelId="{18704886-2CE0-4D7A-9BE8-C8FFE7D51B4A}" type="parTrans" cxnId="{CD355BD3-DCB6-42F5-BFC7-0ACE4CFE3B5B}">
      <dgm:prSet/>
      <dgm:spPr/>
      <dgm:t>
        <a:bodyPr/>
        <a:lstStyle/>
        <a:p>
          <a:endParaRPr lang="ru-RU"/>
        </a:p>
      </dgm:t>
    </dgm:pt>
    <dgm:pt modelId="{A9F27438-BAA5-4786-BE19-31E7A5087FD1}">
      <dgm:prSet phldrT="[Текст]" custT="1"/>
      <dgm:spPr/>
      <dgm:t>
        <a:bodyPr/>
        <a:lstStyle/>
        <a:p>
          <a:r>
            <a:rPr lang="ru-RU" sz="1800" dirty="0"/>
            <a:t>Ускоренное выявление МЛУ</a:t>
          </a:r>
        </a:p>
      </dgm:t>
    </dgm:pt>
    <dgm:pt modelId="{5601BB58-DDAA-4538-BD9D-189B44076CB6}" type="sibTrans" cxnId="{09C62771-E7ED-4333-A5BC-0C50F64A0C0A}">
      <dgm:prSet/>
      <dgm:spPr/>
      <dgm:t>
        <a:bodyPr/>
        <a:lstStyle/>
        <a:p>
          <a:endParaRPr lang="ru-RU"/>
        </a:p>
      </dgm:t>
    </dgm:pt>
    <dgm:pt modelId="{837E3741-1C29-4FBE-AB35-DFE7D6FF6D2D}" type="parTrans" cxnId="{09C62771-E7ED-4333-A5BC-0C50F64A0C0A}">
      <dgm:prSet/>
      <dgm:spPr/>
      <dgm:t>
        <a:bodyPr/>
        <a:lstStyle/>
        <a:p>
          <a:endParaRPr lang="ru-RU"/>
        </a:p>
      </dgm:t>
    </dgm:pt>
    <dgm:pt modelId="{2199009F-4C85-45D8-B19A-76F123D4DFC8}">
      <dgm:prSet custT="1"/>
      <dgm:spPr/>
      <dgm:t>
        <a:bodyPr/>
        <a:lstStyle/>
        <a:p>
          <a:r>
            <a:rPr lang="ru-RU" sz="1400" b="1" dirty="0"/>
            <a:t>Приоритет  ускоренной диагностике  ЛУ на жидких средах </a:t>
          </a:r>
          <a:endParaRPr lang="ru-RU" sz="1050" dirty="0"/>
        </a:p>
      </dgm:t>
    </dgm:pt>
    <dgm:pt modelId="{08ED0108-0E77-4D57-9C7B-01E0E68B20D1}" type="parTrans" cxnId="{CA30755D-AB50-440C-B40F-0E4905F9E2A9}">
      <dgm:prSet/>
      <dgm:spPr/>
      <dgm:t>
        <a:bodyPr/>
        <a:lstStyle/>
        <a:p>
          <a:endParaRPr lang="ru-RU"/>
        </a:p>
      </dgm:t>
    </dgm:pt>
    <dgm:pt modelId="{518ED49E-13A5-436A-B974-15B68B5ECE47}" type="sibTrans" cxnId="{CA30755D-AB50-440C-B40F-0E4905F9E2A9}">
      <dgm:prSet/>
      <dgm:spPr/>
      <dgm:t>
        <a:bodyPr/>
        <a:lstStyle/>
        <a:p>
          <a:endParaRPr lang="ru-RU"/>
        </a:p>
      </dgm:t>
    </dgm:pt>
    <dgm:pt modelId="{B0B90281-F7AF-4A9C-B5F4-057BFEB3E2C5}">
      <dgm:prSet/>
      <dgm:spPr/>
      <dgm:t>
        <a:bodyPr/>
        <a:lstStyle/>
        <a:p>
          <a:r>
            <a:rPr lang="ru-RU" dirty="0"/>
            <a:t>По </a:t>
          </a:r>
          <a:r>
            <a:rPr lang="ru-RU" dirty="0" err="1"/>
            <a:t>Цилю-Нильсену</a:t>
          </a:r>
          <a:r>
            <a:rPr lang="ru-RU" dirty="0"/>
            <a:t>/</a:t>
          </a:r>
        </a:p>
      </dgm:t>
    </dgm:pt>
    <dgm:pt modelId="{056E871C-9A0F-409B-94A5-A859527F8941}" type="parTrans" cxnId="{A77D6A1A-395F-4378-BD9A-441672575423}">
      <dgm:prSet/>
      <dgm:spPr/>
      <dgm:t>
        <a:bodyPr/>
        <a:lstStyle/>
        <a:p>
          <a:endParaRPr lang="ru-RU"/>
        </a:p>
      </dgm:t>
    </dgm:pt>
    <dgm:pt modelId="{D2BA7689-ABE0-464E-9944-C62845EB81D5}" type="sibTrans" cxnId="{A77D6A1A-395F-4378-BD9A-441672575423}">
      <dgm:prSet/>
      <dgm:spPr/>
      <dgm:t>
        <a:bodyPr/>
        <a:lstStyle/>
        <a:p>
          <a:endParaRPr lang="ru-RU"/>
        </a:p>
      </dgm:t>
    </dgm:pt>
    <dgm:pt modelId="{DE0A2C82-D12C-46C3-A7EA-525C7A74FF43}">
      <dgm:prSet/>
      <dgm:spPr/>
      <dgm:t>
        <a:bodyPr/>
        <a:lstStyle/>
        <a:p>
          <a:r>
            <a:rPr lang="ru-RU" dirty="0"/>
            <a:t>Люминесцентная </a:t>
          </a:r>
        </a:p>
      </dgm:t>
    </dgm:pt>
    <dgm:pt modelId="{A0C0C7D9-3C27-4E23-AC1C-F4A1492720B9}" type="parTrans" cxnId="{500E0DEA-4795-477D-97F8-8B9050F4C219}">
      <dgm:prSet/>
      <dgm:spPr/>
      <dgm:t>
        <a:bodyPr/>
        <a:lstStyle/>
        <a:p>
          <a:endParaRPr lang="ru-RU"/>
        </a:p>
      </dgm:t>
    </dgm:pt>
    <dgm:pt modelId="{0BC0635C-0F2B-402B-BC13-B3592F2B3589}" type="sibTrans" cxnId="{500E0DEA-4795-477D-97F8-8B9050F4C219}">
      <dgm:prSet/>
      <dgm:spPr/>
      <dgm:t>
        <a:bodyPr/>
        <a:lstStyle/>
        <a:p>
          <a:endParaRPr lang="ru-RU"/>
        </a:p>
      </dgm:t>
    </dgm:pt>
    <dgm:pt modelId="{CC02ABD3-9EC2-4B0B-B8F7-07015666C4DC}" type="pres">
      <dgm:prSet presAssocID="{535E5B00-B859-4830-B572-6A9CFFEDFBE3}" presName="Name0" presStyleCnt="0">
        <dgm:presLayoutVars>
          <dgm:dir/>
          <dgm:animLvl val="lvl"/>
          <dgm:resizeHandles val="exact"/>
        </dgm:presLayoutVars>
      </dgm:prSet>
      <dgm:spPr/>
    </dgm:pt>
    <dgm:pt modelId="{5884B647-79F0-46A5-8DEB-46AC409D5E0F}" type="pres">
      <dgm:prSet presAssocID="{535E5B00-B859-4830-B572-6A9CFFEDFBE3}" presName="tSp" presStyleCnt="0"/>
      <dgm:spPr/>
    </dgm:pt>
    <dgm:pt modelId="{955ABB4D-8AC1-431A-B715-BA8C53E08560}" type="pres">
      <dgm:prSet presAssocID="{535E5B00-B859-4830-B572-6A9CFFEDFBE3}" presName="bSp" presStyleCnt="0"/>
      <dgm:spPr/>
    </dgm:pt>
    <dgm:pt modelId="{D96D6613-F54C-412A-A162-376E293169DA}" type="pres">
      <dgm:prSet presAssocID="{535E5B00-B859-4830-B572-6A9CFFEDFBE3}" presName="process" presStyleCnt="0"/>
      <dgm:spPr/>
    </dgm:pt>
    <dgm:pt modelId="{1A52A649-E7A8-4ABF-AC5D-675F270FD5D8}" type="pres">
      <dgm:prSet presAssocID="{98D44B2D-3A2B-44C9-AD2C-71A48FF7E231}" presName="composite1" presStyleCnt="0"/>
      <dgm:spPr/>
    </dgm:pt>
    <dgm:pt modelId="{20DF5881-DF87-4865-A5C7-FDA1C3DC33B0}" type="pres">
      <dgm:prSet presAssocID="{98D44B2D-3A2B-44C9-AD2C-71A48FF7E231}" presName="dummyNode1" presStyleLbl="node1" presStyleIdx="0" presStyleCnt="3"/>
      <dgm:spPr/>
    </dgm:pt>
    <dgm:pt modelId="{C7D83BB4-88C1-46E7-978A-2F3E38FB16B1}" type="pres">
      <dgm:prSet presAssocID="{98D44B2D-3A2B-44C9-AD2C-71A48FF7E231}" presName="childNode1" presStyleLbl="bgAcc1" presStyleIdx="0" presStyleCnt="3">
        <dgm:presLayoutVars>
          <dgm:bulletEnabled val="1"/>
        </dgm:presLayoutVars>
      </dgm:prSet>
      <dgm:spPr/>
    </dgm:pt>
    <dgm:pt modelId="{BBE2BC6E-A5FB-449E-92C4-00D989B59FE2}" type="pres">
      <dgm:prSet presAssocID="{98D44B2D-3A2B-44C9-AD2C-71A48FF7E231}" presName="childNode1tx" presStyleLbl="bgAcc1" presStyleIdx="0" presStyleCnt="3">
        <dgm:presLayoutVars>
          <dgm:bulletEnabled val="1"/>
        </dgm:presLayoutVars>
      </dgm:prSet>
      <dgm:spPr/>
    </dgm:pt>
    <dgm:pt modelId="{C26874EE-15A1-444F-9DA2-B9B5FD803A30}" type="pres">
      <dgm:prSet presAssocID="{98D44B2D-3A2B-44C9-AD2C-71A48FF7E231}" presName="parentNode1" presStyleLbl="node1" presStyleIdx="0" presStyleCnt="3" custLinFactNeighborX="-29000" custLinFactNeighborY="-12099">
        <dgm:presLayoutVars>
          <dgm:chMax val="1"/>
          <dgm:bulletEnabled val="1"/>
        </dgm:presLayoutVars>
      </dgm:prSet>
      <dgm:spPr/>
    </dgm:pt>
    <dgm:pt modelId="{93FB2717-92A3-44F4-B3E5-CA0B3E2C5683}" type="pres">
      <dgm:prSet presAssocID="{98D44B2D-3A2B-44C9-AD2C-71A48FF7E231}" presName="connSite1" presStyleCnt="0"/>
      <dgm:spPr/>
    </dgm:pt>
    <dgm:pt modelId="{64261DA5-66A5-48A7-A4B2-F362E6EC2FC7}" type="pres">
      <dgm:prSet presAssocID="{26AD619E-4607-4FF6-BD53-53C5A5EEB7A8}" presName="Name9" presStyleLbl="sibTrans2D1" presStyleIdx="0" presStyleCnt="2" custLinFactNeighborX="17978" custLinFactNeighborY="-12224"/>
      <dgm:spPr/>
    </dgm:pt>
    <dgm:pt modelId="{D484216D-162F-4607-90BD-8A158D46A0E5}" type="pres">
      <dgm:prSet presAssocID="{BE915904-46C8-4FB5-BE82-9A8F74FE2C0E}" presName="composite2" presStyleCnt="0"/>
      <dgm:spPr/>
    </dgm:pt>
    <dgm:pt modelId="{B144E9C0-D577-40F7-BA5E-F43E68F6C8A4}" type="pres">
      <dgm:prSet presAssocID="{BE915904-46C8-4FB5-BE82-9A8F74FE2C0E}" presName="dummyNode2" presStyleLbl="node1" presStyleIdx="0" presStyleCnt="3"/>
      <dgm:spPr/>
    </dgm:pt>
    <dgm:pt modelId="{FBAFA369-82D8-4EB1-8F7B-E63CE2264063}" type="pres">
      <dgm:prSet presAssocID="{BE915904-46C8-4FB5-BE82-9A8F74FE2C0E}" presName="childNode2" presStyleLbl="bgAcc1" presStyleIdx="1" presStyleCnt="3">
        <dgm:presLayoutVars>
          <dgm:bulletEnabled val="1"/>
        </dgm:presLayoutVars>
      </dgm:prSet>
      <dgm:spPr/>
    </dgm:pt>
    <dgm:pt modelId="{AA75FE1B-B253-4819-B593-60945EDFADF8}" type="pres">
      <dgm:prSet presAssocID="{BE915904-46C8-4FB5-BE82-9A8F74FE2C0E}" presName="childNode2tx" presStyleLbl="bgAcc1" presStyleIdx="1" presStyleCnt="3">
        <dgm:presLayoutVars>
          <dgm:bulletEnabled val="1"/>
        </dgm:presLayoutVars>
      </dgm:prSet>
      <dgm:spPr/>
    </dgm:pt>
    <dgm:pt modelId="{40FDB4E5-4AE1-4BDA-9E38-51F5AD006676}" type="pres">
      <dgm:prSet presAssocID="{BE915904-46C8-4FB5-BE82-9A8F74FE2C0E}" presName="parentNode2" presStyleLbl="node1" presStyleIdx="1" presStyleCnt="3" custLinFactNeighborX="-2791" custLinFactNeighborY="-37868">
        <dgm:presLayoutVars>
          <dgm:chMax val="0"/>
          <dgm:bulletEnabled val="1"/>
        </dgm:presLayoutVars>
      </dgm:prSet>
      <dgm:spPr/>
    </dgm:pt>
    <dgm:pt modelId="{E947F32E-09BE-462F-8C43-DD03805041D3}" type="pres">
      <dgm:prSet presAssocID="{BE915904-46C8-4FB5-BE82-9A8F74FE2C0E}" presName="connSite2" presStyleCnt="0"/>
      <dgm:spPr/>
    </dgm:pt>
    <dgm:pt modelId="{F419E08B-1D0B-4469-B426-0373B673B136}" type="pres">
      <dgm:prSet presAssocID="{697A3678-0761-4C44-BFF2-3F3C38B1EE6C}" presName="Name18" presStyleLbl="sibTrans2D1" presStyleIdx="1" presStyleCnt="2"/>
      <dgm:spPr/>
    </dgm:pt>
    <dgm:pt modelId="{4A614C31-796A-44AF-96B3-6384DE67FCE4}" type="pres">
      <dgm:prSet presAssocID="{F02BBE20-5410-4F76-A7DD-3D788A48F4BC}" presName="composite1" presStyleCnt="0"/>
      <dgm:spPr/>
    </dgm:pt>
    <dgm:pt modelId="{41F3E200-D21A-40E1-9981-3CBCE1EA45D9}" type="pres">
      <dgm:prSet presAssocID="{F02BBE20-5410-4F76-A7DD-3D788A48F4BC}" presName="dummyNode1" presStyleLbl="node1" presStyleIdx="1" presStyleCnt="3"/>
      <dgm:spPr/>
    </dgm:pt>
    <dgm:pt modelId="{037D1EB4-5B18-4836-8C9C-2F455ECB6A9F}" type="pres">
      <dgm:prSet presAssocID="{F02BBE20-5410-4F76-A7DD-3D788A48F4BC}" presName="childNode1" presStyleLbl="bgAcc1" presStyleIdx="2" presStyleCnt="3">
        <dgm:presLayoutVars>
          <dgm:bulletEnabled val="1"/>
        </dgm:presLayoutVars>
      </dgm:prSet>
      <dgm:spPr/>
    </dgm:pt>
    <dgm:pt modelId="{DECA3CFF-3482-46CD-A202-E1E18510712E}" type="pres">
      <dgm:prSet presAssocID="{F02BBE20-5410-4F76-A7DD-3D788A48F4BC}" presName="childNode1tx" presStyleLbl="bgAcc1" presStyleIdx="2" presStyleCnt="3">
        <dgm:presLayoutVars>
          <dgm:bulletEnabled val="1"/>
        </dgm:presLayoutVars>
      </dgm:prSet>
      <dgm:spPr/>
    </dgm:pt>
    <dgm:pt modelId="{31CB8B34-4FD7-4EF6-A1A1-DEDA59634348}" type="pres">
      <dgm:prSet presAssocID="{F02BBE20-5410-4F76-A7DD-3D788A48F4BC}" presName="parentNode1" presStyleLbl="node1" presStyleIdx="2" presStyleCnt="3" custLinFactY="-100000" custLinFactNeighborX="18735" custLinFactNeighborY="-182978">
        <dgm:presLayoutVars>
          <dgm:chMax val="1"/>
          <dgm:bulletEnabled val="1"/>
        </dgm:presLayoutVars>
      </dgm:prSet>
      <dgm:spPr/>
    </dgm:pt>
    <dgm:pt modelId="{FC787816-9276-447F-8A59-E5059983CE06}" type="pres">
      <dgm:prSet presAssocID="{F02BBE20-5410-4F76-A7DD-3D788A48F4BC}" presName="connSite1" presStyleCnt="0"/>
      <dgm:spPr/>
    </dgm:pt>
  </dgm:ptLst>
  <dgm:cxnLst>
    <dgm:cxn modelId="{7F16B70A-ED2E-4F03-908B-59A5D67847BE}" type="presOf" srcId="{DE76FBCB-0893-4E81-B220-243921A77D0F}" destId="{FBAFA369-82D8-4EB1-8F7B-E63CE2264063}" srcOrd="0" destOrd="0" presId="urn:microsoft.com/office/officeart/2005/8/layout/hProcess4"/>
    <dgm:cxn modelId="{A77D6A1A-395F-4378-BD9A-441672575423}" srcId="{BE915904-46C8-4FB5-BE82-9A8F74FE2C0E}" destId="{B0B90281-F7AF-4A9C-B5F4-057BFEB3E2C5}" srcOrd="1" destOrd="0" parTransId="{056E871C-9A0F-409B-94A5-A859527F8941}" sibTransId="{D2BA7689-ABE0-464E-9944-C62845EB81D5}"/>
    <dgm:cxn modelId="{40E6132B-43B4-4BC5-86AD-A295902B5A95}" srcId="{535E5B00-B859-4830-B572-6A9CFFEDFBE3}" destId="{98D44B2D-3A2B-44C9-AD2C-71A48FF7E231}" srcOrd="0" destOrd="0" parTransId="{7FB63BA0-C642-42FB-BA8F-B044451655A7}" sibTransId="{26AD619E-4607-4FF6-BD53-53C5A5EEB7A8}"/>
    <dgm:cxn modelId="{E8BEAD2F-80BA-4823-A8FB-1D80A5B3822E}" type="presOf" srcId="{535E5B00-B859-4830-B572-6A9CFFEDFBE3}" destId="{CC02ABD3-9EC2-4B0B-B8F7-07015666C4DC}" srcOrd="0" destOrd="0" presId="urn:microsoft.com/office/officeart/2005/8/layout/hProcess4"/>
    <dgm:cxn modelId="{862FDF39-C226-40C4-B9A7-B87E207CC04E}" type="presOf" srcId="{697A3678-0761-4C44-BFF2-3F3C38B1EE6C}" destId="{F419E08B-1D0B-4469-B426-0373B673B136}" srcOrd="0" destOrd="0" presId="urn:microsoft.com/office/officeart/2005/8/layout/hProcess4"/>
    <dgm:cxn modelId="{CE9B8D43-06A9-4154-B3D3-42946BFF655E}" type="presOf" srcId="{F02BBE20-5410-4F76-A7DD-3D788A48F4BC}" destId="{31CB8B34-4FD7-4EF6-A1A1-DEDA59634348}" srcOrd="0" destOrd="0" presId="urn:microsoft.com/office/officeart/2005/8/layout/hProcess4"/>
    <dgm:cxn modelId="{10CAAA59-45EE-4BA1-BCF9-AF6F5DACD2A5}" type="presOf" srcId="{FA3F6B91-E485-4082-842F-28681F87C2B0}" destId="{DECA3CFF-3482-46CD-A202-E1E18510712E}" srcOrd="1" destOrd="1" presId="urn:microsoft.com/office/officeart/2005/8/layout/hProcess4"/>
    <dgm:cxn modelId="{FA37665D-73CA-44D6-B041-F128EB71DD2D}" type="presOf" srcId="{FA3F6B91-E485-4082-842F-28681F87C2B0}" destId="{037D1EB4-5B18-4836-8C9C-2F455ECB6A9F}" srcOrd="0" destOrd="1" presId="urn:microsoft.com/office/officeart/2005/8/layout/hProcess4"/>
    <dgm:cxn modelId="{CA30755D-AB50-440C-B40F-0E4905F9E2A9}" srcId="{F02BBE20-5410-4F76-A7DD-3D788A48F4BC}" destId="{2199009F-4C85-45D8-B19A-76F123D4DFC8}" srcOrd="2" destOrd="0" parTransId="{08ED0108-0E77-4D57-9C7B-01E0E68B20D1}" sibTransId="{518ED49E-13A5-436A-B974-15B68B5ECE47}"/>
    <dgm:cxn modelId="{23E2945F-5E74-4347-BE95-5AC95BF581BB}" srcId="{F02BBE20-5410-4F76-A7DD-3D788A48F4BC}" destId="{FA3F6B91-E485-4082-842F-28681F87C2B0}" srcOrd="1" destOrd="0" parTransId="{66B2B8E5-E604-4E8F-9A35-DF9D85DD12AC}" sibTransId="{D1DE1EF4-6BA9-4F3A-BBBB-7790E0578B7A}"/>
    <dgm:cxn modelId="{F2876968-843A-4DC9-B39A-B34D1F2FC40D}" type="presOf" srcId="{2199009F-4C85-45D8-B19A-76F123D4DFC8}" destId="{DECA3CFF-3482-46CD-A202-E1E18510712E}" srcOrd="1" destOrd="2" presId="urn:microsoft.com/office/officeart/2005/8/layout/hProcess4"/>
    <dgm:cxn modelId="{09C62771-E7ED-4333-A5BC-0C50F64A0C0A}" srcId="{98D44B2D-3A2B-44C9-AD2C-71A48FF7E231}" destId="{A9F27438-BAA5-4786-BE19-31E7A5087FD1}" srcOrd="0" destOrd="0" parTransId="{837E3741-1C29-4FBE-AB35-DFE7D6FF6D2D}" sibTransId="{5601BB58-DDAA-4538-BD9D-189B44076CB6}"/>
    <dgm:cxn modelId="{F282357E-6FF7-4EE9-8D90-BED77097ABD4}" type="presOf" srcId="{A9F27438-BAA5-4786-BE19-31E7A5087FD1}" destId="{BBE2BC6E-A5FB-449E-92C4-00D989B59FE2}" srcOrd="1" destOrd="0" presId="urn:microsoft.com/office/officeart/2005/8/layout/hProcess4"/>
    <dgm:cxn modelId="{B11BDE8C-9783-435E-86CE-41CBF228BEEB}" type="presOf" srcId="{A9F27438-BAA5-4786-BE19-31E7A5087FD1}" destId="{C7D83BB4-88C1-46E7-978A-2F3E38FB16B1}" srcOrd="0" destOrd="0" presId="urn:microsoft.com/office/officeart/2005/8/layout/hProcess4"/>
    <dgm:cxn modelId="{66D1CA8F-6EB2-4EF1-98F1-8EE8FE97E4A5}" type="presOf" srcId="{DE0A2C82-D12C-46C3-A7EA-525C7A74FF43}" destId="{AA75FE1B-B253-4819-B593-60945EDFADF8}" srcOrd="1" destOrd="2" presId="urn:microsoft.com/office/officeart/2005/8/layout/hProcess4"/>
    <dgm:cxn modelId="{0601839E-4763-464D-B18F-2245C2C36F8C}" type="presOf" srcId="{BE915904-46C8-4FB5-BE82-9A8F74FE2C0E}" destId="{40FDB4E5-4AE1-4BDA-9E38-51F5AD006676}" srcOrd="0" destOrd="0" presId="urn:microsoft.com/office/officeart/2005/8/layout/hProcess4"/>
    <dgm:cxn modelId="{F12A1CA9-C7D6-4C91-B2A6-199E55E92AEB}" type="presOf" srcId="{98D44B2D-3A2B-44C9-AD2C-71A48FF7E231}" destId="{C26874EE-15A1-444F-9DA2-B9B5FD803A30}" srcOrd="0" destOrd="0" presId="urn:microsoft.com/office/officeart/2005/8/layout/hProcess4"/>
    <dgm:cxn modelId="{8FA753B1-2ECC-4CC4-BCB0-EC356AD03D9B}" type="presOf" srcId="{26AD619E-4607-4FF6-BD53-53C5A5EEB7A8}" destId="{64261DA5-66A5-48A7-A4B2-F362E6EC2FC7}" srcOrd="0" destOrd="0" presId="urn:microsoft.com/office/officeart/2005/8/layout/hProcess4"/>
    <dgm:cxn modelId="{C53A80B1-F260-4BC7-9B0F-6FF257AC9B8B}" srcId="{F02BBE20-5410-4F76-A7DD-3D788A48F4BC}" destId="{7CCEF2CE-A9D3-4D47-83EB-434CF496F064}" srcOrd="0" destOrd="0" parTransId="{86C44CDE-A6DD-4042-AE27-05402B52E6C9}" sibTransId="{8B91AB97-C169-4CD5-8DDD-1FDA666259AA}"/>
    <dgm:cxn modelId="{F2C46CB6-C0F4-47FF-9762-AB9E051B03FB}" type="presOf" srcId="{C5254541-AA53-4A71-ACF8-AE6B87FAD377}" destId="{037D1EB4-5B18-4836-8C9C-2F455ECB6A9F}" srcOrd="0" destOrd="3" presId="urn:microsoft.com/office/officeart/2005/8/layout/hProcess4"/>
    <dgm:cxn modelId="{895ECBB9-506A-4268-9494-C768F42890F0}" type="presOf" srcId="{B0B90281-F7AF-4A9C-B5F4-057BFEB3E2C5}" destId="{AA75FE1B-B253-4819-B593-60945EDFADF8}" srcOrd="1" destOrd="1" presId="urn:microsoft.com/office/officeart/2005/8/layout/hProcess4"/>
    <dgm:cxn modelId="{1EC9D7BA-7B5B-4E08-93C8-7356CC177205}" type="presOf" srcId="{7CCEF2CE-A9D3-4D47-83EB-434CF496F064}" destId="{DECA3CFF-3482-46CD-A202-E1E18510712E}" srcOrd="1" destOrd="0" presId="urn:microsoft.com/office/officeart/2005/8/layout/hProcess4"/>
    <dgm:cxn modelId="{3C2AE8C5-A3C1-4E3C-A12A-F3D0B1BD960E}" type="presOf" srcId="{B0B90281-F7AF-4A9C-B5F4-057BFEB3E2C5}" destId="{FBAFA369-82D8-4EB1-8F7B-E63CE2264063}" srcOrd="0" destOrd="1" presId="urn:microsoft.com/office/officeart/2005/8/layout/hProcess4"/>
    <dgm:cxn modelId="{CD355BD3-DCB6-42F5-BFC7-0ACE4CFE3B5B}" srcId="{BE915904-46C8-4FB5-BE82-9A8F74FE2C0E}" destId="{DE76FBCB-0893-4E81-B220-243921A77D0F}" srcOrd="0" destOrd="0" parTransId="{18704886-2CE0-4D7A-9BE8-C8FFE7D51B4A}" sibTransId="{3743FAEB-835D-4C4C-BF11-B7BCD690236A}"/>
    <dgm:cxn modelId="{C90370DB-9A28-48D9-A1AF-5F9E0B4E76BB}" srcId="{535E5B00-B859-4830-B572-6A9CFFEDFBE3}" destId="{F02BBE20-5410-4F76-A7DD-3D788A48F4BC}" srcOrd="2" destOrd="0" parTransId="{CD6CFDCA-B4CD-4DE5-A2A0-01E96F7701DF}" sibTransId="{AEBE45B2-89F5-468E-A7B4-5927CE256486}"/>
    <dgm:cxn modelId="{6F9F86DB-C288-4966-9C96-06A3DE53FC54}" srcId="{535E5B00-B859-4830-B572-6A9CFFEDFBE3}" destId="{BE915904-46C8-4FB5-BE82-9A8F74FE2C0E}" srcOrd="1" destOrd="0" parTransId="{DEF2CE9A-247F-4200-8D95-A3E85AD13064}" sibTransId="{697A3678-0761-4C44-BFF2-3F3C38B1EE6C}"/>
    <dgm:cxn modelId="{6BF2D6E1-3FCE-49E0-B13A-37AEE351E041}" type="presOf" srcId="{7CCEF2CE-A9D3-4D47-83EB-434CF496F064}" destId="{037D1EB4-5B18-4836-8C9C-2F455ECB6A9F}" srcOrd="0" destOrd="0" presId="urn:microsoft.com/office/officeart/2005/8/layout/hProcess4"/>
    <dgm:cxn modelId="{B49A7DE7-8FB3-4FBB-B40B-4DDC0D3018DB}" type="presOf" srcId="{DE76FBCB-0893-4E81-B220-243921A77D0F}" destId="{AA75FE1B-B253-4819-B593-60945EDFADF8}" srcOrd="1" destOrd="0" presId="urn:microsoft.com/office/officeart/2005/8/layout/hProcess4"/>
    <dgm:cxn modelId="{500E0DEA-4795-477D-97F8-8B9050F4C219}" srcId="{BE915904-46C8-4FB5-BE82-9A8F74FE2C0E}" destId="{DE0A2C82-D12C-46C3-A7EA-525C7A74FF43}" srcOrd="2" destOrd="0" parTransId="{A0C0C7D9-3C27-4E23-AC1C-F4A1492720B9}" sibTransId="{0BC0635C-0F2B-402B-BC13-B3592F2B3589}"/>
    <dgm:cxn modelId="{B71E30ED-1C89-40AE-B5D1-F1F41A2BCC00}" type="presOf" srcId="{C5254541-AA53-4A71-ACF8-AE6B87FAD377}" destId="{DECA3CFF-3482-46CD-A202-E1E18510712E}" srcOrd="1" destOrd="3" presId="urn:microsoft.com/office/officeart/2005/8/layout/hProcess4"/>
    <dgm:cxn modelId="{88D615F3-29BE-43E0-8D53-131F15023C0B}" type="presOf" srcId="{2199009F-4C85-45D8-B19A-76F123D4DFC8}" destId="{037D1EB4-5B18-4836-8C9C-2F455ECB6A9F}" srcOrd="0" destOrd="2" presId="urn:microsoft.com/office/officeart/2005/8/layout/hProcess4"/>
    <dgm:cxn modelId="{002592F3-797C-442F-A2A6-FE20B590C25C}" srcId="{F02BBE20-5410-4F76-A7DD-3D788A48F4BC}" destId="{C5254541-AA53-4A71-ACF8-AE6B87FAD377}" srcOrd="3" destOrd="0" parTransId="{62D3CFAD-6200-424E-A264-0B9133FF1AF2}" sibTransId="{2DBF1FEA-2506-45CC-93F6-4450C4AEF82D}"/>
    <dgm:cxn modelId="{C5C84AFE-99C0-4587-962C-DACE36985384}" type="presOf" srcId="{DE0A2C82-D12C-46C3-A7EA-525C7A74FF43}" destId="{FBAFA369-82D8-4EB1-8F7B-E63CE2264063}" srcOrd="0" destOrd="2" presId="urn:microsoft.com/office/officeart/2005/8/layout/hProcess4"/>
    <dgm:cxn modelId="{83DA74CA-C4C8-4D06-932C-A1B4EB0BCD30}" type="presParOf" srcId="{CC02ABD3-9EC2-4B0B-B8F7-07015666C4DC}" destId="{5884B647-79F0-46A5-8DEB-46AC409D5E0F}" srcOrd="0" destOrd="0" presId="urn:microsoft.com/office/officeart/2005/8/layout/hProcess4"/>
    <dgm:cxn modelId="{734AA166-C186-4EA6-A666-84E19F5DC0DD}" type="presParOf" srcId="{CC02ABD3-9EC2-4B0B-B8F7-07015666C4DC}" destId="{955ABB4D-8AC1-431A-B715-BA8C53E08560}" srcOrd="1" destOrd="0" presId="urn:microsoft.com/office/officeart/2005/8/layout/hProcess4"/>
    <dgm:cxn modelId="{C26A353A-F429-449F-810C-E8B769A40EA0}" type="presParOf" srcId="{CC02ABD3-9EC2-4B0B-B8F7-07015666C4DC}" destId="{D96D6613-F54C-412A-A162-376E293169DA}" srcOrd="2" destOrd="0" presId="urn:microsoft.com/office/officeart/2005/8/layout/hProcess4"/>
    <dgm:cxn modelId="{18C39201-B015-464D-BA19-981C463A5BB8}" type="presParOf" srcId="{D96D6613-F54C-412A-A162-376E293169DA}" destId="{1A52A649-E7A8-4ABF-AC5D-675F270FD5D8}" srcOrd="0" destOrd="0" presId="urn:microsoft.com/office/officeart/2005/8/layout/hProcess4"/>
    <dgm:cxn modelId="{548D1AF5-ADE9-435B-8432-1D4D1D77BDBA}" type="presParOf" srcId="{1A52A649-E7A8-4ABF-AC5D-675F270FD5D8}" destId="{20DF5881-DF87-4865-A5C7-FDA1C3DC33B0}" srcOrd="0" destOrd="0" presId="urn:microsoft.com/office/officeart/2005/8/layout/hProcess4"/>
    <dgm:cxn modelId="{C116C966-2F3B-49E6-8E57-AC4D74563C5F}" type="presParOf" srcId="{1A52A649-E7A8-4ABF-AC5D-675F270FD5D8}" destId="{C7D83BB4-88C1-46E7-978A-2F3E38FB16B1}" srcOrd="1" destOrd="0" presId="urn:microsoft.com/office/officeart/2005/8/layout/hProcess4"/>
    <dgm:cxn modelId="{994DE607-411D-476B-A99B-0ECCA91CCC84}" type="presParOf" srcId="{1A52A649-E7A8-4ABF-AC5D-675F270FD5D8}" destId="{BBE2BC6E-A5FB-449E-92C4-00D989B59FE2}" srcOrd="2" destOrd="0" presId="urn:microsoft.com/office/officeart/2005/8/layout/hProcess4"/>
    <dgm:cxn modelId="{52641F50-138F-4B21-9A60-51DC6934E8F5}" type="presParOf" srcId="{1A52A649-E7A8-4ABF-AC5D-675F270FD5D8}" destId="{C26874EE-15A1-444F-9DA2-B9B5FD803A30}" srcOrd="3" destOrd="0" presId="urn:microsoft.com/office/officeart/2005/8/layout/hProcess4"/>
    <dgm:cxn modelId="{252FB437-636C-4182-9324-26274C692758}" type="presParOf" srcId="{1A52A649-E7A8-4ABF-AC5D-675F270FD5D8}" destId="{93FB2717-92A3-44F4-B3E5-CA0B3E2C5683}" srcOrd="4" destOrd="0" presId="urn:microsoft.com/office/officeart/2005/8/layout/hProcess4"/>
    <dgm:cxn modelId="{EC12C3CE-A27A-457E-A16D-60972FAB32F4}" type="presParOf" srcId="{D96D6613-F54C-412A-A162-376E293169DA}" destId="{64261DA5-66A5-48A7-A4B2-F362E6EC2FC7}" srcOrd="1" destOrd="0" presId="urn:microsoft.com/office/officeart/2005/8/layout/hProcess4"/>
    <dgm:cxn modelId="{7BEE03CC-3BCB-490B-B1B6-FA4825D422B2}" type="presParOf" srcId="{D96D6613-F54C-412A-A162-376E293169DA}" destId="{D484216D-162F-4607-90BD-8A158D46A0E5}" srcOrd="2" destOrd="0" presId="urn:microsoft.com/office/officeart/2005/8/layout/hProcess4"/>
    <dgm:cxn modelId="{B786DBAF-166E-4575-B285-38EE9B45BC08}" type="presParOf" srcId="{D484216D-162F-4607-90BD-8A158D46A0E5}" destId="{B144E9C0-D577-40F7-BA5E-F43E68F6C8A4}" srcOrd="0" destOrd="0" presId="urn:microsoft.com/office/officeart/2005/8/layout/hProcess4"/>
    <dgm:cxn modelId="{C4A38905-6020-4691-B712-A8E08C0B7E77}" type="presParOf" srcId="{D484216D-162F-4607-90BD-8A158D46A0E5}" destId="{FBAFA369-82D8-4EB1-8F7B-E63CE2264063}" srcOrd="1" destOrd="0" presId="urn:microsoft.com/office/officeart/2005/8/layout/hProcess4"/>
    <dgm:cxn modelId="{F3A01C26-EB99-44BE-81C8-982159277CBE}" type="presParOf" srcId="{D484216D-162F-4607-90BD-8A158D46A0E5}" destId="{AA75FE1B-B253-4819-B593-60945EDFADF8}" srcOrd="2" destOrd="0" presId="urn:microsoft.com/office/officeart/2005/8/layout/hProcess4"/>
    <dgm:cxn modelId="{8DC07CC4-1763-4841-8193-4112F7E925D4}" type="presParOf" srcId="{D484216D-162F-4607-90BD-8A158D46A0E5}" destId="{40FDB4E5-4AE1-4BDA-9E38-51F5AD006676}" srcOrd="3" destOrd="0" presId="urn:microsoft.com/office/officeart/2005/8/layout/hProcess4"/>
    <dgm:cxn modelId="{D97F73CE-9912-4781-9DB2-50C3776EF0AA}" type="presParOf" srcId="{D484216D-162F-4607-90BD-8A158D46A0E5}" destId="{E947F32E-09BE-462F-8C43-DD03805041D3}" srcOrd="4" destOrd="0" presId="urn:microsoft.com/office/officeart/2005/8/layout/hProcess4"/>
    <dgm:cxn modelId="{9E55D128-90D1-49A5-B681-9CCFD442ACD1}" type="presParOf" srcId="{D96D6613-F54C-412A-A162-376E293169DA}" destId="{F419E08B-1D0B-4469-B426-0373B673B136}" srcOrd="3" destOrd="0" presId="urn:microsoft.com/office/officeart/2005/8/layout/hProcess4"/>
    <dgm:cxn modelId="{AADB5120-5862-40D1-9BA2-C67F7470114A}" type="presParOf" srcId="{D96D6613-F54C-412A-A162-376E293169DA}" destId="{4A614C31-796A-44AF-96B3-6384DE67FCE4}" srcOrd="4" destOrd="0" presId="urn:microsoft.com/office/officeart/2005/8/layout/hProcess4"/>
    <dgm:cxn modelId="{D0E3D51F-9543-476D-B22F-1AF045471A50}" type="presParOf" srcId="{4A614C31-796A-44AF-96B3-6384DE67FCE4}" destId="{41F3E200-D21A-40E1-9981-3CBCE1EA45D9}" srcOrd="0" destOrd="0" presId="urn:microsoft.com/office/officeart/2005/8/layout/hProcess4"/>
    <dgm:cxn modelId="{61BCA0EE-E0A7-49D8-85B9-DC17E9CC5F4C}" type="presParOf" srcId="{4A614C31-796A-44AF-96B3-6384DE67FCE4}" destId="{037D1EB4-5B18-4836-8C9C-2F455ECB6A9F}" srcOrd="1" destOrd="0" presId="urn:microsoft.com/office/officeart/2005/8/layout/hProcess4"/>
    <dgm:cxn modelId="{BF326592-03F5-4845-B146-287B568AE53B}" type="presParOf" srcId="{4A614C31-796A-44AF-96B3-6384DE67FCE4}" destId="{DECA3CFF-3482-46CD-A202-E1E18510712E}" srcOrd="2" destOrd="0" presId="urn:microsoft.com/office/officeart/2005/8/layout/hProcess4"/>
    <dgm:cxn modelId="{9961238F-8EC7-42C6-BCFF-467669CD91CD}" type="presParOf" srcId="{4A614C31-796A-44AF-96B3-6384DE67FCE4}" destId="{31CB8B34-4FD7-4EF6-A1A1-DEDA59634348}" srcOrd="3" destOrd="0" presId="urn:microsoft.com/office/officeart/2005/8/layout/hProcess4"/>
    <dgm:cxn modelId="{E1A5B575-CF9D-403F-98DF-E2A13073330A}" type="presParOf" srcId="{4A614C31-796A-44AF-96B3-6384DE67FCE4}" destId="{FC787816-9276-447F-8A59-E5059983CE0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DBC5F-8F59-4607-86A9-435C25070613}">
      <dsp:nvSpPr>
        <dsp:cNvPr id="0" name=""/>
        <dsp:cNvSpPr/>
      </dsp:nvSpPr>
      <dsp:spPr>
        <a:xfrm>
          <a:off x="0" y="5049581"/>
          <a:ext cx="8229600" cy="66275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Диагностика и лечение вторичных заболеваний у больных ТБ/ВИЧ</a:t>
          </a:r>
        </a:p>
      </dsp:txBody>
      <dsp:txXfrm>
        <a:off x="0" y="5049581"/>
        <a:ext cx="8229600" cy="662754"/>
      </dsp:txXfrm>
    </dsp:sp>
    <dsp:sp modelId="{0856104A-F9D9-44A3-BE40-C9BF47B57034}">
      <dsp:nvSpPr>
        <dsp:cNvPr id="0" name=""/>
        <dsp:cNvSpPr/>
      </dsp:nvSpPr>
      <dsp:spPr>
        <a:xfrm rot="10800000">
          <a:off x="0" y="4040206"/>
          <a:ext cx="8229600" cy="1019317"/>
        </a:xfrm>
        <a:prstGeom prst="upArrowCallou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Эффективное выявление и лечение </a:t>
          </a:r>
          <a:r>
            <a:rPr lang="ru-RU" sz="2000" kern="1200" dirty="0" err="1"/>
            <a:t>внеторакальных</a:t>
          </a:r>
          <a:r>
            <a:rPr lang="ru-RU" sz="2000" kern="1200" dirty="0"/>
            <a:t> локализаций ТБ</a:t>
          </a:r>
        </a:p>
      </dsp:txBody>
      <dsp:txXfrm rot="10800000">
        <a:off x="0" y="4040206"/>
        <a:ext cx="8229600" cy="662322"/>
      </dsp:txXfrm>
    </dsp:sp>
    <dsp:sp modelId="{0F3E5B39-0718-44D0-B7CD-4610F526EB48}">
      <dsp:nvSpPr>
        <dsp:cNvPr id="0" name=""/>
        <dsp:cNvSpPr/>
      </dsp:nvSpPr>
      <dsp:spPr>
        <a:xfrm rot="10800000">
          <a:off x="0" y="3030830"/>
          <a:ext cx="8229600" cy="1019317"/>
        </a:xfrm>
        <a:prstGeom prst="upArrowCallou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Эффективная коррекция НЯ на терапию, выявление и  лечение СВИС </a:t>
          </a:r>
        </a:p>
      </dsp:txBody>
      <dsp:txXfrm rot="10800000">
        <a:off x="0" y="3030830"/>
        <a:ext cx="8229600" cy="662322"/>
      </dsp:txXfrm>
    </dsp:sp>
    <dsp:sp modelId="{04F0E418-1657-4EEA-8745-30FF3DF3555B}">
      <dsp:nvSpPr>
        <dsp:cNvPr id="0" name=""/>
        <dsp:cNvSpPr/>
      </dsp:nvSpPr>
      <dsp:spPr>
        <a:xfrm rot="10800000">
          <a:off x="0" y="2021454"/>
          <a:ext cx="8229600" cy="1019317"/>
        </a:xfrm>
        <a:prstGeom prst="upArrowCallou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Своевременное назначение АРТ в период лечение ТБ </a:t>
          </a:r>
        </a:p>
      </dsp:txBody>
      <dsp:txXfrm rot="10800000">
        <a:off x="0" y="2021454"/>
        <a:ext cx="8229600" cy="662322"/>
      </dsp:txXfrm>
    </dsp:sp>
    <dsp:sp modelId="{F7E8CFAF-AE1D-4310-A36A-950FAE1C3CF5}">
      <dsp:nvSpPr>
        <dsp:cNvPr id="0" name=""/>
        <dsp:cNvSpPr/>
      </dsp:nvSpPr>
      <dsp:spPr>
        <a:xfrm rot="10800000">
          <a:off x="0" y="1012079"/>
          <a:ext cx="8229600" cy="1019317"/>
        </a:xfrm>
        <a:prstGeom prst="upArrowCallou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Адекватные схемы ПТТ с учетом ТЛЧ МБТ</a:t>
          </a:r>
        </a:p>
      </dsp:txBody>
      <dsp:txXfrm rot="10800000">
        <a:off x="0" y="1012079"/>
        <a:ext cx="8229600" cy="662322"/>
      </dsp:txXfrm>
    </dsp:sp>
    <dsp:sp modelId="{1E398958-553D-44DA-B989-961F60796AA3}">
      <dsp:nvSpPr>
        <dsp:cNvPr id="0" name=""/>
        <dsp:cNvSpPr/>
      </dsp:nvSpPr>
      <dsp:spPr>
        <a:xfrm rot="10800000">
          <a:off x="0" y="2703"/>
          <a:ext cx="8229600" cy="1019317"/>
        </a:xfrm>
        <a:prstGeom prst="upArrowCallou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Достоверная быстрая диагностика и своевременное начало лечения ТБ</a:t>
          </a:r>
        </a:p>
      </dsp:txBody>
      <dsp:txXfrm rot="10800000">
        <a:off x="0" y="2703"/>
        <a:ext cx="8229600" cy="662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83BB4-88C1-46E7-978A-2F3E38FB16B1}">
      <dsp:nvSpPr>
        <dsp:cNvPr id="0" name=""/>
        <dsp:cNvSpPr/>
      </dsp:nvSpPr>
      <dsp:spPr>
        <a:xfrm>
          <a:off x="820521" y="742426"/>
          <a:ext cx="1729679" cy="14266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Ускоренное выявление МЛУ</a:t>
          </a:r>
        </a:p>
      </dsp:txBody>
      <dsp:txXfrm>
        <a:off x="853352" y="775257"/>
        <a:ext cx="1664017" cy="1055256"/>
      </dsp:txXfrm>
    </dsp:sp>
    <dsp:sp modelId="{64261DA5-66A5-48A7-A4B2-F362E6EC2FC7}">
      <dsp:nvSpPr>
        <dsp:cNvPr id="0" name=""/>
        <dsp:cNvSpPr/>
      </dsp:nvSpPr>
      <dsp:spPr>
        <a:xfrm>
          <a:off x="1767143" y="205183"/>
          <a:ext cx="2622311" cy="2622311"/>
        </a:xfrm>
        <a:prstGeom prst="leftCircularArrow">
          <a:avLst>
            <a:gd name="adj1" fmla="val 3295"/>
            <a:gd name="adj2" fmla="val 406874"/>
            <a:gd name="adj3" fmla="val 2302508"/>
            <a:gd name="adj4" fmla="val 9144613"/>
            <a:gd name="adj5" fmla="val 38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874EE-15A1-444F-9DA2-B9B5FD803A30}">
      <dsp:nvSpPr>
        <dsp:cNvPr id="0" name=""/>
        <dsp:cNvSpPr/>
      </dsp:nvSpPr>
      <dsp:spPr>
        <a:xfrm>
          <a:off x="759021" y="1789370"/>
          <a:ext cx="1537492" cy="61141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МГМ</a:t>
          </a:r>
        </a:p>
      </dsp:txBody>
      <dsp:txXfrm>
        <a:off x="776929" y="1807278"/>
        <a:ext cx="1501676" cy="575594"/>
      </dsp:txXfrm>
    </dsp:sp>
    <dsp:sp modelId="{FBAFA369-82D8-4EB1-8F7B-E63CE2264063}">
      <dsp:nvSpPr>
        <dsp:cNvPr id="0" name=""/>
        <dsp:cNvSpPr/>
      </dsp:nvSpPr>
      <dsp:spPr>
        <a:xfrm>
          <a:off x="3153867" y="742426"/>
          <a:ext cx="1729679" cy="14266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По </a:t>
          </a:r>
          <a:r>
            <a:rPr lang="ru-RU" sz="1500" kern="1200" dirty="0" err="1"/>
            <a:t>Цилю-Нильсену</a:t>
          </a:r>
          <a:r>
            <a:rPr lang="ru-RU" sz="1500" kern="1200" dirty="0"/>
            <a:t>/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Люминесцентная </a:t>
          </a:r>
        </a:p>
      </dsp:txBody>
      <dsp:txXfrm>
        <a:off x="3186698" y="1080962"/>
        <a:ext cx="1664017" cy="1055256"/>
      </dsp:txXfrm>
    </dsp:sp>
    <dsp:sp modelId="{F419E08B-1D0B-4469-B426-0373B673B136}">
      <dsp:nvSpPr>
        <dsp:cNvPr id="0" name=""/>
        <dsp:cNvSpPr/>
      </dsp:nvSpPr>
      <dsp:spPr>
        <a:xfrm>
          <a:off x="3953758" y="-335288"/>
          <a:ext cx="2394551" cy="2394551"/>
        </a:xfrm>
        <a:prstGeom prst="circularArrow">
          <a:avLst>
            <a:gd name="adj1" fmla="val 3609"/>
            <a:gd name="adj2" fmla="val 448913"/>
            <a:gd name="adj3" fmla="val 19791265"/>
            <a:gd name="adj4" fmla="val 12991200"/>
            <a:gd name="adj5" fmla="val 42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DB4E5-4AE1-4BDA-9E38-51F5AD006676}">
      <dsp:nvSpPr>
        <dsp:cNvPr id="0" name=""/>
        <dsp:cNvSpPr/>
      </dsp:nvSpPr>
      <dsp:spPr>
        <a:xfrm>
          <a:off x="3495328" y="205192"/>
          <a:ext cx="1537492" cy="6114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/>
              </a:solidFill>
            </a:rPr>
            <a:t>микроскопия</a:t>
          </a:r>
        </a:p>
      </dsp:txBody>
      <dsp:txXfrm>
        <a:off x="3513236" y="223100"/>
        <a:ext cx="1501676" cy="575594"/>
      </dsp:txXfrm>
    </dsp:sp>
    <dsp:sp modelId="{037D1EB4-5B18-4836-8C9C-2F455ECB6A9F}">
      <dsp:nvSpPr>
        <dsp:cNvPr id="0" name=""/>
        <dsp:cNvSpPr/>
      </dsp:nvSpPr>
      <dsp:spPr>
        <a:xfrm>
          <a:off x="5487212" y="742426"/>
          <a:ext cx="1729679" cy="14266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kern="1200" dirty="0"/>
            <a:t>Жидкие</a:t>
          </a:r>
          <a:r>
            <a:rPr lang="ru-RU" sz="1200" kern="1200" dirty="0"/>
            <a:t>/плотные  среды</a:t>
          </a:r>
          <a:endParaRPr lang="ru-RU" sz="11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ТЛЧ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Приоритет  ускоренной диагностике  ЛУ на жидких средах </a:t>
          </a:r>
          <a:endParaRPr lang="ru-RU" sz="105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</dsp:txBody>
      <dsp:txXfrm>
        <a:off x="5520043" y="775257"/>
        <a:ext cx="1664017" cy="1055256"/>
      </dsp:txXfrm>
    </dsp:sp>
    <dsp:sp modelId="{31CB8B34-4FD7-4EF6-A1A1-DEDA59634348}">
      <dsp:nvSpPr>
        <dsp:cNvPr id="0" name=""/>
        <dsp:cNvSpPr/>
      </dsp:nvSpPr>
      <dsp:spPr>
        <a:xfrm>
          <a:off x="6159635" y="133189"/>
          <a:ext cx="1537492" cy="611410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Посев </a:t>
          </a:r>
        </a:p>
      </dsp:txBody>
      <dsp:txXfrm>
        <a:off x="6177543" y="151097"/>
        <a:ext cx="1501676" cy="575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0.1875</cdr:x>
      <cdr:y>0</cdr:y>
    </cdr:from>
    <cdr:to>
      <cdr:x>0.29861</cdr:x>
      <cdr:y>0.20203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43032" y="-285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0.19618</cdr:x>
      <cdr:y>0.04104</cdr:y>
    </cdr:from>
    <cdr:to>
      <cdr:x>0.30729</cdr:x>
      <cdr:y>0.10417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14470" y="185726"/>
          <a:ext cx="91440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tx1"/>
              </a:solidFill>
            </a:rPr>
            <a:t>*3,4,5,6</a:t>
          </a:r>
        </a:p>
      </cdr:txBody>
    </cdr:sp>
  </cdr:relSizeAnchor>
  <cdr:relSizeAnchor xmlns:cdr="http://schemas.openxmlformats.org/drawingml/2006/chartDrawing">
    <cdr:from>
      <cdr:x>0.28319</cdr:x>
      <cdr:y>0.13115</cdr:y>
    </cdr:from>
    <cdr:to>
      <cdr:x>0.3943</cdr:x>
      <cdr:y>0.33318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86016" y="571503"/>
          <a:ext cx="896935" cy="880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tx1"/>
              </a:solidFill>
            </a:rPr>
            <a:t>*4,5,6</a:t>
          </a:r>
        </a:p>
      </cdr:txBody>
    </cdr:sp>
  </cdr:relSizeAnchor>
  <cdr:relSizeAnchor xmlns:cdr="http://schemas.openxmlformats.org/drawingml/2006/chartDrawing">
    <cdr:from>
      <cdr:x>0.42478</cdr:x>
      <cdr:y>0.27869</cdr:y>
    </cdr:from>
    <cdr:to>
      <cdr:x>0.53589</cdr:x>
      <cdr:y>0.48072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29024" y="1214445"/>
          <a:ext cx="896935" cy="880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tx1"/>
              </a:solidFill>
            </a:rPr>
            <a:t>*1,5,6</a:t>
          </a:r>
        </a:p>
      </cdr:txBody>
    </cdr:sp>
  </cdr:relSizeAnchor>
  <cdr:relSizeAnchor xmlns:cdr="http://schemas.openxmlformats.org/drawingml/2006/chartDrawing">
    <cdr:from>
      <cdr:x>0.56637</cdr:x>
      <cdr:y>0.4918</cdr:y>
    </cdr:from>
    <cdr:to>
      <cdr:x>0.67748</cdr:x>
      <cdr:y>0.69383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72032" y="2143139"/>
          <a:ext cx="896934" cy="880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tx1"/>
              </a:solidFill>
            </a:rPr>
            <a:t>*6</a:t>
          </a:r>
        </a:p>
      </cdr:txBody>
    </cdr:sp>
  </cdr:relSizeAnchor>
  <cdr:relSizeAnchor xmlns:cdr="http://schemas.openxmlformats.org/drawingml/2006/chartDrawing">
    <cdr:from>
      <cdr:x>0.82986</cdr:x>
      <cdr:y>0.68818</cdr:y>
    </cdr:from>
    <cdr:to>
      <cdr:x>0.94097</cdr:x>
      <cdr:y>0.89022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29444" y="31146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tx1"/>
              </a:solidFill>
            </a:rPr>
            <a:t>*1,2,3,4</a:t>
          </a:r>
        </a:p>
      </cdr:txBody>
    </cdr:sp>
  </cdr:relSizeAnchor>
  <cdr:relSizeAnchor xmlns:cdr="http://schemas.openxmlformats.org/drawingml/2006/chartDrawing">
    <cdr:from>
      <cdr:x>0.69912</cdr:x>
      <cdr:y>0.57377</cdr:y>
    </cdr:from>
    <cdr:to>
      <cdr:x>0.81239</cdr:x>
      <cdr:y>0.7836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643602" y="250032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chemeClr val="tx1"/>
              </a:solidFill>
            </a:rPr>
            <a:t>*1,2,3,4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0.20946</cdr:x>
      <cdr:y>0.12393</cdr:y>
    </cdr:from>
    <cdr:to>
      <cdr:x>0.40308</cdr:x>
      <cdr:y>0.30713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9263" y="6185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0.15597</cdr:x>
      <cdr:y>0.17696</cdr:y>
    </cdr:from>
    <cdr:to>
      <cdr:x>0.34958</cdr:x>
      <cdr:y>0.36017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6600" y="8832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P=0,6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0.31126</cdr:x>
      <cdr:y>0.63694</cdr:y>
    </cdr:from>
    <cdr:to>
      <cdr:x>0.42237</cdr:x>
      <cdr:y>0.83897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61508" y="2652895"/>
          <a:ext cx="914391" cy="841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tx1"/>
              </a:solidFill>
            </a:rPr>
            <a:t>Р</a:t>
          </a:r>
          <a:r>
            <a:rPr lang="en-US" sz="1400" dirty="0">
              <a:solidFill>
                <a:schemeClr val="tx1"/>
              </a:solidFill>
            </a:rPr>
            <a:t>&lt;0</a:t>
          </a:r>
          <a:r>
            <a:rPr lang="ru-RU" sz="1400" dirty="0">
              <a:solidFill>
                <a:schemeClr val="tx1"/>
              </a:solidFill>
            </a:rPr>
            <a:t>,</a:t>
          </a:r>
          <a:r>
            <a:rPr lang="en-US" sz="1400" dirty="0">
              <a:solidFill>
                <a:schemeClr val="tx1"/>
              </a:solidFill>
            </a:rPr>
            <a:t>05</a:t>
          </a:r>
          <a:endParaRPr lang="ru-RU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0.29514</cdr:x>
      <cdr:y>0.14206</cdr:y>
    </cdr:from>
    <cdr:to>
      <cdr:x>0.40625</cdr:x>
      <cdr:y>0.3441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8892" y="642942"/>
          <a:ext cx="914391" cy="914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tx1"/>
              </a:solidFill>
            </a:rPr>
            <a:t>Р</a:t>
          </a:r>
          <a:r>
            <a:rPr lang="en-US" sz="1400" dirty="0">
              <a:solidFill>
                <a:schemeClr val="tx1"/>
              </a:solidFill>
            </a:rPr>
            <a:t>&lt;</a:t>
          </a:r>
          <a:r>
            <a:rPr lang="ru-RU" sz="1400" dirty="0">
              <a:solidFill>
                <a:schemeClr val="tx1"/>
              </a:solidFill>
            </a:rPr>
            <a:t>0,05</a:t>
          </a:r>
        </a:p>
      </cdr:txBody>
    </cdr:sp>
  </cdr:relSizeAnchor>
  <cdr:relSizeAnchor xmlns:cdr="http://schemas.openxmlformats.org/drawingml/2006/chartDrawing">
    <cdr:from>
      <cdr:x>0.39063</cdr:x>
      <cdr:y>0.06314</cdr:y>
    </cdr:from>
    <cdr:to>
      <cdr:x>0.55556</cdr:x>
      <cdr:y>0.41039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3214710" y="285752"/>
          <a:ext cx="1357308" cy="157164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3A81A-3CC9-4EA2-8F01-544C6AAB1B3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B106B-8EE9-4BED-8D05-666B9ADE8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12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Header Placeholder 3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charset="0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6084085-9C2B-49FF-87AA-8306ED75E8A1}" type="slidenum">
              <a:rPr lang="ru-RU" altLang="ru-RU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B5646-8A32-45E7-9E30-8D6FCBAB34B5}" type="slidenum">
              <a:rPr lang="fr-FR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/>
              <a:t>45</a:t>
            </a:fld>
            <a:endParaRPr lang="fr-FR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>
                <a:latin typeface="Arial" pitchFamily="84" charset="0"/>
              </a:rPr>
              <a:t>Vincent, vérifier par rapport à la « présentation type » : ANRS 12180 ira peut être plutôt en pied de page sur les dias suivantes en particulier ?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85EAAE-73B9-4574-A8D8-3F17510F70EC}" type="slidenum">
              <a:rPr lang="fr-FR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/>
              <a:t>46</a:t>
            </a:fld>
            <a:endParaRPr lang="fr-FR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>
                <a:latin typeface="Arial" pitchFamily="84" charset="0"/>
              </a:rPr>
              <a:t>J’ai enlevé les effectifs par bras  : le nombre calculé figure en dessous (c’est la dia de méthodes pas de résultats)</a:t>
            </a:r>
          </a:p>
          <a:p>
            <a:pPr eaLnBrk="1" hangingPunct="1"/>
            <a:r>
              <a:rPr lang="fr-FR">
                <a:latin typeface="Arial" pitchFamily="84" charset="0"/>
              </a:rPr>
              <a:t>Critère de jugement : ce sont les composantes de TLOVR mais pas une analyse TLOVR (à S24 ce serait impossible et TLOVR = Time to = analyse de survie, </a:t>
            </a:r>
          </a:p>
          <a:p>
            <a:pPr eaLnBrk="1" hangingPunct="1"/>
            <a:r>
              <a:rPr lang="fr-FR">
                <a:latin typeface="Arial" pitchFamily="84" charset="0"/>
              </a:rPr>
              <a:t>Ce qui n’est pas le cas ici, on analyse des proportions)</a:t>
            </a:r>
          </a:p>
          <a:p>
            <a:pPr eaLnBrk="1" hangingPunct="1"/>
            <a:r>
              <a:rPr lang="fr-FR">
                <a:latin typeface="Arial" pitchFamily="84" charset="0"/>
              </a:rPr>
              <a:t>J’ai enlevé « mITT » ici car cela ne présente pas d’intérêt et on comprend mieux que c’est une « mITT » dans la dia d’après (puisque on voit directement</a:t>
            </a:r>
          </a:p>
          <a:p>
            <a:pPr eaLnBrk="1" hangingPunct="1"/>
            <a:r>
              <a:rPr lang="fr-FR">
                <a:latin typeface="Arial" pitchFamily="84" charset="0"/>
              </a:rPr>
              <a:t>Que l’on enlève uniquement ceux qui n’ont pas débuté le traitement)</a:t>
            </a:r>
          </a:p>
          <a:p>
            <a:pPr eaLnBrk="1" hangingPunct="1"/>
            <a:r>
              <a:rPr lang="fr-FR">
                <a:latin typeface="Arial" pitchFamily="84" charset="0"/>
              </a:rPr>
              <a:t>J’ai également enlevé la rando par pays, cela n’apporte rien dans cette dia très chargée et peut être dit à l’oral ou en réponse à une question. De fait, vu le petit nombre inclus en France,</a:t>
            </a:r>
          </a:p>
          <a:p>
            <a:pPr eaLnBrk="1" hangingPunct="1"/>
            <a:r>
              <a:rPr lang="fr-FR">
                <a:latin typeface="Arial" pitchFamily="84" charset="0"/>
              </a:rPr>
              <a:t>Cela ne change pas grand-chose</a:t>
            </a:r>
          </a:p>
          <a:p>
            <a:pPr eaLnBrk="1" hangingPunct="1"/>
            <a:r>
              <a:rPr lang="fr-FR">
                <a:latin typeface="Arial" pitchFamily="84" charset="0"/>
              </a:rPr>
              <a:t>Abréviations : RHZE, RH : pas clair, sera dit à l’oral ? Mo = months?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4231D5-94BA-458C-946F-8F3D741548B0}" type="slidenum">
              <a:rPr lang="fr-FR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/>
              <a:t>47</a:t>
            </a:fld>
            <a:endParaRPr lang="fr-FR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8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F8B98-0AF8-4B3D-83CA-A0E348428592}" type="slidenum">
              <a:rPr lang="fr-FR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/>
              <a:t>48</a:t>
            </a:fld>
            <a:endParaRPr lang="fr-FR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8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A0003-1D64-4736-8E03-718FB747B3B3}" type="slidenum">
              <a:rPr lang="fr-FR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/>
              <a:t>49</a:t>
            </a:fld>
            <a:endParaRPr lang="fr-FR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8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3TC, lamivudine; EFV, efavirenz; RAL, raltegravir; TB, tuberculosis; TDF, tenofovir disoproxil fumarate.</a:t>
            </a:r>
          </a:p>
          <a:p>
            <a:r>
              <a:rPr lang="ru-RU" dirty="0"/>
              <a:t>схема терапии RAL в дозировке  400 мг дважды в день + 3TC/TDF не достигла критерия не меньшей вирусологической эффективности  в сравнении со схемой терапии EFV 600 мг один раз в день + 3TC/TDF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50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18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i="1" dirty="0"/>
              <a:t>3TC, lamivudine; DTG, dolutegravir; EFV, efavirenz; PK, pharmacokinetics; RAL, raltegravir; TB, tuberculosis; TDF, tenofovir disoproxil fumarate.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39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/>
              <a:t>3TC, lamivudine; DTG, dolutegravir; EFV, efavirenz; ITT, intention-to-treat; RAL, raltegravir; TB, tuberculosis; TDF, tenofovir disoproxil fumarate.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52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6336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1" dirty="0"/>
              <a:t>3TC, lamivudine; ALT, alanine aminotransferase; BMI, body mass index; DTG, dolutegravir; EFV, efavirenz; HBsAg, hepatitis B surface antigen; HCV, hepatitis C virus; IQR, interquartile range; RAL, raltegravir; TDF, tenofovir disoproxil fumarate.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53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3154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1" dirty="0"/>
              <a:t>3TC, lamivudine; DTG, dolutegravir; EFV, efavirenz; LAM, lipoarabinomannan; MTB, </a:t>
            </a:r>
            <a:r>
              <a:rPr lang="en-US" sz="800" i="0" dirty="0"/>
              <a:t>Mycobacterium tuberculosis</a:t>
            </a:r>
            <a:r>
              <a:rPr lang="en-US" sz="800" i="1" dirty="0"/>
              <a:t>; RAL, raltegravir; TB, tuberculosis; TDF, tenofovir disoproxil fumarate.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54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6924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доля случаев туберкулеза в сочетании с ВИЧ-инфекцией составляет 12,7  среди всех, состоявших на диспансерном учете,  и 15,1 -  среди вновь выявленных больных туберкулезом,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87E8C-A661-48E1-9864-8BE533A7F72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126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3TC, lamivudine; EFV, efavirenz; NI, noninferiority; RAL, raltegravir; TDF, tenofovir disoproxil fumarate.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31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3TC, lamivudine; AE, adverse event; D/c, discontinued; EFV, efavirenz; RAL, raltegravir; TDF, tenofovir disoproxil fumarate.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56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526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3TC, lamivudine; EFV, efavirenz; RAL, raltegravir; TDF, tenofovir disoproxil fumarate.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57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7589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3TC, lamivudine; EFV, efavirenz; ITT, intention-to-treat; RAL, raltegravir; TDF, tenofovir disoproxil fumarate.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58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2359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3TC, lamivudine; EFV, efavirenz; ITT, intention-to-treat; RAL, raltegravir; TDF, tenofovir disoproxil fumarate.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59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79483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1" dirty="0"/>
              <a:t>AE, adverse event; 3TC, lamivudine; EFV, efavirenz; IRIS, immune reconstitution inflammatory syndrome; RAL, raltegravir; TDF, tenofovir disoproxil fumarate.</a:t>
            </a:r>
          </a:p>
          <a:p>
            <a:endParaRPr lang="en-US" sz="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60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98347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3TC, lamivudine; EFV, efavirenz; RAL, raltegravir; TB, tuberculosis; TDF, tenofovir disoproxil fumarate.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61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9183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 у ВИЧ+ на АРТ лучше чем у ВИЧ-? – Думаю, тут разница статистически недостоверна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9DAAA-F8F9-45CA-8745-B52863B17B9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851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4CF55-F4AF-4199-A91E-79738FC258A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287" y="4347002"/>
            <a:ext cx="5482597" cy="4110864"/>
          </a:xfrm>
          <a:noFill/>
          <a:ln/>
        </p:spPr>
        <p:txBody>
          <a:bodyPr lIns="92547" tIns="46274" rIns="92547" bIns="46274"/>
          <a:lstStyle/>
          <a:p>
            <a:pPr eaLnBrk="1" hangingPunct="1"/>
            <a:r>
              <a:rPr lang="ru-RU" sz="1100" dirty="0"/>
              <a:t>Взаимодействия </a:t>
            </a:r>
            <a:r>
              <a:rPr lang="ru-RU" sz="1100" dirty="0" err="1"/>
              <a:t>рифампицина</a:t>
            </a:r>
            <a:r>
              <a:rPr lang="ru-RU" sz="1100" dirty="0"/>
              <a:t> в первую очередь проходят с помощью </a:t>
            </a:r>
            <a:r>
              <a:rPr lang="en-US" sz="1100" dirty="0"/>
              <a:t>CYP3A4 </a:t>
            </a:r>
            <a:r>
              <a:rPr lang="ru-RU" sz="1100" dirty="0"/>
              <a:t>и</a:t>
            </a:r>
            <a:r>
              <a:rPr lang="en-US" sz="1100" dirty="0"/>
              <a:t> CYP2C8/9 </a:t>
            </a:r>
            <a:r>
              <a:rPr lang="ru-RU" sz="1100" dirty="0"/>
              <a:t>изоферментов</a:t>
            </a:r>
            <a:r>
              <a:rPr lang="en-US" sz="1100" baseline="30000" dirty="0"/>
              <a:t>1</a:t>
            </a:r>
          </a:p>
          <a:p>
            <a:pPr eaLnBrk="1" hangingPunct="1"/>
            <a:r>
              <a:rPr lang="ru-RU" sz="1100" dirty="0"/>
              <a:t>Препараты группы </a:t>
            </a:r>
            <a:r>
              <a:rPr lang="ru-RU" sz="1100" dirty="0" err="1"/>
              <a:t>Рифампицина</a:t>
            </a:r>
            <a:r>
              <a:rPr lang="ru-RU" sz="1100" dirty="0"/>
              <a:t> различаются по своей </a:t>
            </a:r>
            <a:r>
              <a:rPr lang="ru-RU" sz="1100" dirty="0">
                <a:solidFill>
                  <a:srgbClr val="FF0000"/>
                </a:solidFill>
              </a:rPr>
              <a:t>активности</a:t>
            </a:r>
            <a:r>
              <a:rPr lang="ru-RU" sz="1100" dirty="0"/>
              <a:t> индукции</a:t>
            </a:r>
            <a:r>
              <a:rPr lang="en-US" sz="1100" dirty="0"/>
              <a:t> CYP450</a:t>
            </a:r>
            <a:r>
              <a:rPr lang="en-US" sz="1100" baseline="30000" dirty="0"/>
              <a:t>1</a:t>
            </a:r>
          </a:p>
          <a:p>
            <a:pPr lvl="1" eaLnBrk="1" hangingPunct="1"/>
            <a:r>
              <a:rPr lang="ru-RU" sz="1100" dirty="0" err="1"/>
              <a:t>Рифампицин</a:t>
            </a:r>
            <a:r>
              <a:rPr lang="ru-RU" sz="1100" dirty="0"/>
              <a:t> – наиболее активен</a:t>
            </a:r>
            <a:r>
              <a:rPr lang="en-US" sz="1100" dirty="0"/>
              <a:t> </a:t>
            </a:r>
          </a:p>
          <a:p>
            <a:pPr lvl="1" eaLnBrk="1" hangingPunct="1"/>
            <a:r>
              <a:rPr lang="ru-RU" sz="1100" dirty="0" err="1"/>
              <a:t>Рифапентин</a:t>
            </a:r>
            <a:r>
              <a:rPr lang="ru-RU" sz="1100" dirty="0"/>
              <a:t> -  средняя активность </a:t>
            </a:r>
            <a:r>
              <a:rPr lang="en-US" sz="1100" dirty="0"/>
              <a:t> </a:t>
            </a:r>
          </a:p>
          <a:p>
            <a:pPr lvl="1" eaLnBrk="1" hangingPunct="1"/>
            <a:r>
              <a:rPr lang="ru-RU" sz="1100" dirty="0" err="1"/>
              <a:t>Рифабутин</a:t>
            </a:r>
            <a:r>
              <a:rPr lang="ru-RU" sz="1100" dirty="0"/>
              <a:t> - неактивен</a:t>
            </a:r>
            <a:endParaRPr lang="en-US" sz="1100" dirty="0"/>
          </a:p>
          <a:p>
            <a:pPr eaLnBrk="1" hangingPunct="1"/>
            <a:r>
              <a:rPr lang="ru-RU" sz="1100" dirty="0"/>
              <a:t>Стандартные дозы препараты группы ИП не рекомендуют применять совместно с </a:t>
            </a:r>
            <a:r>
              <a:rPr lang="ru-RU" sz="1100" dirty="0" err="1"/>
              <a:t>рифампицином</a:t>
            </a:r>
            <a:r>
              <a:rPr lang="en-US" sz="1100" baseline="30000" dirty="0"/>
              <a:t>2</a:t>
            </a:r>
          </a:p>
          <a:p>
            <a:pPr eaLnBrk="1" hangingPunct="1"/>
            <a:r>
              <a:rPr lang="ru-RU" sz="1100" dirty="0" err="1"/>
              <a:t>Рифабутин</a:t>
            </a:r>
            <a:r>
              <a:rPr lang="ru-RU" sz="1100" dirty="0"/>
              <a:t> обладает сопоставимой активностью с </a:t>
            </a:r>
            <a:r>
              <a:rPr lang="ru-RU" sz="1100" dirty="0" err="1"/>
              <a:t>рифампицином</a:t>
            </a:r>
            <a:r>
              <a:rPr lang="ru-RU" sz="1100" dirty="0"/>
              <a:t> по воздействию на ТБС, но у него гораздо меньше осуществлено воздействие на препараты, </a:t>
            </a:r>
            <a:r>
              <a:rPr lang="ru-RU" sz="1100" dirty="0" err="1"/>
              <a:t>метаболизирующие</a:t>
            </a:r>
            <a:r>
              <a:rPr lang="ru-RU" sz="1100" dirty="0"/>
              <a:t> через систему </a:t>
            </a:r>
            <a:r>
              <a:rPr lang="en-US" sz="1100" dirty="0"/>
              <a:t>CYP3A </a:t>
            </a:r>
            <a:r>
              <a:rPr lang="en-US" sz="1100" baseline="30000" dirty="0"/>
              <a:t>1</a:t>
            </a:r>
          </a:p>
          <a:p>
            <a:pPr lvl="1" eaLnBrk="1" hangingPunct="1"/>
            <a:r>
              <a:rPr lang="ru-RU" sz="1100" dirty="0"/>
              <a:t>Руководство Департамента Здоровья и обслуживания человека рекомендует применение </a:t>
            </a:r>
            <a:r>
              <a:rPr lang="ru-RU" sz="1100" dirty="0" err="1"/>
              <a:t>рифабутина</a:t>
            </a:r>
            <a:r>
              <a:rPr lang="ru-RU" sz="1100" dirty="0"/>
              <a:t> при возможности, т.к. </a:t>
            </a:r>
            <a:r>
              <a:rPr lang="ru-RU" sz="1100" dirty="0" err="1"/>
              <a:t>рифампицин</a:t>
            </a:r>
            <a:r>
              <a:rPr lang="ru-RU" sz="1100" dirty="0"/>
              <a:t> снижает эффективность АРТ</a:t>
            </a:r>
            <a:r>
              <a:rPr lang="en-US" sz="1100" baseline="30000" dirty="0"/>
              <a:t>2</a:t>
            </a:r>
          </a:p>
          <a:p>
            <a:pPr eaLnBrk="1" hangingPunct="1">
              <a:buFontTx/>
              <a:buChar char="•"/>
            </a:pPr>
            <a:endParaRPr lang="ru-RU" dirty="0"/>
          </a:p>
          <a:p>
            <a:pPr lvl="1" eaLnBrk="1" hangingPunct="1"/>
            <a:endParaRPr lang="it-IT" baseline="30000" dirty="0"/>
          </a:p>
          <a:p>
            <a:pPr lvl="1" eaLnBrk="1" hangingPunct="1"/>
            <a:endParaRPr lang="it-IT" sz="900" b="1" dirty="0"/>
          </a:p>
          <a:p>
            <a:pPr lvl="1" eaLnBrk="1" hangingPunct="1"/>
            <a:r>
              <a:rPr lang="it-IT" sz="900" b="1" dirty="0"/>
              <a:t>Reference:</a:t>
            </a:r>
          </a:p>
          <a:p>
            <a:pPr eaLnBrk="1" hangingPunct="1"/>
            <a:r>
              <a:rPr lang="en-US" sz="900" dirty="0"/>
              <a:t>1 (31). Centers for Disease Control and Prevention. Managing Drug Interactions in the Treatment of HIV-Tuberculosis [online] 2007. http://www.cdc.gov/tb/publications/guidelines/TB_HIV_Drugs/PDF/tbhiv.pdf. Accessed June 30, 2009.</a:t>
            </a:r>
          </a:p>
          <a:p>
            <a:pPr eaLnBrk="1" hangingPunct="1"/>
            <a:r>
              <a:rPr lang="en-US" sz="900" dirty="0"/>
              <a:t>2 (6). Dept. of Health and Human Services. Panel on Antiretroviral Guidelines for Adults and Adolescents. </a:t>
            </a:r>
            <a:r>
              <a:rPr lang="en-US" sz="900" i="1" dirty="0"/>
              <a:t>Guidelines for the use of antiretroviral agents in HIV-1-infected adults </a:t>
            </a:r>
            <a:br>
              <a:rPr lang="en-US" sz="900" i="1" dirty="0"/>
            </a:br>
            <a:r>
              <a:rPr lang="en-US" sz="900" i="1" dirty="0"/>
              <a:t>and adolescents</a:t>
            </a:r>
            <a:r>
              <a:rPr lang="en-US" sz="900" dirty="0"/>
              <a:t>. November 3, 2008; 1–139.</a:t>
            </a:r>
          </a:p>
          <a:p>
            <a:pPr eaLnBrk="1" hangingPunct="1"/>
            <a:endParaRPr lang="en-US" dirty="0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93491" y="1361873"/>
            <a:ext cx="806543" cy="246221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75961">
              <a:spcBef>
                <a:spcPct val="50000"/>
              </a:spcBef>
            </a:pPr>
            <a:r>
              <a:rPr lang="it-IT" sz="800" dirty="0">
                <a:latin typeface="Arial" charset="0"/>
              </a:rPr>
              <a:t>R1, p 6, Par 1, L5-6</a:t>
            </a:r>
            <a:endParaRPr lang="en-US" sz="800" dirty="0">
              <a:latin typeface="Arial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9721" y="1808900"/>
            <a:ext cx="774853" cy="246221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75961">
              <a:spcBef>
                <a:spcPct val="50000"/>
              </a:spcBef>
            </a:pPr>
            <a:r>
              <a:rPr lang="it-IT" sz="800" dirty="0">
                <a:latin typeface="Arial" charset="0"/>
              </a:rPr>
              <a:t>R1, p 6, Par 1, L7-9</a:t>
            </a:r>
            <a:endParaRPr lang="en-US" sz="800" dirty="0">
              <a:latin typeface="Arial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8137" y="2174244"/>
            <a:ext cx="888941" cy="246221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75961">
              <a:spcBef>
                <a:spcPct val="50000"/>
              </a:spcBef>
            </a:pPr>
            <a:r>
              <a:rPr lang="it-IT" sz="800" dirty="0">
                <a:latin typeface="Arial" charset="0"/>
              </a:rPr>
              <a:t>R2, p 110, T15a, C4, Row 18</a:t>
            </a:r>
            <a:endParaRPr lang="en-US" sz="800" dirty="0">
              <a:latin typeface="Arial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7045" y="2502459"/>
            <a:ext cx="860420" cy="246221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75961">
              <a:spcBef>
                <a:spcPct val="50000"/>
              </a:spcBef>
            </a:pPr>
            <a:r>
              <a:rPr lang="it-IT" sz="800" dirty="0">
                <a:latin typeface="Arial" charset="0"/>
              </a:rPr>
              <a:t>R1, p 8, Par 3, L1-2</a:t>
            </a:r>
            <a:endParaRPr lang="en-US" sz="800" dirty="0">
              <a:latin typeface="Arial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9122" y="2855922"/>
            <a:ext cx="857250" cy="246221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75961">
              <a:spcBef>
                <a:spcPct val="50000"/>
              </a:spcBef>
            </a:pPr>
            <a:r>
              <a:rPr lang="it-IT" sz="800" dirty="0">
                <a:latin typeface="Arial" charset="0"/>
              </a:rPr>
              <a:t>R2, p 88, Bullet point 6 (entire)</a:t>
            </a:r>
            <a:endParaRPr lang="en-US" sz="800" dirty="0">
              <a:latin typeface="Arial" charset="0"/>
            </a:endParaRPr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23769" y="4712346"/>
            <a:ext cx="884188" cy="246221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75961">
              <a:spcBef>
                <a:spcPct val="50000"/>
              </a:spcBef>
            </a:pPr>
            <a:r>
              <a:rPr lang="it-IT" sz="800" dirty="0">
                <a:latin typeface="Arial" charset="0"/>
              </a:rPr>
              <a:t>R1, p 6, Par 1, L7-9</a:t>
            </a:r>
            <a:endParaRPr lang="en-US" sz="800" dirty="0">
              <a:latin typeface="Arial" charset="0"/>
            </a:endParaRPr>
          </a:p>
        </p:txBody>
      </p:sp>
      <p:sp>
        <p:nvSpPr>
          <p:cNvPr id="38923" name="Text Box 5"/>
          <p:cNvSpPr txBox="1">
            <a:spLocks noChangeArrowheads="1"/>
          </p:cNvSpPr>
          <p:nvPr/>
        </p:nvSpPr>
        <p:spPr bwMode="auto">
          <a:xfrm>
            <a:off x="39615" y="4397496"/>
            <a:ext cx="808128" cy="246221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75961">
              <a:spcBef>
                <a:spcPct val="50000"/>
              </a:spcBef>
            </a:pPr>
            <a:r>
              <a:rPr lang="it-IT" sz="800" dirty="0">
                <a:latin typeface="Arial" charset="0"/>
              </a:rPr>
              <a:t>R1, p 6, Par 1, L5-6</a:t>
            </a:r>
            <a:endParaRPr lang="en-US" sz="800" dirty="0">
              <a:latin typeface="Arial" charset="0"/>
            </a:endParaRPr>
          </a:p>
        </p:txBody>
      </p:sp>
      <p:sp>
        <p:nvSpPr>
          <p:cNvPr id="38924" name="Text Box 8"/>
          <p:cNvSpPr txBox="1">
            <a:spLocks noChangeArrowheads="1"/>
          </p:cNvSpPr>
          <p:nvPr/>
        </p:nvSpPr>
        <p:spPr bwMode="auto">
          <a:xfrm>
            <a:off x="23769" y="5560360"/>
            <a:ext cx="860419" cy="246221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75961">
              <a:spcBef>
                <a:spcPct val="50000"/>
              </a:spcBef>
            </a:pPr>
            <a:r>
              <a:rPr lang="it-IT" sz="800" dirty="0">
                <a:latin typeface="Arial" charset="0"/>
              </a:rPr>
              <a:t>R1, p 8, Par 3, L1-2</a:t>
            </a:r>
            <a:endParaRPr lang="en-US" sz="800" dirty="0">
              <a:latin typeface="Arial" charset="0"/>
            </a:endParaRPr>
          </a:p>
        </p:txBody>
      </p:sp>
      <p:sp>
        <p:nvSpPr>
          <p:cNvPr id="38925" name="Text Box 7"/>
          <p:cNvSpPr txBox="1">
            <a:spLocks noChangeArrowheads="1"/>
          </p:cNvSpPr>
          <p:nvPr/>
        </p:nvSpPr>
        <p:spPr bwMode="auto">
          <a:xfrm>
            <a:off x="31691" y="5187591"/>
            <a:ext cx="749500" cy="369332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75961">
              <a:spcBef>
                <a:spcPct val="50000"/>
              </a:spcBef>
            </a:pPr>
            <a:r>
              <a:rPr lang="it-IT" sz="800" dirty="0">
                <a:latin typeface="Arial" charset="0"/>
              </a:rPr>
              <a:t>R2, p 110, T15a, C4, Row 18</a:t>
            </a:r>
            <a:endParaRPr lang="en-US" sz="800" dirty="0">
              <a:latin typeface="Arial" charset="0"/>
            </a:endParaRPr>
          </a:p>
        </p:txBody>
      </p:sp>
      <p:sp>
        <p:nvSpPr>
          <p:cNvPr id="38926" name="Text Box 9"/>
          <p:cNvSpPr txBox="1">
            <a:spLocks noChangeArrowheads="1"/>
          </p:cNvSpPr>
          <p:nvPr/>
        </p:nvSpPr>
        <p:spPr bwMode="auto">
          <a:xfrm>
            <a:off x="23769" y="5863328"/>
            <a:ext cx="857250" cy="246221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75961">
              <a:spcBef>
                <a:spcPct val="50000"/>
              </a:spcBef>
            </a:pPr>
            <a:r>
              <a:rPr lang="it-IT" sz="800" dirty="0">
                <a:latin typeface="Arial" charset="0"/>
              </a:rPr>
              <a:t>R2, p 88, Bullet point 6 (entire)</a:t>
            </a:r>
            <a:endParaRPr lang="en-US" sz="800" dirty="0">
              <a:latin typeface="Arial" charset="0"/>
            </a:endParaRPr>
          </a:p>
        </p:txBody>
      </p:sp>
      <p:sp>
        <p:nvSpPr>
          <p:cNvPr id="38927" name="Text Box 4"/>
          <p:cNvSpPr txBox="1">
            <a:spLocks noChangeArrowheads="1"/>
          </p:cNvSpPr>
          <p:nvPr/>
        </p:nvSpPr>
        <p:spPr bwMode="auto">
          <a:xfrm>
            <a:off x="863589" y="6947595"/>
            <a:ext cx="4599993" cy="677108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r>
              <a:rPr lang="en-US" sz="1100" dirty="0">
                <a:latin typeface="Arial" charset="0"/>
              </a:rPr>
              <a:t>A</a:t>
            </a:r>
            <a:r>
              <a:rPr lang="ru-RU" sz="1100" dirty="0">
                <a:latin typeface="Arial" charset="0"/>
              </a:rPr>
              <a:t>Р</a:t>
            </a:r>
            <a:r>
              <a:rPr lang="en-US" sz="1100" dirty="0">
                <a:latin typeface="Arial" charset="0"/>
              </a:rPr>
              <a:t>T = </a:t>
            </a:r>
            <a:r>
              <a:rPr lang="ru-RU" sz="1100" dirty="0" err="1">
                <a:latin typeface="Arial" charset="0"/>
              </a:rPr>
              <a:t>антиретровирусная</a:t>
            </a:r>
            <a:r>
              <a:rPr lang="ru-RU" sz="1100" dirty="0">
                <a:latin typeface="Arial" charset="0"/>
              </a:rPr>
              <a:t> терапия</a:t>
            </a:r>
            <a:r>
              <a:rPr lang="en-US" sz="1100" dirty="0">
                <a:latin typeface="Arial" charset="0"/>
              </a:rPr>
              <a:t>; CY = </a:t>
            </a:r>
            <a:r>
              <a:rPr lang="ru-RU" sz="1100" dirty="0" err="1">
                <a:latin typeface="Arial" charset="0"/>
              </a:rPr>
              <a:t>цитохром</a:t>
            </a:r>
            <a:r>
              <a:rPr lang="en-US" sz="1100" dirty="0">
                <a:latin typeface="Arial" charset="0"/>
              </a:rPr>
              <a:t>; </a:t>
            </a:r>
            <a:r>
              <a:rPr lang="ru-RU" sz="1100" dirty="0">
                <a:latin typeface="Arial" charset="0"/>
              </a:rPr>
              <a:t> ИП – ингибиторы протеазы</a:t>
            </a:r>
            <a:r>
              <a:rPr lang="en-US" sz="1100" dirty="0">
                <a:latin typeface="Arial" charset="0"/>
              </a:rPr>
              <a:t>; </a:t>
            </a:r>
            <a:r>
              <a:rPr lang="ru-RU" sz="1100" dirty="0">
                <a:latin typeface="Arial" charset="0"/>
              </a:rPr>
              <a:t>ТБС - туберкулёз</a:t>
            </a:r>
            <a:endParaRPr lang="en-US" sz="1100" dirty="0">
              <a:latin typeface="Arial" charset="0"/>
            </a:endParaRPr>
          </a:p>
          <a:p>
            <a:br>
              <a:rPr lang="en-US" sz="1100" dirty="0">
                <a:latin typeface="Arial" charset="0"/>
              </a:rPr>
            </a:br>
            <a:endParaRPr lang="en-US" sz="11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A060E6-76F9-44BB-B508-685E1D0E2A1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73113-32B3-47E0-9FEE-5C672498D0AB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73113-32B3-47E0-9FEE-5C672498D0AB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73113-32B3-47E0-9FEE-5C672498D0AB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95" y="4342940"/>
            <a:ext cx="5487014" cy="4114587"/>
          </a:xfrm>
          <a:prstGeom prst="rect">
            <a:avLst/>
          </a:prstGeom>
        </p:spPr>
        <p:txBody>
          <a:bodyPr lIns="87545" tIns="43772" rIns="87545" bIns="43772">
            <a:normAutofit/>
          </a:bodyPr>
          <a:lstStyle/>
          <a:p>
            <a:pPr defTabSz="954912">
              <a:defRPr/>
            </a:pPr>
            <a:r>
              <a:rPr lang="en-GB" sz="11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</a:t>
            </a:r>
          </a:p>
          <a:p>
            <a:pPr marL="251991" indent="-251991" defTabSz="954912">
              <a:buFont typeface="Arial" pitchFamily="34" charset="0"/>
              <a:buChar char="•"/>
              <a:defRPr/>
            </a:pPr>
            <a:r>
              <a:rPr lang="en-US" altLang="ja-JP" sz="11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INSPIRING is a planned </a:t>
            </a:r>
            <a:r>
              <a:rPr lang="en-GB" altLang="ja-JP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hase </a:t>
            </a:r>
            <a:r>
              <a:rPr lang="en-GB" sz="11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IIIb</a:t>
            </a:r>
            <a:r>
              <a:rPr lang="en-GB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randomised,</a:t>
            </a:r>
            <a:r>
              <a:rPr lang="en-US" altLang="ja-JP" sz="11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open-label study of </a:t>
            </a:r>
            <a:r>
              <a:rPr lang="en-US" altLang="ja-JP" sz="1100" b="1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DTG</a:t>
            </a:r>
            <a:r>
              <a:rPr lang="en-US" altLang="ja-JP" sz="11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or </a:t>
            </a:r>
            <a:r>
              <a:rPr lang="en-US" altLang="ja-JP" sz="1100" b="1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EFV</a:t>
            </a:r>
            <a:r>
              <a:rPr lang="en-US" altLang="ja-JP" sz="11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treatment-naive HIV-1-infected subjects with RIF-sensitive TB co-infection.</a:t>
            </a:r>
          </a:p>
          <a:p>
            <a:pPr defTabSz="954912">
              <a:defRPr/>
            </a:pPr>
            <a:endParaRPr lang="en-GB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54912">
              <a:defRPr/>
            </a:pPr>
            <a:r>
              <a:rPr lang="en-GB" sz="11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notes</a:t>
            </a:r>
          </a:p>
          <a:p>
            <a:pPr marL="251991" indent="-251991" defTabSz="954912">
              <a:buFont typeface="Arial" pitchFamily="34" charset="0"/>
              <a:buChar char="•"/>
              <a:defRPr/>
            </a:pPr>
            <a:r>
              <a: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study is planned to commence in November 2014, with approximately 125 HIV-1-infected treatment-naive subjects taking part. </a:t>
            </a:r>
          </a:p>
          <a:p>
            <a:pPr marL="251991" indent="-251991" defTabSz="954912">
              <a:buFont typeface="Arial" pitchFamily="34" charset="0"/>
              <a:buChar char="•"/>
              <a:defRPr/>
            </a:pPr>
            <a:r>
              <a: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Subjects will be randomly assigned in a 3:2 ratio to </a:t>
            </a:r>
            <a:r>
              <a:rPr lang="en-GB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DTG</a:t>
            </a:r>
            <a:r>
              <a: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(approximately 75 subjects) and </a:t>
            </a:r>
            <a:r>
              <a:rPr lang="en-GB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EFV</a:t>
            </a:r>
            <a:r>
              <a: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(approximately 50 subjects), each in combination with 2 </a:t>
            </a:r>
            <a:r>
              <a:rPr lang="en-GB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NRTIs</a:t>
            </a:r>
            <a:r>
              <a: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51991" indent="-251991" defTabSz="954912">
              <a:buFont typeface="Arial" pitchFamily="34" charset="0"/>
              <a:buChar char="•"/>
              <a:defRPr/>
            </a:pPr>
            <a:r>
              <a: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outcome measure will be the proportion of subjects with HIV-1 RNA &lt;50 c/mL at Week 48. </a:t>
            </a:r>
          </a:p>
          <a:p>
            <a:pPr defTabSz="954912">
              <a:defRPr/>
            </a:pPr>
            <a:endParaRPr lang="en-GB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54912">
              <a:defRPr/>
            </a:pPr>
            <a:r>
              <a:rPr lang="en-US" sz="11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</a:p>
          <a:p>
            <a:pPr defTabSz="954912">
              <a:defRPr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clinicaltrials.gov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ct2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/show/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NCT02178592</a:t>
            </a:r>
            <a:endParaRPr lang="en-GB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1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2 case study title GW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495300"/>
            <a:ext cx="9144000" cy="57562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50505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3388" y="3195585"/>
            <a:ext cx="8252970" cy="430887"/>
          </a:xfrm>
        </p:spPr>
        <p:txBody>
          <a:bodyPr wrap="none" anchor="t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1617" y="4792856"/>
            <a:ext cx="6636886" cy="369332"/>
          </a:xfrm>
          <a:ln w="9525">
            <a:prstDash val="solid"/>
          </a:ln>
        </p:spPr>
        <p:txBody>
          <a:bodyPr>
            <a:spAutoFit/>
          </a:bodyPr>
          <a:lstStyle>
            <a:lvl1pPr marL="0" indent="0" algn="ctr">
              <a:buFont typeface="Times" pitchFamily="1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660419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0505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0505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15F7-1320-41CF-A27F-64017007F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1709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GW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4234" y="6545766"/>
            <a:ext cx="8456742" cy="312234"/>
          </a:xfr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3387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1"/>
              </a:buClr>
              <a:buFont typeface="Arial" pitchFamily="34" charset="0"/>
              <a:buChar char="►"/>
              <a:defRPr sz="2400"/>
            </a:lvl1pPr>
            <a:lvl2pPr marL="742950" indent="-285750">
              <a:buClr>
                <a:schemeClr val="accent1"/>
              </a:buClr>
              <a:buFont typeface="Arial" pitchFamily="34" charset="0"/>
              <a:buChar char="►"/>
              <a:defRPr sz="2000"/>
            </a:lvl2pPr>
            <a:lvl3pPr marL="1143000" indent="-228600">
              <a:buClr>
                <a:schemeClr val="accent1"/>
              </a:buClr>
              <a:buFont typeface="Arial" pitchFamily="34" charset="0"/>
              <a:buChar char="►"/>
              <a:defRPr sz="1800"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►"/>
              <a:defRPr sz="1600"/>
            </a:lvl4pPr>
            <a:lvl5pPr marL="2057400" indent="-228600">
              <a:buClr>
                <a:schemeClr val="accent1"/>
              </a:buClr>
              <a:buFont typeface="Arial" pitchFamily="34" charset="0"/>
              <a:buChar char="►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0"/>
            <a:ext cx="7156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8788" y="6427788"/>
            <a:ext cx="79375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6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39" indent="-342839">
              <a:buClr>
                <a:schemeClr val="accent1"/>
              </a:buClr>
              <a:buFont typeface="Arial" pitchFamily="34" charset="0"/>
              <a:buChar char="►"/>
              <a:defRPr sz="2400"/>
            </a:lvl1pPr>
            <a:lvl2pPr marL="742819" indent="-285700">
              <a:buClr>
                <a:schemeClr val="accent1"/>
              </a:buClr>
              <a:buFont typeface="Arial" pitchFamily="34" charset="0"/>
              <a:buChar char="►"/>
              <a:defRPr sz="2000"/>
            </a:lvl2pPr>
            <a:lvl3pPr marL="1142798" indent="-228560">
              <a:buClr>
                <a:schemeClr val="accent1"/>
              </a:buClr>
              <a:buFont typeface="Arial" pitchFamily="34" charset="0"/>
              <a:buChar char="►"/>
              <a:defRPr sz="1800"/>
            </a:lvl3pPr>
            <a:lvl4pPr marL="1599918" indent="-228560">
              <a:buClr>
                <a:schemeClr val="accent1"/>
              </a:buClr>
              <a:buFont typeface="Arial" pitchFamily="34" charset="0"/>
              <a:buChar char="►"/>
              <a:defRPr sz="1600"/>
            </a:lvl4pPr>
            <a:lvl5pPr marL="2057037" indent="-228560">
              <a:buClr>
                <a:schemeClr val="accent1"/>
              </a:buClr>
              <a:buFont typeface="Arial" pitchFamily="34" charset="0"/>
              <a:buChar char="►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3551" y="0"/>
            <a:ext cx="7156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8788" y="6427789"/>
            <a:ext cx="79375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0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50505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50505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CE80-B59A-844F-B8F9-D7D63D434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59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39" indent="-342839">
              <a:buClr>
                <a:schemeClr val="accent1"/>
              </a:buClr>
              <a:buFont typeface="Arial" pitchFamily="34" charset="0"/>
              <a:buChar char="►"/>
              <a:defRPr sz="2400"/>
            </a:lvl1pPr>
            <a:lvl2pPr marL="742819" indent="-285700">
              <a:buClr>
                <a:schemeClr val="accent1"/>
              </a:buClr>
              <a:buFont typeface="Arial" pitchFamily="34" charset="0"/>
              <a:buChar char="►"/>
              <a:defRPr sz="2000"/>
            </a:lvl2pPr>
            <a:lvl3pPr marL="1142798" indent="-228560">
              <a:buClr>
                <a:schemeClr val="accent1"/>
              </a:buClr>
              <a:buFont typeface="Arial" pitchFamily="34" charset="0"/>
              <a:buChar char="►"/>
              <a:defRPr sz="1800"/>
            </a:lvl3pPr>
            <a:lvl4pPr marL="1599918" indent="-228560">
              <a:buClr>
                <a:schemeClr val="accent1"/>
              </a:buClr>
              <a:buFont typeface="Arial" pitchFamily="34" charset="0"/>
              <a:buChar char="►"/>
              <a:defRPr sz="1600"/>
            </a:lvl4pPr>
            <a:lvl5pPr marL="2057037" indent="-228560">
              <a:buClr>
                <a:schemeClr val="accent1"/>
              </a:buClr>
              <a:buFont typeface="Arial" pitchFamily="34" charset="0"/>
              <a:buChar char="►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3551" y="0"/>
            <a:ext cx="7156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8788" y="6427789"/>
            <a:ext cx="79375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8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range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024" y="1342233"/>
            <a:ext cx="4183200" cy="483314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8" y="1342233"/>
            <a:ext cx="4183200" cy="483314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23850" y="6483951"/>
            <a:ext cx="4152457" cy="307975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86820" y="6483951"/>
            <a:ext cx="4152457" cy="307975"/>
          </a:xfrm>
        </p:spPr>
        <p:txBody>
          <a:bodyPr tIns="0" bIns="0"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9012439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GW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9322"/>
            <a:ext cx="8502073" cy="1143000"/>
          </a:xfrm>
        </p:spPr>
        <p:txBody>
          <a:bodyPr rIns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6713" y="2729722"/>
            <a:ext cx="7116618" cy="731837"/>
          </a:xfrm>
          <a:prstGeom prst="rect">
            <a:avLst/>
          </a:prstGeom>
        </p:spPr>
        <p:txBody>
          <a:bodyPr lIns="72000" tIns="0" rIns="0" bIns="0" anchor="b" anchorCtr="0"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142F30">
                    <a:lumMod val="75000"/>
                    <a:lumOff val="25000"/>
                  </a:srgbClr>
                </a:solidFill>
              </a:rPr>
              <a:t>Insert references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72694" y="6024880"/>
            <a:ext cx="7104063" cy="782638"/>
          </a:xfrm>
        </p:spPr>
        <p:txBody>
          <a:bodyPr lIns="72000" tIns="0" rIns="0" bIns="0" anchor="b" anchorCtr="0"/>
          <a:lstStyle>
            <a:lvl1pPr marL="0" indent="0">
              <a:buNone/>
              <a:defRPr lang="en-US" sz="900" dirty="0" smtClean="0">
                <a:solidFill>
                  <a:srgbClr val="404040"/>
                </a:solidFill>
              </a:defRPr>
            </a:lvl1pPr>
          </a:lstStyle>
          <a:p>
            <a:pPr marL="0" lvl="0"/>
            <a:r>
              <a:rPr lang="en-US" dirty="0"/>
              <a:t>Click to insert references</a:t>
            </a:r>
          </a:p>
        </p:txBody>
      </p:sp>
    </p:spTree>
    <p:extLst>
      <p:ext uri="{BB962C8B-B14F-4D97-AF65-F5344CB8AC3E}">
        <p14:creationId xmlns:p14="http://schemas.microsoft.com/office/powerpoint/2010/main" val="204389996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269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73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68313" y="1062038"/>
            <a:ext cx="8675687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1350963"/>
            <a:ext cx="8358188" cy="449884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1" y="152401"/>
            <a:ext cx="7543799" cy="83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6294120"/>
            <a:ext cx="8357616" cy="18288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5862320"/>
            <a:ext cx="8357616" cy="365760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F1FE3E-5C2B-453B-B4AC-781DFDD30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0953E928-1054-4CFA-B9E4-822CB541F0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738" y="6505575"/>
            <a:ext cx="90090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</a:rPr>
              <a:t>Международная конференция AIDS, 23—27 июля 2018 г., Амстердам, Нидерланды.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6E2046D-5135-44AC-BF9E-91A2CE86FE07}"/>
              </a:ext>
            </a:extLst>
          </p:cNvPr>
          <p:cNvSpPr/>
          <p:nvPr userDrawn="1"/>
        </p:nvSpPr>
        <p:spPr>
          <a:xfrm>
            <a:off x="7915701" y="191069"/>
            <a:ext cx="1152099" cy="111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11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vicay - bulle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op_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705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59046"/>
            <a:ext cx="8229600" cy="11430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sz="2800" b="1" cap="all" baseline="0">
                <a:solidFill>
                  <a:srgbClr val="002F5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5188"/>
            <a:ext cx="8229600" cy="41812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82575" indent="-282575">
              <a:spcBef>
                <a:spcPts val="0"/>
              </a:spcBef>
              <a:spcAft>
                <a:spcPts val="700"/>
              </a:spcAft>
              <a:buFontTx/>
              <a:buBlip>
                <a:blip r:embed="rId3"/>
              </a:buBlip>
              <a:tabLst/>
              <a:defRPr sz="1800">
                <a:solidFill>
                  <a:srgbClr val="56585A"/>
                </a:solidFill>
              </a:defRPr>
            </a:lvl1pPr>
            <a:lvl2pPr marL="544513" indent="-254000">
              <a:spcBef>
                <a:spcPts val="0"/>
              </a:spcBef>
              <a:spcAft>
                <a:spcPts val="700"/>
              </a:spcAft>
              <a:buFontTx/>
              <a:buBlip>
                <a:blip r:embed="rId4"/>
              </a:buBlip>
              <a:defRPr sz="1800">
                <a:solidFill>
                  <a:srgbClr val="56585A"/>
                </a:solidFill>
              </a:defRPr>
            </a:lvl2pPr>
            <a:lvl3pPr marL="798513" indent="-254000">
              <a:spcBef>
                <a:spcPts val="0"/>
              </a:spcBef>
              <a:spcAft>
                <a:spcPts val="700"/>
              </a:spcAft>
              <a:buFont typeface="DINOT" pitchFamily="34" charset="0"/>
              <a:buChar char="–"/>
              <a:defRPr sz="1800">
                <a:solidFill>
                  <a:srgbClr val="56585A"/>
                </a:solidFill>
              </a:defRPr>
            </a:lvl3pPr>
            <a:lvl4pPr marL="1058863" indent="-254000">
              <a:spcBef>
                <a:spcPts val="0"/>
              </a:spcBef>
              <a:spcAft>
                <a:spcPts val="700"/>
              </a:spcAft>
              <a:defRPr sz="1800">
                <a:solidFill>
                  <a:srgbClr val="56585A"/>
                </a:solidFill>
              </a:defRPr>
            </a:lvl4pPr>
            <a:lvl5pPr marL="1298575" indent="-223838">
              <a:spcBef>
                <a:spcPts val="0"/>
              </a:spcBef>
              <a:spcAft>
                <a:spcPts val="700"/>
              </a:spcAft>
              <a:defRPr sz="1800">
                <a:solidFill>
                  <a:srgbClr val="5658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5100"/>
            <a:ext cx="2133600" cy="262647"/>
          </a:xfrm>
        </p:spPr>
        <p:txBody>
          <a:bodyPr/>
          <a:lstStyle>
            <a:lvl1pPr>
              <a:defRPr>
                <a:solidFill>
                  <a:srgbClr val="56585A"/>
                </a:solidFill>
              </a:defRPr>
            </a:lvl1pPr>
          </a:lstStyle>
          <a:p>
            <a:fld id="{71510FF3-C88D-4482-9D38-A32099F13D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460711" y="1511724"/>
            <a:ext cx="8229600" cy="534564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 algn="l">
              <a:buNone/>
              <a:defRPr sz="2000" b="1"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3550" y="1454456"/>
            <a:ext cx="8215313" cy="0"/>
          </a:xfrm>
          <a:prstGeom prst="line">
            <a:avLst/>
          </a:prstGeom>
          <a:ln w="19050">
            <a:gradFill>
              <a:gsLst>
                <a:gs pos="0">
                  <a:srgbClr val="002F5F"/>
                </a:gs>
                <a:gs pos="50000">
                  <a:srgbClr val="002F5F"/>
                </a:gs>
                <a:gs pos="100000">
                  <a:srgbClr val="0098DB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26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5825"/>
            <a:ext cx="8229600" cy="452596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7510" y="6476999"/>
            <a:ext cx="6816728" cy="319463"/>
          </a:xfrm>
        </p:spPr>
        <p:txBody>
          <a:bodyPr anchor="b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9986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5E4D-8F9B-47A7-AE87-A380D566B67E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D5AB-8ACA-4A15-BC16-3A2854D70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57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5E4D-8F9B-47A7-AE87-A380D566B67E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D5AB-8ACA-4A15-BC16-3A2854D70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895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5E4D-8F9B-47A7-AE87-A380D566B67E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D5AB-8ACA-4A15-BC16-3A2854D70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77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5E4D-8F9B-47A7-AE87-A380D566B67E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D5AB-8ACA-4A15-BC16-3A2854D70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916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5E4D-8F9B-47A7-AE87-A380D566B67E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D5AB-8ACA-4A15-BC16-3A2854D70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39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5E4D-8F9B-47A7-AE87-A380D566B67E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D5AB-8ACA-4A15-BC16-3A2854D70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79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5E4D-8F9B-47A7-AE87-A380D566B67E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D5AB-8ACA-4A15-BC16-3A2854D70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954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5E4D-8F9B-47A7-AE87-A380D566B67E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D5AB-8ACA-4A15-BC16-3A2854D70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380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5E4D-8F9B-47A7-AE87-A380D566B67E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D5AB-8ACA-4A15-BC16-3A2854D70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216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5E4D-8F9B-47A7-AE87-A380D566B67E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D5AB-8ACA-4A15-BC16-3A2854D70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2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only G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6607" y="6556372"/>
            <a:ext cx="6836681" cy="234950"/>
          </a:xfr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72312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5E4D-8F9B-47A7-AE87-A380D566B67E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D5AB-8ACA-4A15-BC16-3A2854D70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4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0B77F-2C86-4D10-AC9D-131163389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op_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2705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59047"/>
            <a:ext cx="8229600" cy="1143000"/>
          </a:xfrm>
          <a:prstGeom prst="rect">
            <a:avLst/>
          </a:prstGeom>
        </p:spPr>
        <p:txBody>
          <a:bodyPr lIns="0" rIns="0" anchor="b"/>
          <a:lstStyle>
            <a:lvl1pPr algn="ctr">
              <a:defRPr sz="2800" b="1" cap="all" baseline="0">
                <a:solidFill>
                  <a:srgbClr val="002F5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3552" y="1454456"/>
            <a:ext cx="8215313" cy="0"/>
          </a:xfrm>
          <a:prstGeom prst="line">
            <a:avLst/>
          </a:prstGeom>
          <a:ln w="19050">
            <a:gradFill>
              <a:gsLst>
                <a:gs pos="0">
                  <a:srgbClr val="002F5F"/>
                </a:gs>
                <a:gs pos="50000">
                  <a:srgbClr val="002F5F"/>
                </a:gs>
                <a:gs pos="100000">
                  <a:srgbClr val="0098DB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608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5825"/>
            <a:ext cx="8229600" cy="452596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7510" y="6476999"/>
            <a:ext cx="6816728" cy="319463"/>
          </a:xfrm>
        </p:spPr>
        <p:txBody>
          <a:bodyPr anchor="b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97774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788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5AE0D20-52C4-48A2-89D4-172F2B1999E4}"/>
              </a:ext>
            </a:extLst>
          </p:cNvPr>
          <p:cNvSpPr/>
          <p:nvPr userDrawn="1"/>
        </p:nvSpPr>
        <p:spPr>
          <a:xfrm>
            <a:off x="1" y="-16330"/>
            <a:ext cx="9144000" cy="4629151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0" name="Rectangle 55">
            <a:extLst>
              <a:ext uri="{FF2B5EF4-FFF2-40B4-BE49-F238E27FC236}">
                <a16:creationId xmlns:a16="http://schemas.microsoft.com/office/drawing/2014/main" id="{BF36614D-B8F2-481E-A87C-8DAC5BE930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544258" y="409576"/>
            <a:ext cx="8274617" cy="2882265"/>
          </a:xfrm>
        </p:spPr>
        <p:txBody>
          <a:bodyPr/>
          <a:lstStyle>
            <a:lvl1pPr>
              <a:defRPr sz="2925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37FFD4-1B69-49FD-AB11-399DEBA133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36" y="3358209"/>
            <a:ext cx="2870564" cy="1247410"/>
          </a:xfrm>
          <a:prstGeom prst="rect">
            <a:avLst/>
          </a:prstGeom>
        </p:spPr>
      </p:pic>
      <p:pic>
        <p:nvPicPr>
          <p:cNvPr id="22" name="Picture 3" descr="CCO_HIV_RGB.jpg">
            <a:extLst>
              <a:ext uri="{FF2B5EF4-FFF2-40B4-BE49-F238E27FC236}">
                <a16:creationId xmlns:a16="http://schemas.microsoft.com/office/drawing/2014/main" id="{43B64CC0-EEA1-49B6-8FEE-32711ACF53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4"/>
          <a:stretch>
            <a:fillRect/>
          </a:stretch>
        </p:blipFill>
        <p:spPr bwMode="auto">
          <a:xfrm>
            <a:off x="6111479" y="5891213"/>
            <a:ext cx="275391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515A54-8674-49F7-B1B4-23E0F7F8AB6D}"/>
              </a:ext>
            </a:extLst>
          </p:cNvPr>
          <p:cNvCxnSpPr/>
          <p:nvPr userDrawn="1"/>
        </p:nvCxnSpPr>
        <p:spPr bwMode="auto">
          <a:xfrm>
            <a:off x="-16673" y="4605619"/>
            <a:ext cx="9160673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0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z="31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sz="25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4908A-1E7C-4FD3-A65E-C750FE0E4DAB}" type="slidenum">
              <a:rPr lang="de-DE"/>
              <a:pPr>
                <a:defRPr/>
              </a:pPr>
              <a:t>‹#›</a:t>
            </a:fld>
            <a:endParaRPr lang="de-DE" sz="10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27928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3817-5F33-F249-A007-3C2DF3D4D7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61727" y="1412341"/>
            <a:ext cx="82296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06094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505050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505050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505050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505050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505050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50505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505050"/>
                </a:solidFill>
              </a:endParaRPr>
            </a:p>
          </p:txBody>
        </p:sp>
      </p:grpSp>
      <p:sp>
        <p:nvSpPr>
          <p:cNvPr id="3737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Образец заголовка</a:t>
            </a:r>
          </a:p>
        </p:txBody>
      </p:sp>
      <p:sp>
        <p:nvSpPr>
          <p:cNvPr id="37377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50505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50505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DC14F-85A1-476A-A28E-F3974D37C7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51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50505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A9448-884E-438B-8275-F3C6F33C33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6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50505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7C97F-2C3D-4A32-A328-D2E2D080E2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3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No titl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653" y="1405456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8478" y="1405456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0"/>
            <a:ext cx="7156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8788" y="6427788"/>
            <a:ext cx="79375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8" charset="0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GB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4619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57325"/>
            <a:ext cx="8382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16"/>
          <p:cNvSpPr>
            <a:spLocks noChangeArrowheads="1"/>
          </p:cNvSpPr>
          <p:nvPr/>
        </p:nvSpPr>
        <p:spPr bwMode="auto">
          <a:xfrm>
            <a:off x="0" y="0"/>
            <a:ext cx="9155113" cy="495300"/>
          </a:xfrm>
          <a:prstGeom prst="rect">
            <a:avLst/>
          </a:prstGeom>
          <a:solidFill>
            <a:srgbClr val="808080"/>
          </a:solidFill>
          <a:ln>
            <a:noFill/>
          </a:ln>
          <a:extLst/>
        </p:spPr>
        <p:txBody>
          <a:bodyPr wrap="none" lIns="180000" bIns="72000"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09625"/>
            <a:ext cx="8382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9" name="Picture 31" descr="bmsWT-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053263" y="133350"/>
            <a:ext cx="193833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0" name="Group 2"/>
          <p:cNvGrpSpPr>
            <a:grpSpLocks/>
          </p:cNvGrpSpPr>
          <p:nvPr/>
        </p:nvGrpSpPr>
        <p:grpSpPr bwMode="auto">
          <a:xfrm>
            <a:off x="7296150" y="6364288"/>
            <a:ext cx="1447800" cy="287337"/>
            <a:chOff x="7413168" y="5678711"/>
            <a:chExt cx="1447800" cy="287338"/>
          </a:xfrm>
        </p:grpSpPr>
        <p:sp>
          <p:nvSpPr>
            <p:cNvPr id="2056" name="Oval 27"/>
            <p:cNvSpPr>
              <a:spLocks noChangeArrowheads="1"/>
            </p:cNvSpPr>
            <p:nvPr userDrawn="1"/>
          </p:nvSpPr>
          <p:spPr bwMode="auto">
            <a:xfrm>
              <a:off x="7798931" y="5678711"/>
              <a:ext cx="287337" cy="28733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000" dirty="0">
                <a:solidFill>
                  <a:srgbClr val="505050"/>
                </a:solidFill>
              </a:endParaRPr>
            </a:p>
          </p:txBody>
        </p:sp>
        <p:sp>
          <p:nvSpPr>
            <p:cNvPr id="2057" name="Oval 28"/>
            <p:cNvSpPr>
              <a:spLocks noChangeArrowheads="1"/>
            </p:cNvSpPr>
            <p:nvPr userDrawn="1"/>
          </p:nvSpPr>
          <p:spPr bwMode="auto">
            <a:xfrm>
              <a:off x="8186281" y="5678711"/>
              <a:ext cx="287337" cy="28733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000" dirty="0">
                <a:solidFill>
                  <a:srgbClr val="505050"/>
                </a:solidFill>
              </a:endParaRPr>
            </a:p>
          </p:txBody>
        </p:sp>
        <p:sp>
          <p:nvSpPr>
            <p:cNvPr id="2058" name="Oval 29"/>
            <p:cNvSpPr>
              <a:spLocks noChangeArrowheads="1"/>
            </p:cNvSpPr>
            <p:nvPr userDrawn="1"/>
          </p:nvSpPr>
          <p:spPr bwMode="auto">
            <a:xfrm>
              <a:off x="8573631" y="5678711"/>
              <a:ext cx="287337" cy="2873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000" dirty="0">
                <a:solidFill>
                  <a:srgbClr val="505050"/>
                </a:solidFill>
              </a:endParaRPr>
            </a:p>
          </p:txBody>
        </p:sp>
        <p:sp>
          <p:nvSpPr>
            <p:cNvPr id="2060" name="Oval 33"/>
            <p:cNvSpPr>
              <a:spLocks noChangeArrowheads="1"/>
            </p:cNvSpPr>
            <p:nvPr userDrawn="1"/>
          </p:nvSpPr>
          <p:spPr bwMode="auto">
            <a:xfrm>
              <a:off x="7413168" y="5678711"/>
              <a:ext cx="285750" cy="28733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4288" y="93663"/>
            <a:ext cx="34194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FFFFFF"/>
                </a:solidFill>
              </a:rPr>
              <a:t>ЭВОЛЮЦИЯ СТАНДАРТОВ ЛЕЧЕНИЯ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74063" y="6307138"/>
            <a:ext cx="4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505050"/>
                </a:solidFill>
                <a:latin typeface="+mn-lt"/>
              </a:defRPr>
            </a:lvl1pPr>
          </a:lstStyle>
          <a:p>
            <a:pPr>
              <a:defRPr/>
            </a:pPr>
            <a:fld id="{670A7D13-AE07-45DB-BEF9-8B26DB20283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5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pitchFamily="34" charset="0"/>
          <a:ea typeface="ＭＳ Ｐゴシック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pitchFamily="34" charset="0"/>
          <a:ea typeface="ＭＳ Ｐゴシック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pitchFamily="34" charset="0"/>
          <a:ea typeface="ＭＳ Ｐゴシック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09563" indent="-309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08013" indent="-2968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795338" indent="-1857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982663" indent="-1857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1169988" indent="-1857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1627188" indent="-185738" algn="l" rtl="0" eaLnBrk="0" fontAlgn="base" hangingPunct="0">
        <a:spcBef>
          <a:spcPct val="20000"/>
        </a:spcBef>
        <a:spcAft>
          <a:spcPct val="0"/>
        </a:spcAft>
        <a:buClr>
          <a:srgbClr val="9A9A9C"/>
        </a:buClr>
        <a:buSzPct val="80000"/>
        <a:buChar char="–"/>
        <a:defRPr>
          <a:solidFill>
            <a:schemeClr val="tx1"/>
          </a:solidFill>
          <a:latin typeface="+mn-lt"/>
          <a:ea typeface="+mn-ea"/>
        </a:defRPr>
      </a:lvl6pPr>
      <a:lvl7pPr marL="2084388" indent="-185738" algn="l" rtl="0" eaLnBrk="0" fontAlgn="base" hangingPunct="0">
        <a:spcBef>
          <a:spcPct val="20000"/>
        </a:spcBef>
        <a:spcAft>
          <a:spcPct val="0"/>
        </a:spcAft>
        <a:buClr>
          <a:srgbClr val="9A9A9C"/>
        </a:buClr>
        <a:buSzPct val="80000"/>
        <a:buChar char="–"/>
        <a:defRPr>
          <a:solidFill>
            <a:schemeClr val="tx1"/>
          </a:solidFill>
          <a:latin typeface="+mn-lt"/>
          <a:ea typeface="+mn-ea"/>
        </a:defRPr>
      </a:lvl7pPr>
      <a:lvl8pPr marL="2541588" indent="-185738" algn="l" rtl="0" eaLnBrk="0" fontAlgn="base" hangingPunct="0">
        <a:spcBef>
          <a:spcPct val="20000"/>
        </a:spcBef>
        <a:spcAft>
          <a:spcPct val="0"/>
        </a:spcAft>
        <a:buClr>
          <a:srgbClr val="9A9A9C"/>
        </a:buClr>
        <a:buSzPct val="80000"/>
        <a:buChar char="–"/>
        <a:defRPr>
          <a:solidFill>
            <a:schemeClr val="tx1"/>
          </a:solidFill>
          <a:latin typeface="+mn-lt"/>
          <a:ea typeface="+mn-ea"/>
        </a:defRPr>
      </a:lvl8pPr>
      <a:lvl9pPr marL="2998788" indent="-185738" algn="l" rtl="0" eaLnBrk="0" fontAlgn="base" hangingPunct="0">
        <a:spcBef>
          <a:spcPct val="20000"/>
        </a:spcBef>
        <a:spcAft>
          <a:spcPct val="0"/>
        </a:spcAft>
        <a:buClr>
          <a:srgbClr val="9A9A9C"/>
        </a:buClr>
        <a:buSzPct val="80000"/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45E4D-8F9B-47A7-AE87-A380D566B67E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5D5AB-8ACA-4A15-BC16-3A2854D70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26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9" r:id="rId12"/>
    <p:sldLayoutId id="2147483671" r:id="rId13"/>
    <p:sldLayoutId id="2147483730" r:id="rId14"/>
    <p:sldLayoutId id="2147483731" r:id="rId15"/>
    <p:sldLayoutId id="2147483732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008621"/>
            <a:ext cx="8280920" cy="2564395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/>
                <a:ea typeface="Calibri"/>
                <a:cs typeface="Times New Roman"/>
              </a:rPr>
              <a:t>Современные подходы в диагностике и лечении </a:t>
            </a:r>
            <a:r>
              <a:rPr lang="ru-RU" sz="3600" b="1" dirty="0" err="1">
                <a:latin typeface="Times New Roman"/>
                <a:ea typeface="Calibri"/>
                <a:cs typeface="Times New Roman"/>
              </a:rPr>
              <a:t>коморбидных</a:t>
            </a:r>
            <a:r>
              <a:rPr lang="ru-RU" sz="3600" b="1" dirty="0">
                <a:latin typeface="Times New Roman"/>
                <a:ea typeface="Calibri"/>
                <a:cs typeface="Times New Roman"/>
              </a:rPr>
              <a:t> состояний: ВИЧ и туберкулез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3284984"/>
            <a:ext cx="7146530" cy="3744416"/>
          </a:xfrm>
        </p:spPr>
        <p:txBody>
          <a:bodyPr>
            <a:normAutofit/>
          </a:bodyPr>
          <a:lstStyle/>
          <a:p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А.В. Кравченко</a:t>
            </a:r>
          </a:p>
          <a:p>
            <a:pPr>
              <a:lnSpc>
                <a:spcPct val="80000"/>
              </a:lnSpc>
              <a:defRPr/>
            </a:pP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д.м.н., профессор</a:t>
            </a:r>
            <a:endParaRPr lang="ru-RU" sz="1600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ФБУН Центральный НИИ эпидемиологии</a:t>
            </a:r>
          </a:p>
          <a:p>
            <a:pPr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>
              <a:solidFill>
                <a:schemeClr val="tx1"/>
              </a:solidFill>
            </a:endParaRPr>
          </a:p>
          <a:p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 Казань,  19 сентября 2019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3135" y="-27384"/>
            <a:ext cx="7362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Всероссийская научно-практическая конференция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«Актуальные вопросы ВИЧ-инфекции: взгляд в будущее»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Базовые аспекты успешного ведения пациента с ТБ/ВИЧ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581971"/>
              </p:ext>
            </p:extLst>
          </p:nvPr>
        </p:nvGraphicFramePr>
        <p:xfrm>
          <a:off x="457200" y="857232"/>
          <a:ext cx="82296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1508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6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Роль флюорографии в выявлении туберкулеза </a:t>
            </a:r>
            <a:br>
              <a:rPr lang="ru-RU" sz="2800" b="1" dirty="0"/>
            </a:br>
            <a:r>
              <a:rPr lang="ru-RU" sz="2800" b="1" dirty="0"/>
              <a:t>у заключенных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64843" y="6518822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/>
              <a:t>К.Б. Владимиров и </a:t>
            </a:r>
            <a:r>
              <a:rPr lang="ru-RU" sz="1600" i="1" dirty="0" err="1"/>
              <a:t>соавт</a:t>
            </a:r>
            <a:r>
              <a:rPr lang="ru-RU" sz="1600" i="1" dirty="0"/>
              <a:t>. </a:t>
            </a:r>
            <a:r>
              <a:rPr lang="ru-RU" sz="1600" i="1" dirty="0" err="1"/>
              <a:t>С-Пб</a:t>
            </a:r>
            <a:r>
              <a:rPr lang="ru-RU" sz="1600" i="1" dirty="0"/>
              <a:t>, 2012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1357298"/>
            <a:ext cx="8358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/>
              <a:t>Больные туберкулезом, </a:t>
            </a:r>
            <a:r>
              <a:rPr lang="en-US" b="1" dirty="0"/>
              <a:t>n</a:t>
            </a:r>
            <a:r>
              <a:rPr lang="ru-RU" b="1" dirty="0"/>
              <a:t>=916, из них: ВИЧ(-) – 475 чел.; </a:t>
            </a:r>
            <a:r>
              <a:rPr lang="ru-RU" b="1" u="sng" dirty="0"/>
              <a:t>ВИЧ(+) – 441 чел.</a:t>
            </a:r>
            <a:endParaRPr lang="ru-RU" b="1" dirty="0"/>
          </a:p>
          <a:p>
            <a:pPr>
              <a:buNone/>
            </a:pPr>
            <a:endParaRPr lang="ru-RU" b="1" i="1" dirty="0"/>
          </a:p>
          <a:p>
            <a:pPr>
              <a:buNone/>
            </a:pPr>
            <a:r>
              <a:rPr lang="ru-RU" b="1" i="1" dirty="0"/>
              <a:t>Когорта: все больные туберкулезом, выявленные в 2008-2010 гг. в учреждениях УФСИН по г. Санкт-Петербургу и Ленинградской области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/>
              <a:t>Кратность проведения флюорографии – 2 раза в год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37169216"/>
              </p:ext>
            </p:extLst>
          </p:nvPr>
        </p:nvGraphicFramePr>
        <p:xfrm>
          <a:off x="1035819" y="3111624"/>
          <a:ext cx="6858048" cy="313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3848" y="4303523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Р</a:t>
            </a:r>
            <a:r>
              <a:rPr lang="en-US" i="1" dirty="0"/>
              <a:t>&lt;0</a:t>
            </a:r>
            <a:r>
              <a:rPr lang="ru-RU" b="1" i="1" dirty="0"/>
              <a:t>,001</a:t>
            </a:r>
          </a:p>
        </p:txBody>
      </p:sp>
    </p:spTree>
    <p:extLst>
      <p:ext uri="{BB962C8B-B14F-4D97-AF65-F5344CB8AC3E}">
        <p14:creationId xmlns:p14="http://schemas.microsoft.com/office/powerpoint/2010/main" val="1912433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Частота встречаемости </a:t>
            </a:r>
            <a:r>
              <a:rPr lang="ru-RU" sz="2800" u="sng" dirty="0"/>
              <a:t>4 симптомов </a:t>
            </a:r>
            <a:r>
              <a:rPr lang="ru-RU" sz="2800" dirty="0"/>
              <a:t>в группе больных ВИЧ/ТБ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696902"/>
              </p:ext>
            </p:extLst>
          </p:nvPr>
        </p:nvGraphicFramePr>
        <p:xfrm>
          <a:off x="244350" y="1486158"/>
          <a:ext cx="508006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07770" y="6211668"/>
            <a:ext cx="5153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Calibri" pitchFamily="34" charset="0"/>
              </a:rPr>
              <a:t>Зимина В.Н.. Совершенствование диагностики и эффективность лечения туберкулеза у больных ВИЧ-инфекцией:. </a:t>
            </a:r>
            <a:r>
              <a:rPr lang="ru-RU" sz="1200" i="1" dirty="0" err="1">
                <a:latin typeface="Calibri" pitchFamily="34" charset="0"/>
              </a:rPr>
              <a:t>дис</a:t>
            </a:r>
            <a:r>
              <a:rPr lang="ru-RU" sz="1200" i="1" dirty="0">
                <a:latin typeface="Calibri" pitchFamily="34" charset="0"/>
              </a:rPr>
              <a:t>.   д-ра мед. наук  – Москва, 2012 г.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0072" y="2804735"/>
            <a:ext cx="345638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Суммарная прогностическая ценность  отрицательных результатов опроса 4 симптомов составляет 94-98% (ВОЗ, 2012)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6823786" y="4005064"/>
            <a:ext cx="484632" cy="648072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8451" y="4653136"/>
            <a:ext cx="345638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Роль </a:t>
            </a:r>
            <a:r>
              <a:rPr lang="ru-RU" dirty="0" err="1"/>
              <a:t>скрининговых</a:t>
            </a:r>
            <a:r>
              <a:rPr lang="ru-RU" dirty="0"/>
              <a:t> методов выявления ТБ у ЛЖВ с позиции затраты/эффективность чрезвычайно низкая </a:t>
            </a:r>
          </a:p>
        </p:txBody>
      </p:sp>
    </p:spTree>
    <p:extLst>
      <p:ext uri="{BB962C8B-B14F-4D97-AF65-F5344CB8AC3E}">
        <p14:creationId xmlns:p14="http://schemas.microsoft.com/office/powerpoint/2010/main" val="3057377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68412"/>
          </a:xfrm>
        </p:spPr>
        <p:txBody>
          <a:bodyPr>
            <a:noAutofit/>
          </a:bodyPr>
          <a:lstStyle/>
          <a:p>
            <a:r>
              <a:rPr lang="ru-RU" sz="2400" b="1" dirty="0"/>
              <a:t>Алгоритм этиологической диагностики туберкулеза </a:t>
            </a:r>
            <a:br>
              <a:rPr lang="ru-RU" sz="2400" b="1" dirty="0"/>
            </a:br>
            <a:r>
              <a:rPr lang="ru-RU" sz="2400" b="1" dirty="0"/>
              <a:t>(Приказ МЗ 951 от 29.12.2014 г.)</a:t>
            </a:r>
            <a:br>
              <a:rPr lang="ru-RU" sz="2400" b="1" dirty="0"/>
            </a:br>
            <a:r>
              <a:rPr lang="ru-RU" sz="2000" i="1" dirty="0"/>
              <a:t>(перед назначением специфической АБТ)</a:t>
            </a:r>
            <a:endParaRPr lang="ru-RU" sz="24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2071678"/>
          <a:ext cx="8229600" cy="2911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267999" y="1285860"/>
            <a:ext cx="5214974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Минимум 2 образца мокроты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5072074"/>
            <a:ext cx="8643998" cy="15573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У  пациентов с подозрением на ТБ исследование мокроты или другого диагностического материала в обязательном порядке должно включать МГМ с возможностью  </a:t>
            </a:r>
            <a:r>
              <a:rPr lang="ru-RU" sz="1600" b="1" dirty="0" err="1">
                <a:solidFill>
                  <a:srgbClr val="002060"/>
                </a:solidFill>
              </a:rPr>
              <a:t>детекции</a:t>
            </a:r>
            <a:r>
              <a:rPr lang="ru-RU" sz="1600" b="1" dirty="0">
                <a:solidFill>
                  <a:srgbClr val="002060"/>
                </a:solidFill>
              </a:rPr>
              <a:t> возбудителя и и определения ЛУ как минимум к </a:t>
            </a:r>
            <a:r>
              <a:rPr lang="ru-RU" sz="1600" b="1" dirty="0" err="1">
                <a:solidFill>
                  <a:srgbClr val="002060"/>
                </a:solidFill>
              </a:rPr>
              <a:t>рифампицину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571736" y="2285992"/>
            <a:ext cx="357190" cy="500066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66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Дополнительные тесты для выявления МБТ, актуальные для пациентов </a:t>
            </a:r>
            <a:r>
              <a:rPr lang="ru-RU" sz="2800" dirty="0" err="1"/>
              <a:t>ВИЧ-и</a:t>
            </a:r>
            <a:r>
              <a:rPr lang="ru-RU" sz="2800" dirty="0"/>
              <a:t>/ТБ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00098" y="1643051"/>
            <a:ext cx="6143668" cy="4214842"/>
          </a:xfrm>
        </p:spPr>
        <p:txBody>
          <a:bodyPr>
            <a:normAutofit fontScale="92500"/>
          </a:bodyPr>
          <a:lstStyle/>
          <a:p>
            <a:pPr lvl="1"/>
            <a:r>
              <a:rPr lang="ru-RU" sz="2000" dirty="0" err="1"/>
              <a:t>Гемокультивирование</a:t>
            </a:r>
            <a:r>
              <a:rPr lang="ru-RU" sz="2000" dirty="0"/>
              <a:t> крови (посев крови на МБТ):</a:t>
            </a:r>
          </a:p>
          <a:p>
            <a:pPr lvl="1">
              <a:buNone/>
            </a:pPr>
            <a:r>
              <a:rPr lang="ru-RU" dirty="0"/>
              <a:t>	</a:t>
            </a:r>
            <a:r>
              <a:rPr lang="ru-RU" sz="1500" i="1" dirty="0"/>
              <a:t>Целесообразно выполнение только у больных с уровнем </a:t>
            </a:r>
            <a:r>
              <a:rPr lang="en-US" sz="1500" i="1" dirty="0"/>
              <a:t>CD</a:t>
            </a:r>
            <a:r>
              <a:rPr lang="ru-RU" sz="1500" i="1" dirty="0"/>
              <a:t>4 – менее 50-100 клеток/мкл; </a:t>
            </a:r>
          </a:p>
          <a:p>
            <a:pPr lvl="1">
              <a:buNone/>
            </a:pPr>
            <a:endParaRPr lang="ru-RU" sz="1500" i="1" dirty="0"/>
          </a:p>
          <a:p>
            <a:pPr lvl="1">
              <a:buNone/>
            </a:pPr>
            <a:r>
              <a:rPr lang="ru-RU" sz="1500" i="1" dirty="0"/>
              <a:t>	Недостаток– необходимо наличие специального анализатора для выделения </a:t>
            </a:r>
            <a:r>
              <a:rPr lang="ru-RU" sz="1500" i="1" dirty="0" err="1"/>
              <a:t>гемокультур</a:t>
            </a:r>
            <a:r>
              <a:rPr lang="ru-RU" sz="1500" i="1" dirty="0"/>
              <a:t> микобактерий</a:t>
            </a:r>
          </a:p>
          <a:p>
            <a:pPr lvl="1">
              <a:buNone/>
            </a:pPr>
            <a:endParaRPr lang="ru-RU" dirty="0"/>
          </a:p>
          <a:p>
            <a:pPr lvl="1"/>
            <a:r>
              <a:rPr lang="ru-RU" sz="2200" dirty="0"/>
              <a:t>Выявление  специфических поверхностных белков клеточной стенки МБТ (</a:t>
            </a:r>
            <a:r>
              <a:rPr lang="en-US" sz="2200" dirty="0"/>
              <a:t>Lip</a:t>
            </a:r>
            <a:r>
              <a:rPr lang="ru-RU" sz="2200" dirty="0"/>
              <a:t>о</a:t>
            </a:r>
            <a:r>
              <a:rPr lang="en-US" sz="2200" dirty="0" err="1"/>
              <a:t>rabinomannan</a:t>
            </a:r>
            <a:r>
              <a:rPr lang="ru-RU" sz="2200" dirty="0"/>
              <a:t> </a:t>
            </a:r>
            <a:r>
              <a:rPr lang="en-US" sz="2200" dirty="0"/>
              <a:t>LAM</a:t>
            </a:r>
            <a:r>
              <a:rPr lang="ru-RU" sz="2200" dirty="0"/>
              <a:t>) в моче посредством ИФА (</a:t>
            </a:r>
            <a:r>
              <a:rPr lang="en-US" sz="2200" dirty="0"/>
              <a:t>LAM Test</a:t>
            </a:r>
            <a:r>
              <a:rPr lang="ru-RU" sz="2200" dirty="0"/>
              <a:t>) у больных ВИЧ-инфекцией </a:t>
            </a:r>
          </a:p>
          <a:p>
            <a:pPr lvl="1">
              <a:buNone/>
            </a:pPr>
            <a:r>
              <a:rPr lang="ru-RU" sz="2200" i="1" dirty="0"/>
              <a:t>	</a:t>
            </a:r>
            <a:r>
              <a:rPr lang="ru-RU" sz="1700" i="1" dirty="0"/>
              <a:t>(тест не зарегистрирован на территории РФ)</a:t>
            </a:r>
          </a:p>
          <a:p>
            <a:pPr lvl="1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4" name="Picture 2" descr="H:\img_bactec9050_400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286644" y="1714488"/>
            <a:ext cx="1643042" cy="164304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graphicFrame>
        <p:nvGraphicFramePr>
          <p:cNvPr id="2050" name="Object 2"/>
          <p:cNvGraphicFramePr>
            <a:graphicFrameLocks noGrp="1" noChangeAspect="1"/>
          </p:cNvGraphicFramePr>
          <p:nvPr/>
        </p:nvGraphicFramePr>
        <p:xfrm>
          <a:off x="5643570" y="1500174"/>
          <a:ext cx="1570036" cy="2078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Photo Editor Photo" r:id="rId4" imgW="2553056" imgH="3552381" progId="">
                  <p:embed/>
                </p:oleObj>
              </mc:Choice>
              <mc:Fallback>
                <p:oleObj name="Photo Editor Photo" r:id="rId4" imgW="2553056" imgH="3552381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1500174"/>
                        <a:ext cx="1570036" cy="207848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8837" y="4071942"/>
            <a:ext cx="3925164" cy="22860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8957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/>
          </a:p>
          <a:p>
            <a:pPr marL="0" indent="0" algn="ctr">
              <a:buNone/>
            </a:pPr>
            <a:r>
              <a:rPr lang="ru-RU" sz="4000" dirty="0"/>
              <a:t>Лечение ВИЧ-инфекции у больных туберкулезом</a:t>
            </a:r>
          </a:p>
          <a:p>
            <a:pPr marL="0" indent="0" algn="ctr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83635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вопросы, стоящие перед врачом, при установлении диагноза туберкулеза у больного ВИЧ-инфекцией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71487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руководствоваться при выборе режима лечения у больных ВИЧ/ТБ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должна быть длительность ОКЛ у больного ВИЧ-инфекцией?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присоединять АРВТ?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CD4-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длительности ПТТ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состояния пациента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ли назначать АРВТ пациентам с активным туберкулезом при исходном количестве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+лимфоцитов более 350 клеток/мкл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нежелательных явлений при назначении комбинированной  ПТТ и АРВТ и какова должна быть тактика при их развитии?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28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142875"/>
            <a:ext cx="8229600" cy="503238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лечения ТБ у больных ВИЧ-инфекцией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000125"/>
            <a:ext cx="8429625" cy="58578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же как и у пациентов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моноинфекцией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туберкулеза: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начало лечения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Комбинированное лечение( 4-6 ПТП)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 лечение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рациональных организационных форм лечения, удобных для больного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Индивидуализированный подбор схемы химиотерапии на  результатах качественных исследований лекарственной чувствительности штаммов микобактерий туберкулеза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в ведении больного между стационарным и амбулаторными этапами, при миграции, между ведомствами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0650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лечения ТБ у больных ВИЧ-инфекцией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ведение пациента фтизиатром и инфекционистом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назначение АРТ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профилактики ко-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тримоксазолом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фоне ПТТ у пациентов с количеством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4+лимфоцитов менее 200 клеток/мкл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Своевременная диагностика и адекватная терапия других, помимо туберкулеза, вторичных заболеваний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адекватная коррекция нежелательных явлений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52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011341"/>
            <a:ext cx="82868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от терапии  больных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моноинфекцией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ТБ: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ОКЛ при ЛЧ ТБ – 9 месяцев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препаратов группы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предпочтение отдать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рифабутину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 АРТ с осторожностью применять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бедаквилин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 изучены лекарственные взаимодействия с АРВП)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5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8" name="Picture 2" descr="C:\Users\VERA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700" y="4572008"/>
            <a:ext cx="1573300" cy="22859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839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77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раскрытии финансовой заинтересованности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4353347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Настоящим лектор подтверждает, что он(а) получает гонорары за консультационные услуги в области научной и педагогической деятельности (образовательные услуги, научные статьи, участие в экспертных советах, участие в исследованиях и др.) от следующих компаний: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MSD, Gilead, </a:t>
            </a:r>
            <a:r>
              <a:rPr lang="en-US" sz="2000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Abbvie</a:t>
            </a:r>
            <a:r>
              <a:rPr lang="en-US" sz="2000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Jonson &amp; Jonson, </a:t>
            </a:r>
            <a:r>
              <a:rPr lang="ru-RU" sz="2000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Ассоциация-АЗТ, ВИРИОМ, Р-</a:t>
            </a:r>
            <a:r>
              <a:rPr lang="ru-RU" sz="2000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Фарма</a:t>
            </a:r>
            <a:r>
              <a:rPr lang="ru-RU" sz="2000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spc="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презентация поддерживается компанией Р-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Фарма</a:t>
            </a:r>
            <a:r>
              <a:rPr lang="en-US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51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48680"/>
            <a:ext cx="8229600" cy="159444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лечения ТБ у больных ВИЧ-инфекцией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данным глобального отчета ВОЗ)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 страна (21% от всех случаев ВИЧ/ТБ в мире)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когорта за 2009 г.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17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03734"/>
              </p:ext>
            </p:extLst>
          </p:nvPr>
        </p:nvGraphicFramePr>
        <p:xfrm>
          <a:off x="0" y="2212975"/>
          <a:ext cx="9144000" cy="429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r:id="rId3" imgW="8333954" imgH="4298052" progId="Excel.Sheet.8">
                  <p:embed/>
                </p:oleObj>
              </mc:Choice>
              <mc:Fallback>
                <p:oleObj r:id="rId3" imgW="8333954" imgH="4298052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12975"/>
                        <a:ext cx="9144000" cy="4298950"/>
                      </a:xfrm>
                      <a:prstGeom prst="rect">
                        <a:avLst/>
                      </a:prstGeom>
                      <a:solidFill>
                        <a:srgbClr val="CCC1DA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2571750" y="6598162"/>
            <a:ext cx="7643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tuberculosis control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report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2011,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/2011.16, 246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74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822758" cy="645637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МЛУ МБТ у больных ТБ в зависимости от ВИЧ-статуса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(сплошная выборка больных в регионе за период)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383294"/>
              </p:ext>
            </p:extLst>
          </p:nvPr>
        </p:nvGraphicFramePr>
        <p:xfrm>
          <a:off x="1115616" y="1127196"/>
          <a:ext cx="6696744" cy="1638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464862"/>
              </p:ext>
            </p:extLst>
          </p:nvPr>
        </p:nvGraphicFramePr>
        <p:xfrm>
          <a:off x="1187624" y="2858199"/>
          <a:ext cx="6624736" cy="178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7664" y="1145071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Пермский край (2014-2015 гг., Зимина В.Н., </a:t>
            </a:r>
            <a:r>
              <a:rPr lang="ru-RU" sz="1400" b="1" dirty="0" err="1">
                <a:solidFill>
                  <a:srgbClr val="000000"/>
                </a:solidFill>
              </a:rPr>
              <a:t>Микова</a:t>
            </a:r>
            <a:r>
              <a:rPr lang="ru-RU" sz="1400" b="1" dirty="0">
                <a:solidFill>
                  <a:srgbClr val="000000"/>
                </a:solidFill>
              </a:rPr>
              <a:t> О.Е.)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664" y="2844353"/>
            <a:ext cx="4148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Кемеровская область (2009-2013 гг., </a:t>
            </a:r>
            <a:r>
              <a:rPr lang="ru-RU" sz="1400" b="1" dirty="0" err="1">
                <a:solidFill>
                  <a:srgbClr val="000000"/>
                </a:solidFill>
              </a:rPr>
              <a:t>Пьянзова</a:t>
            </a:r>
            <a:r>
              <a:rPr lang="ru-RU" sz="1400" b="1" dirty="0">
                <a:solidFill>
                  <a:srgbClr val="000000"/>
                </a:solidFill>
              </a:rPr>
              <a:t> Т.В.)</a:t>
            </a:r>
          </a:p>
        </p:txBody>
      </p:sp>
      <p:graphicFrame>
        <p:nvGraphicFramePr>
          <p:cNvPr id="1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397702"/>
              </p:ext>
            </p:extLst>
          </p:nvPr>
        </p:nvGraphicFramePr>
        <p:xfrm>
          <a:off x="1187624" y="4863266"/>
          <a:ext cx="6642738" cy="170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47664" y="4863266"/>
            <a:ext cx="4698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г. Новокузнецк (2013 г., Викторова И.Б., </a:t>
            </a:r>
            <a:r>
              <a:rPr lang="ru-RU" sz="1400" b="1" dirty="0" err="1">
                <a:solidFill>
                  <a:srgbClr val="000000"/>
                </a:solidFill>
              </a:rPr>
              <a:t>Тавровская</a:t>
            </a:r>
            <a:r>
              <a:rPr lang="ru-RU" sz="1400" b="1" dirty="0">
                <a:solidFill>
                  <a:srgbClr val="000000"/>
                </a:solidFill>
              </a:rPr>
              <a:t> В.И.)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7984" y="1913798"/>
            <a:ext cx="122413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Р</a:t>
            </a:r>
            <a:r>
              <a:rPr lang="en-US" sz="1400" dirty="0">
                <a:solidFill>
                  <a:srgbClr val="002060"/>
                </a:solidFill>
              </a:rPr>
              <a:t>&lt;</a:t>
            </a:r>
            <a:r>
              <a:rPr lang="ru-RU" sz="1400" dirty="0">
                <a:solidFill>
                  <a:srgbClr val="002060"/>
                </a:solidFill>
              </a:rPr>
              <a:t>0,0</a:t>
            </a:r>
            <a:r>
              <a:rPr lang="en-US" sz="1400" dirty="0">
                <a:solidFill>
                  <a:srgbClr val="002060"/>
                </a:solidFill>
              </a:rPr>
              <a:t>5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5946" y="3645024"/>
            <a:ext cx="122413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Р</a:t>
            </a:r>
            <a:r>
              <a:rPr lang="en-US" sz="1400" dirty="0">
                <a:solidFill>
                  <a:srgbClr val="002060"/>
                </a:solidFill>
              </a:rPr>
              <a:t>&lt;</a:t>
            </a:r>
            <a:r>
              <a:rPr lang="ru-RU" sz="1400" dirty="0">
                <a:solidFill>
                  <a:srgbClr val="002060"/>
                </a:solidFill>
              </a:rPr>
              <a:t>0,0</a:t>
            </a:r>
            <a:r>
              <a:rPr lang="en-US" sz="1400" dirty="0">
                <a:solidFill>
                  <a:srgbClr val="002060"/>
                </a:solidFill>
              </a:rPr>
              <a:t>5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5641503"/>
            <a:ext cx="122413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Р</a:t>
            </a:r>
            <a:r>
              <a:rPr lang="en-US" sz="1400" dirty="0">
                <a:solidFill>
                  <a:srgbClr val="002060"/>
                </a:solidFill>
              </a:rPr>
              <a:t>&lt;</a:t>
            </a:r>
            <a:r>
              <a:rPr lang="ru-RU" sz="1400" dirty="0">
                <a:solidFill>
                  <a:srgbClr val="002060"/>
                </a:solidFill>
              </a:rPr>
              <a:t>0,0</a:t>
            </a:r>
            <a:r>
              <a:rPr lang="en-US" sz="1400" dirty="0">
                <a:solidFill>
                  <a:srgbClr val="002060"/>
                </a:solidFill>
              </a:rPr>
              <a:t>5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5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выбрать режим ПТТ у больного ВИЧ-инфекцией?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режима должен быть основан  на данных о лекарственной чувствительности МБТ к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HR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основании результатов ускоренных методов ТЛЧ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сохранении чувствительности к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(минимум 9 мес., для ТБ менингита и костно-суставного ТБ не менее 12 месяцев)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ЛУ к Н ( + др. ПТП), но не МЛУ (минимум 12 мес.)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МЛУ МБТ или ЛУ к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(минимум 18 мес.)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ШЛУ МБТ (минимум 18 мес.)</a:t>
            </a:r>
          </a:p>
          <a:p>
            <a:pPr eaLnBrk="1" hangingPunct="1">
              <a:lnSpc>
                <a:spcPct val="80000"/>
              </a:lnSpc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27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 Российского научного общества инфекционистов, 20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352436"/>
              </p:ext>
            </p:extLst>
          </p:nvPr>
        </p:nvGraphicFramePr>
        <p:xfrm>
          <a:off x="107504" y="1649353"/>
          <a:ext cx="8856984" cy="3632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4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9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>
                          <a:solidFill>
                            <a:schemeClr val="lt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CD4-</a:t>
                      </a:r>
                      <a:r>
                        <a:rPr lang="ru-RU" sz="2000" b="0" i="0" u="none" strike="noStrike" kern="1200" baseline="0" dirty="0">
                          <a:solidFill>
                            <a:schemeClr val="lt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лимфоциты, клетки/</a:t>
                      </a:r>
                      <a:r>
                        <a:rPr lang="ru-RU" sz="2000" b="0" i="0" u="none" strike="noStrike" kern="1200" baseline="0" dirty="0" err="1">
                          <a:solidFill>
                            <a:schemeClr val="lt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мкл</a:t>
                      </a:r>
                      <a:endParaRPr lang="ru-RU" sz="2000" b="0" i="0" u="none" strike="noStrike" kern="1200" baseline="0" dirty="0">
                        <a:solidFill>
                          <a:schemeClr val="lt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>
                          <a:solidFill>
                            <a:schemeClr val="lt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Когда начинать АРТ?</a:t>
                      </a:r>
                      <a:endParaRPr lang="ru-RU" sz="2000" dirty="0">
                        <a:latin typeface="Times New Roman"/>
                        <a:cs typeface="Times New Roman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&lt;50 	</a:t>
                      </a:r>
                      <a:endParaRPr lang="ru-RU" sz="2000" dirty="0">
                        <a:latin typeface="Times New Roman"/>
                        <a:cs typeface="Times New Roman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После того как ПТТ будет хорошо переносится, как можно раньше (в течение 2-3 недель) присоединяют АРТ	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7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sng" strike="noStrike" kern="1200" baseline="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&gt;</a:t>
                      </a:r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50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Начинают лечение туберкулеза. АРТ присоединяют в течение первых 2-3 мес. При наличии НЯ на ПТТ, существенных лекарственных взаимодействий между АРТ и ПТТ, низкой приверженности пациента к лечению, АРТ можно присоединить после окончания интенсивной фазы ПТТ. 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6084585"/>
            <a:ext cx="86764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/>
            <a:r>
              <a:rPr lang="ru-RU" sz="1600" i="1" dirty="0"/>
              <a:t>Протоколы диспансерного наблюдения и лечения больных ВИЧ-инфекцией //Эпидемиология и инфекционные болезни, актуальные вопросы, 2018.- №4, приложение.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3297703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642940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200" dirty="0">
                <a:latin typeface="Times New Roman"/>
                <a:cs typeface="Times New Roman"/>
              </a:rPr>
              <a:t>Характеристики базовых исследований  по эффективности АРВТ у больных ВИЧ/ТБ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179447"/>
              </p:ext>
            </p:extLst>
          </p:nvPr>
        </p:nvGraphicFramePr>
        <p:xfrm>
          <a:off x="0" y="2143118"/>
          <a:ext cx="9144000" cy="3631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9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7509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Исследо-вание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Страна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Ключевые критерии включения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Медиана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CD4+</a:t>
                      </a:r>
                      <a:r>
                        <a:rPr lang="ru-RU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(клеток/мкл)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Первичные точки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4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SAPIT</a:t>
                      </a:r>
                      <a:endParaRPr lang="ru-RU" sz="1800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Южная Африка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Мокрота +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CD4 &lt;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5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00</a:t>
                      </a:r>
                      <a:endParaRPr lang="ru-RU" sz="1800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150 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(77-254)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СПИД или смерть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3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CAMELIA</a:t>
                      </a:r>
                      <a:endParaRPr lang="ru-RU" sz="1800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Камбоджа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Мокрота +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CD4 &lt; 200</a:t>
                      </a:r>
                      <a:endParaRPr lang="ru-RU" sz="1800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25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(10-56)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Смерть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3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STRIDE</a:t>
                      </a:r>
                      <a:endParaRPr lang="ru-RU" sz="1800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Интернацио-нальное</a:t>
                      </a:r>
                      <a:endParaRPr lang="ru-RU" sz="1800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Клинически ТБ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CD4 &lt; 2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5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77 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(36-145)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СПИД или смерть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342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28596" y="2"/>
            <a:ext cx="8229600" cy="10001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ru-RU" sz="2400" b="1" dirty="0"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Влияние времени начала АРТ на исходы (смерть/СПИД) в зависимости от степени иммуносупрессии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Текст 12"/>
          <p:cNvSpPr>
            <a:spLocks noGrp="1"/>
          </p:cNvSpPr>
          <p:nvPr>
            <p:ph type="body" idx="1"/>
          </p:nvPr>
        </p:nvSpPr>
        <p:spPr>
          <a:xfrm>
            <a:off x="500065" y="1071565"/>
            <a:ext cx="4040187" cy="1246187"/>
          </a:xfrm>
        </p:spPr>
        <p:txBody>
          <a:bodyPr/>
          <a:lstStyle/>
          <a:p>
            <a:pPr algn="ctr" eaLnBrk="1" hangingPunct="1"/>
            <a:r>
              <a:rPr lang="ru-RU" sz="1800" dirty="0">
                <a:cs typeface="Times New Roman" pitchFamily="18" charset="0"/>
              </a:rPr>
              <a:t>Доля летальных исходов  при кол-ве </a:t>
            </a:r>
            <a:r>
              <a:rPr lang="en-US" sz="1800" dirty="0">
                <a:cs typeface="Times New Roman" pitchFamily="18" charset="0"/>
              </a:rPr>
              <a:t>CD</a:t>
            </a:r>
            <a:r>
              <a:rPr lang="ru-RU" sz="1800" dirty="0">
                <a:cs typeface="Times New Roman" pitchFamily="18" charset="0"/>
              </a:rPr>
              <a:t>4</a:t>
            </a:r>
            <a:r>
              <a:rPr lang="en-US" sz="1800" dirty="0">
                <a:cs typeface="Times New Roman" pitchFamily="18" charset="0"/>
              </a:rPr>
              <a:t>+</a:t>
            </a:r>
            <a:r>
              <a:rPr lang="ru-RU" sz="1800" dirty="0">
                <a:cs typeface="Times New Roman" pitchFamily="18" charset="0"/>
              </a:rPr>
              <a:t>лимфоцитов </a:t>
            </a:r>
            <a:r>
              <a:rPr lang="en-US" sz="1800" dirty="0">
                <a:cs typeface="Times New Roman" pitchFamily="18" charset="0"/>
              </a:rPr>
              <a:t>&lt;</a:t>
            </a:r>
            <a:r>
              <a:rPr lang="ru-RU" sz="1800" dirty="0">
                <a:cs typeface="Times New Roman" pitchFamily="18" charset="0"/>
              </a:rPr>
              <a:t> 50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ru-RU" sz="1800" dirty="0">
                <a:cs typeface="Times New Roman" pitchFamily="18" charset="0"/>
              </a:rPr>
              <a:t>клеток/мкл.</a:t>
            </a:r>
          </a:p>
          <a:p>
            <a:pPr algn="ctr" eaLnBrk="1" hangingPunct="1"/>
            <a:r>
              <a:rPr lang="ru-RU" sz="1800" dirty="0">
                <a:cs typeface="Times New Roman" pitchFamily="18" charset="0"/>
              </a:rPr>
              <a:t>(для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ru-RU" sz="1800" dirty="0">
                <a:cs typeface="Times New Roman" pitchFamily="18" charset="0"/>
              </a:rPr>
              <a:t> </a:t>
            </a:r>
            <a:r>
              <a:rPr lang="en-US" sz="1800" dirty="0">
                <a:cs typeface="Times New Roman" pitchFamily="18" charset="0"/>
              </a:rPr>
              <a:t>STRIDE</a:t>
            </a:r>
            <a:r>
              <a:rPr lang="ru-RU" sz="1800" dirty="0">
                <a:cs typeface="Times New Roman" pitchFamily="18" charset="0"/>
              </a:rPr>
              <a:t>  смерть или СПИД)</a:t>
            </a:r>
          </a:p>
        </p:txBody>
      </p:sp>
      <p:graphicFrame>
        <p:nvGraphicFramePr>
          <p:cNvPr id="3074" name="Содержимое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4514017"/>
              </p:ext>
            </p:extLst>
          </p:nvPr>
        </p:nvGraphicFramePr>
        <p:xfrm>
          <a:off x="467544" y="2420888"/>
          <a:ext cx="4152080" cy="405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Лист" r:id="rId3" imgW="4662720" imgH="4342680" progId="Excel.Sheet.8">
                  <p:embed/>
                </p:oleObj>
              </mc:Choice>
              <mc:Fallback>
                <p:oleObj name="Лист" r:id="rId3" imgW="4662720" imgH="434268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420888"/>
                        <a:ext cx="4152080" cy="4056112"/>
                      </a:xfrm>
                      <a:prstGeom prst="rect">
                        <a:avLst/>
                      </a:prstGeom>
                      <a:solidFill>
                        <a:srgbClr val="8EB4E3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Текст 14"/>
          <p:cNvSpPr>
            <a:spLocks noGrp="1"/>
          </p:cNvSpPr>
          <p:nvPr>
            <p:ph type="body" sz="quarter" idx="3"/>
          </p:nvPr>
        </p:nvSpPr>
        <p:spPr>
          <a:xfrm>
            <a:off x="4714877" y="1143000"/>
            <a:ext cx="4041775" cy="1246188"/>
          </a:xfrm>
        </p:spPr>
        <p:txBody>
          <a:bodyPr/>
          <a:lstStyle/>
          <a:p>
            <a:pPr algn="ctr" eaLnBrk="1" hangingPunct="1"/>
            <a:r>
              <a:rPr lang="ru-RU" sz="1800" dirty="0">
                <a:cs typeface="Times New Roman" pitchFamily="18" charset="0"/>
              </a:rPr>
              <a:t>Доля летальных исходов  при кол-ве </a:t>
            </a:r>
            <a:r>
              <a:rPr lang="en-US" sz="1800" dirty="0">
                <a:cs typeface="Times New Roman" pitchFamily="18" charset="0"/>
              </a:rPr>
              <a:t>CD</a:t>
            </a:r>
            <a:r>
              <a:rPr lang="ru-RU" sz="1800" dirty="0">
                <a:cs typeface="Times New Roman" pitchFamily="18" charset="0"/>
              </a:rPr>
              <a:t>4+лимфоцитов </a:t>
            </a:r>
            <a:r>
              <a:rPr lang="en-US" sz="1800" dirty="0">
                <a:cs typeface="Times New Roman" pitchFamily="18" charset="0"/>
              </a:rPr>
              <a:t>&gt;</a:t>
            </a:r>
            <a:r>
              <a:rPr lang="ru-RU" sz="1800" dirty="0">
                <a:cs typeface="Times New Roman" pitchFamily="18" charset="0"/>
              </a:rPr>
              <a:t> 50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ru-RU" sz="1800" dirty="0">
                <a:cs typeface="Times New Roman" pitchFamily="18" charset="0"/>
              </a:rPr>
              <a:t>клеток/мкл.</a:t>
            </a:r>
          </a:p>
          <a:p>
            <a:pPr algn="ctr" eaLnBrk="1" hangingPunct="1"/>
            <a:r>
              <a:rPr lang="ru-RU" sz="1800" dirty="0">
                <a:cs typeface="Times New Roman" pitchFamily="18" charset="0"/>
              </a:rPr>
              <a:t>(для </a:t>
            </a:r>
            <a:r>
              <a:rPr lang="en-US" sz="1800" dirty="0">
                <a:cs typeface="Times New Roman" pitchFamily="18" charset="0"/>
              </a:rPr>
              <a:t>STRIDE</a:t>
            </a:r>
            <a:r>
              <a:rPr lang="ru-RU" sz="1800" dirty="0">
                <a:cs typeface="Times New Roman" pitchFamily="18" charset="0"/>
              </a:rPr>
              <a:t>  смерть или СПИД)</a:t>
            </a:r>
          </a:p>
        </p:txBody>
      </p:sp>
      <p:graphicFrame>
        <p:nvGraphicFramePr>
          <p:cNvPr id="3075" name="Содержимое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10793787"/>
              </p:ext>
            </p:extLst>
          </p:nvPr>
        </p:nvGraphicFramePr>
        <p:xfrm>
          <a:off x="5004048" y="2348880"/>
          <a:ext cx="3960440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Лист" r:id="rId5" imgW="4132440" imgH="4443120" progId="Excel.Sheet.8">
                  <p:embed/>
                </p:oleObj>
              </mc:Choice>
              <mc:Fallback>
                <p:oleObj name="Лист" r:id="rId5" imgW="4132440" imgH="444312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348880"/>
                        <a:ext cx="3960440" cy="4104456"/>
                      </a:xfrm>
                      <a:prstGeom prst="rect">
                        <a:avLst/>
                      </a:prstGeom>
                      <a:solidFill>
                        <a:srgbClr val="8EB4E3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Box 10"/>
          <p:cNvSpPr txBox="1">
            <a:spLocks noChangeArrowheads="1"/>
          </p:cNvSpPr>
          <p:nvPr/>
        </p:nvSpPr>
        <p:spPr bwMode="auto">
          <a:xfrm>
            <a:off x="7358063" y="3500439"/>
            <a:ext cx="710386" cy="30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pPr rtl="1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Р=0,67</a:t>
            </a:r>
          </a:p>
        </p:txBody>
      </p:sp>
    </p:spTree>
    <p:extLst>
      <p:ext uri="{BB962C8B-B14F-4D97-AF65-F5344CB8AC3E}">
        <p14:creationId xmlns:p14="http://schemas.microsoft.com/office/powerpoint/2010/main" val="3560106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Кумулятивный риск смерти в период противотуберкулезной терапии (ЮАР,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n=578)</a:t>
            </a:r>
            <a:endParaRPr lang="ru-RU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62039" y="1600200"/>
            <a:ext cx="64199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43608" y="6381328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Kathryn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Schnippel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Schnippel et al. BMC Infectious Diseases (2016) 16:593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37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Раннее и отложенное начало АРТ у больных ВИЧ-инфекцией и ТБ при количестве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CD4-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лимфоцитов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200 клеток/мкл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2008-2013 гг. было проведено крупное многоцентровое (26 центров – Южная Африка, Танзания, Уганда, Замбия),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рандомизированное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плацебо контролируемое исследование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1675 больных ВИЧ-инфекцией и туберкулезом, подтвержденным выделением культуры МБТ. 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 группа: 834 больных, которым АРТ была назначена через 2 недели после начала ПТТ; 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 группа: 841 больной -  через 2 недели ПТТ начали получать плацебо, а АРТ была назначена через 6 месяцев (после завершения курса ПТТ). 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 больные были стратифицированы по исходному количеству 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4+-лимфоцитов – 220-349 клеток/мкл и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350 клеток/мкл. 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Конечной точкой исследования была неудача ПТТ, рецидив ТБ или все случаи смерти в течение 12 месяцев после начала ПТТ.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6381329"/>
            <a:ext cx="7560840" cy="346747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defTabSz="914077"/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Mfinanga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S. G., et al. The Lancet Infectious Diseases,Vol.14, Iss.7, P.563 - 571, July 2014.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174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Неудача ПТТ (конечная точка исследования) была отмечена у 65 из 767 (8,5%) больных 1 группы и у 71 из 771 (9,2%) – 2 группы (ОШ – 0,91; 95%; ДИ 0,64-1,30; р=0,9). 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Частота летальных исходов также достоверно не различалась (р=0,23) у больных обеих групп. Развитие НЯ 3–4 степени наблюдали у 149 из 834 (18%) пациентов 1 группы и у 174 из 841 (21%) – 2 группы (р=0,37). 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ВСВИС имел место у 10% больных обеих групп, что, вероятно, связано с достаточно высоким (&gt; 200 клеток/мкл) исходным количеством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4+-лимфоцитов у всех пациентов.</a:t>
            </a:r>
          </a:p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79757779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6381329"/>
            <a:ext cx="7560840" cy="346747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defTabSz="914077"/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Mfinanga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S. G., et al. The Lancet Infectious Diseases,Vol.14, Iss.7, P.563 - 571, July 2014.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63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 и туберкулезный менингит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571500" y="1643063"/>
            <a:ext cx="8229600" cy="35718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осторожность при назначении АРТ больным ВИЧ-инфекцией с туберкулезным менингитом, так как в этих случаях при немедленно начатой АРТ наблюдалось больше тяжелых побочных эффектов и клинического ухудшения, связанного со ВСВИС по сравнению с началом АРВТ через 2 месяца после начала противотуберкулезного лечения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642938" y="5929313"/>
            <a:ext cx="8501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Torok ME et al. Timing of initiation of antiretroviral therapy in human immunodeficiency virus (HIV)-associated tuberculous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meningitis. </a:t>
            </a:r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Clinical Infectious Diseases, 2011, 52(11):1374–1383.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9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2627784" y="332656"/>
            <a:ext cx="3993266" cy="1015663"/>
          </a:xfr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67-я сессия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Всемирной ассамблеи здравоохранения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40453"/>
            <a:ext cx="8628927" cy="810958"/>
          </a:xfrm>
        </p:spPr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Глобальная стратегия и цели в области профилактики, лечения и борьбы с туберкулезом на период после 2015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96" name="AutoShape 2" descr="https://mail.yandex.ru/message_part/image003.jpg?hid=1.3&amp;ids=2400000002860980872&amp;name=image003.jpg"/>
          <p:cNvSpPr>
            <a:spLocks noChangeAspect="1" noChangeArrowheads="1"/>
          </p:cNvSpPr>
          <p:nvPr/>
        </p:nvSpPr>
        <p:spPr bwMode="auto">
          <a:xfrm>
            <a:off x="52388" y="-136525"/>
            <a:ext cx="67151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398972"/>
              </p:ext>
            </p:extLst>
          </p:nvPr>
        </p:nvGraphicFramePr>
        <p:xfrm>
          <a:off x="539552" y="2204864"/>
          <a:ext cx="8206671" cy="427105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0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1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4227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Видение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Мир</a:t>
                      </a:r>
                      <a:r>
                        <a:rPr lang="ru-RU" sz="1600" baseline="0" dirty="0"/>
                        <a:t> без туберкулеза</a:t>
                      </a:r>
                    </a:p>
                    <a:p>
                      <a:pPr algn="just"/>
                      <a:r>
                        <a:rPr lang="ru-RU" sz="1600" b="0" baseline="0" dirty="0"/>
                        <a:t>Нулевой уровень смертности, заболеваемости и страданий от туберкулеза</a:t>
                      </a:r>
                      <a:endParaRPr lang="ru-RU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09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/>
                        <a:t>Цель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/>
                        <a:t>Остановить глобальную</a:t>
                      </a:r>
                      <a:r>
                        <a:rPr lang="ru-RU" sz="1600" b="1" baseline="0" dirty="0"/>
                        <a:t> эпидемию</a:t>
                      </a:r>
                      <a:r>
                        <a:rPr lang="ru-RU" sz="1600" b="1" dirty="0"/>
                        <a:t> туберкулеза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5850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/>
                        <a:t>Цели</a:t>
                      </a:r>
                      <a:r>
                        <a:rPr lang="ru-RU" sz="1600" b="1" baseline="0" dirty="0"/>
                        <a:t> к 2025 г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Снижение смертности</a:t>
                      </a:r>
                      <a:r>
                        <a:rPr lang="ru-RU" sz="1600" baseline="0" dirty="0"/>
                        <a:t> на 75% (по сравнению с 2015 г)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Снижение</a:t>
                      </a:r>
                      <a:r>
                        <a:rPr lang="ru-RU" sz="1600" baseline="0" dirty="0"/>
                        <a:t> заболеваемости на 50% (по сравнению с 2015 г) (менее 55 на 100000 населения)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/>
                        <a:t>Нет семей, разорившихся из-за туберкулеза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7471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/>
                        <a:t>Цели к 2035 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Снижение</a:t>
                      </a:r>
                      <a:r>
                        <a:rPr lang="ru-RU" sz="1600" baseline="0" dirty="0"/>
                        <a:t> смертности на 95% (по сравнению с 2015 г)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/>
                        <a:t>Снижение</a:t>
                      </a:r>
                      <a:r>
                        <a:rPr lang="ru-RU" sz="1600" baseline="0" dirty="0"/>
                        <a:t> заболеваемости на 90% (по сравнению с 2015 г) (менее 10 на 100000 населения)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aseline="0" dirty="0"/>
                        <a:t>Ни одна из пострадавших семей не несет катастрофических расходов в связи с туберкулезом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015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785926"/>
            <a:ext cx="8229600" cy="3429024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группы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различаются по своей активности индукции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CYP450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наиболее активен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Рифапентин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средняя активность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Рифабутин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неактивен</a:t>
            </a:r>
          </a:p>
          <a:p>
            <a:pPr lvl="1" eaLnBrk="1" hangingPunct="1">
              <a:spcBef>
                <a:spcPts val="0"/>
              </a:spcBef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Рифабутин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обладает сопоставимой активностью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воздействию на МБТ.¹ </a:t>
            </a: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14282" y="5929330"/>
            <a:ext cx="8553450" cy="646331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br>
              <a:rPr lang="en-US" sz="14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Rifabutin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for treating pulmonary tuberculosis (Review) 2</a:t>
            </a:r>
          </a:p>
          <a:p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Copyright © 2010 The Cochrane Collaboration. Published by John Wiley &amp; Sons, Ltd.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00042"/>
            <a:ext cx="80648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препаратов группы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антиретровирусных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препаратов</a:t>
            </a:r>
          </a:p>
        </p:txBody>
      </p:sp>
    </p:spTree>
    <p:extLst>
      <p:ext uri="{BB962C8B-B14F-4D97-AF65-F5344CB8AC3E}">
        <p14:creationId xmlns:p14="http://schemas.microsoft.com/office/powerpoint/2010/main" val="359263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7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3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Перекрестный профиль токсичности противотуберкулезных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антиретровирусных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686800" cy="52863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Гепатотоксические реакции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основные «виновники»: ПТТ: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Z&gt;R&gt;H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АРТ: ННИОТ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ИП/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r&gt;RAL&gt;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НИОТ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Токсическая анемия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основные «виновники»: АРТ: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ZDV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ФАЗТ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Токсическая </a:t>
            </a:r>
            <a:r>
              <a:rPr lang="ru-RU" sz="23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гранулоцитопения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основные «виновники»: АРВТ: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ZDV&gt;d4T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значительно реже ПТТ: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Fq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Pas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Нефротоксичность</a:t>
            </a: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«виновники»:  ПТТ: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аминогликозиды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АРТ: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TDF, IDV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Ототоксичность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основные «виновники»: 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аминогликозиды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Желудочная диспепсия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основные «виновники»: ПТТ: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 R,Z,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Pas;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АРТ: НИОТ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(ZDV, d4T,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ФАЗТ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Кишечная диспепсия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основные «виновники»: ПТТ: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R,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Fq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Pas;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АРТ: ИП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/r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(FPV/r&gt;LPV/r&gt;SQV/r&gt;DRV/r&gt;ATV/r&gt;ATV)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3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олиневропатия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основные «виновники»: ПТТ: Н,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Fq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АРТ: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d4T&gt;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ddI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ЦНС: тревога, нарушение сна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основные «виновники»:  ПТТ: С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s, H,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Fq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АРТ: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EFV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Аллергическая реакция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любой препарат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 чаще ПТТ: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аминогликозиды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АРТ: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ABC,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ННИОТ (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NVP&gt;EFV&gt; ETR)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98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10157"/>
            <a:ext cx="8382000" cy="738664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DHHS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июля 2019: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режимы первой линии для большинства пациентов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607547"/>
              </p:ext>
            </p:extLst>
          </p:nvPr>
        </p:nvGraphicFramePr>
        <p:xfrm>
          <a:off x="827584" y="1916832"/>
          <a:ext cx="7920880" cy="3136530"/>
        </p:xfrm>
        <a:graphic>
          <a:graphicData uri="http://schemas.openxmlformats.org/drawingml/2006/table">
            <a:tbl>
              <a:tblPr/>
              <a:tblGrid>
                <a:gridCol w="792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0770">
                <a:tc>
                  <a:txBody>
                    <a:bodyPr/>
                    <a:lstStyle/>
                    <a:p>
                      <a:pPr fontAlgn="t">
                        <a:buFont typeface="Arial"/>
                        <a:buNone/>
                      </a:pPr>
                      <a:r>
                        <a:rPr lang="ru-RU" u="sng" dirty="0">
                          <a:effectLst/>
                        </a:rPr>
                        <a:t>ИИ</a:t>
                      </a:r>
                      <a:r>
                        <a:rPr lang="en-US" u="sng" dirty="0">
                          <a:effectLst/>
                        </a:rPr>
                        <a:t> + 2 </a:t>
                      </a:r>
                      <a:r>
                        <a:rPr lang="ru-RU" u="sng" dirty="0">
                          <a:effectLst/>
                        </a:rPr>
                        <a:t>НИОТ</a:t>
                      </a:r>
                      <a:r>
                        <a:rPr lang="en-US" dirty="0">
                          <a:effectLst/>
                        </a:rPr>
                        <a:t>:</a:t>
                      </a:r>
                      <a:endParaRPr lang="ru-RU" dirty="0">
                        <a:effectLst/>
                      </a:endParaRPr>
                    </a:p>
                    <a:p>
                      <a:pPr fontAlgn="t">
                        <a:buFont typeface="Arial"/>
                        <a:buNone/>
                      </a:pPr>
                      <a:endParaRPr lang="ru-RU" dirty="0">
                        <a:effectLst/>
                      </a:endParaRP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en-US" dirty="0">
                          <a:effectLst/>
                        </a:rPr>
                        <a:t>DTG/ABC/3TC</a:t>
                      </a:r>
                      <a:r>
                        <a:rPr lang="en-US" baseline="30000" dirty="0">
                          <a:effectLst/>
                        </a:rPr>
                        <a:t>a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b="1" dirty="0">
                          <a:effectLst/>
                        </a:rPr>
                        <a:t>(AI)</a:t>
                      </a:r>
                      <a:r>
                        <a:rPr lang="en-US" dirty="0">
                          <a:effectLst/>
                        </a:rPr>
                        <a:t>—</a:t>
                      </a:r>
                      <a:r>
                        <a:rPr lang="ru-RU" dirty="0">
                          <a:effectLst/>
                        </a:rPr>
                        <a:t> если</a:t>
                      </a:r>
                      <a:r>
                        <a:rPr lang="en-US" dirty="0">
                          <a:effectLst/>
                        </a:rPr>
                        <a:t> HLA-B*5701 </a:t>
                      </a:r>
                      <a:r>
                        <a:rPr lang="ru-RU" dirty="0" err="1">
                          <a:effectLst/>
                        </a:rPr>
                        <a:t>отрицат</a:t>
                      </a:r>
                      <a:r>
                        <a:rPr lang="ru-RU" dirty="0">
                          <a:effectLst/>
                        </a:rPr>
                        <a:t>.</a:t>
                      </a:r>
                    </a:p>
                    <a:p>
                      <a:pPr fontAlgn="t">
                        <a:buFont typeface="Arial"/>
                        <a:buNone/>
                      </a:pPr>
                      <a:endParaRPr lang="en-US" dirty="0">
                        <a:effectLst/>
                      </a:endParaRP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en-US" dirty="0">
                          <a:effectLst/>
                        </a:rPr>
                        <a:t>DTG + </a:t>
                      </a:r>
                      <a:r>
                        <a:rPr lang="ru-RU" dirty="0" err="1">
                          <a:effectLst/>
                        </a:rPr>
                        <a:t>тенофовир</a:t>
                      </a:r>
                      <a:r>
                        <a:rPr lang="en-US" baseline="30000" dirty="0">
                          <a:effectLst/>
                        </a:rPr>
                        <a:t>b</a:t>
                      </a:r>
                      <a:r>
                        <a:rPr lang="en-US" dirty="0">
                          <a:effectLst/>
                        </a:rPr>
                        <a:t>/</a:t>
                      </a:r>
                      <a:r>
                        <a:rPr lang="en-US" dirty="0" err="1">
                          <a:effectLst/>
                        </a:rPr>
                        <a:t>FTC</a:t>
                      </a:r>
                      <a:r>
                        <a:rPr lang="en-US" baseline="30000" dirty="0" err="1">
                          <a:effectLst/>
                        </a:rPr>
                        <a:t>a</a:t>
                      </a:r>
                      <a:r>
                        <a:rPr lang="en-US" dirty="0">
                          <a:effectLst/>
                        </a:rPr>
                        <a:t> (</a:t>
                      </a:r>
                      <a:r>
                        <a:rPr lang="en-US" b="1" dirty="0">
                          <a:effectLst/>
                        </a:rPr>
                        <a:t>AI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ru-RU" dirty="0">
                          <a:effectLst/>
                        </a:rPr>
                        <a:t>как для</a:t>
                      </a:r>
                      <a:r>
                        <a:rPr lang="en-US" dirty="0">
                          <a:effectLst/>
                        </a:rPr>
                        <a:t> TAF/FTC</a:t>
                      </a:r>
                      <a:r>
                        <a:rPr lang="ru-RU" dirty="0">
                          <a:effectLst/>
                        </a:rPr>
                        <a:t>, так и</a:t>
                      </a:r>
                      <a:r>
                        <a:rPr lang="en-US" dirty="0">
                          <a:effectLst/>
                        </a:rPr>
                        <a:t> TDF/FTC)</a:t>
                      </a:r>
                      <a:endParaRPr lang="ru-RU" dirty="0">
                        <a:effectLst/>
                      </a:endParaRPr>
                    </a:p>
                    <a:p>
                      <a:pPr fontAlgn="t">
                        <a:buFont typeface="Arial"/>
                        <a:buNone/>
                      </a:pPr>
                      <a:endParaRPr lang="en-US" dirty="0">
                        <a:effectLst/>
                      </a:endParaRP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en-US" dirty="0">
                          <a:effectLst/>
                        </a:rPr>
                        <a:t>BIC/TAF/FTC (</a:t>
                      </a:r>
                      <a:r>
                        <a:rPr lang="en-US" b="1" dirty="0">
                          <a:effectLst/>
                        </a:rPr>
                        <a:t>AI</a:t>
                      </a:r>
                      <a:r>
                        <a:rPr lang="en-US" dirty="0">
                          <a:effectLst/>
                        </a:rPr>
                        <a:t>)</a:t>
                      </a:r>
                      <a:endParaRPr lang="ru-RU" dirty="0">
                        <a:effectLst/>
                      </a:endParaRPr>
                    </a:p>
                    <a:p>
                      <a:pPr fontAlgn="t">
                        <a:buFont typeface="Arial"/>
                        <a:buNone/>
                      </a:pPr>
                      <a:endParaRPr lang="en-US" dirty="0">
                        <a:effectLst/>
                      </a:endParaRP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en-US" dirty="0" err="1">
                          <a:effectLst/>
                        </a:rPr>
                        <a:t>RAL</a:t>
                      </a:r>
                      <a:r>
                        <a:rPr lang="en-US" baseline="30000" dirty="0" err="1">
                          <a:effectLst/>
                        </a:rPr>
                        <a:t>c</a:t>
                      </a:r>
                      <a:r>
                        <a:rPr lang="en-US" dirty="0">
                          <a:effectLst/>
                        </a:rPr>
                        <a:t> + </a:t>
                      </a:r>
                      <a:r>
                        <a:rPr lang="ru-RU" dirty="0" err="1">
                          <a:effectLst/>
                        </a:rPr>
                        <a:t>тенофовир</a:t>
                      </a:r>
                      <a:r>
                        <a:rPr lang="en-US" baseline="30000" dirty="0">
                          <a:effectLst/>
                        </a:rPr>
                        <a:t>b</a:t>
                      </a:r>
                      <a:r>
                        <a:rPr lang="en-US" dirty="0">
                          <a:effectLst/>
                        </a:rPr>
                        <a:t>/</a:t>
                      </a:r>
                      <a:r>
                        <a:rPr lang="en-US" dirty="0" err="1">
                          <a:effectLst/>
                        </a:rPr>
                        <a:t>FTC</a:t>
                      </a:r>
                      <a:r>
                        <a:rPr lang="en-US" baseline="30000" dirty="0" err="1">
                          <a:effectLst/>
                        </a:rPr>
                        <a:t>a</a:t>
                      </a:r>
                      <a:r>
                        <a:rPr lang="en-US" dirty="0">
                          <a:effectLst/>
                        </a:rPr>
                        <a:t> (</a:t>
                      </a:r>
                      <a:r>
                        <a:rPr lang="en-US" b="1" dirty="0">
                          <a:effectLst/>
                        </a:rPr>
                        <a:t>AI </a:t>
                      </a:r>
                      <a:r>
                        <a:rPr lang="ru-RU" b="0" dirty="0">
                          <a:effectLst/>
                        </a:rPr>
                        <a:t>для</a:t>
                      </a:r>
                      <a:r>
                        <a:rPr lang="en-US" dirty="0">
                          <a:effectLst/>
                        </a:rPr>
                        <a:t> TDF/FTC, </a:t>
                      </a:r>
                      <a:r>
                        <a:rPr lang="en-US" b="1" dirty="0">
                          <a:effectLst/>
                        </a:rPr>
                        <a:t>AII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ru-RU" dirty="0">
                          <a:effectLst/>
                        </a:rPr>
                        <a:t>для</a:t>
                      </a:r>
                      <a:r>
                        <a:rPr lang="en-US" dirty="0">
                          <a:effectLst/>
                        </a:rPr>
                        <a:t> TAF/FTC)</a:t>
                      </a:r>
                    </a:p>
                  </a:txBody>
                  <a:tcPr marL="14287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5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5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19213" y="2898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ru-RU" altLang="ru-RU">
                <a:solidFill>
                  <a:srgbClr val="505050"/>
                </a:solidFill>
                <a:cs typeface="Arial" charset="0"/>
              </a:rPr>
            </a:br>
            <a:endParaRPr lang="ru-RU" altLang="ru-RU">
              <a:solidFill>
                <a:srgbClr val="505050"/>
              </a:solidFill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445224"/>
            <a:ext cx="78488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aseline="300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3TC </a:t>
            </a:r>
            <a:r>
              <a:rPr lang="ru-RU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назначен вместо </a:t>
            </a:r>
            <a:r>
              <a:rPr lang="en-US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FTC</a:t>
            </a:r>
            <a:r>
              <a:rPr lang="ru-RU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наоборот, если применяют не фиксированные дозы</a:t>
            </a:r>
            <a:r>
              <a:rPr lang="en-US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aseline="300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TAF </a:t>
            </a:r>
            <a:r>
              <a:rPr lang="ru-RU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TDF </a:t>
            </a:r>
            <a:r>
              <a:rPr lang="ru-RU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две формы </a:t>
            </a:r>
            <a:r>
              <a:rPr lang="ru-RU" sz="1400" dirty="0" err="1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тенофовира</a:t>
            </a:r>
            <a:r>
              <a:rPr lang="ru-RU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зарегистрированные </a:t>
            </a:r>
            <a:r>
              <a:rPr lang="en-US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FDA. TAF </a:t>
            </a:r>
            <a:r>
              <a:rPr lang="ru-RU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благоприятно влияет на костную ткань и функцию почек, тогда как </a:t>
            </a:r>
            <a:r>
              <a:rPr lang="en-US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TDF </a:t>
            </a:r>
            <a:r>
              <a:rPr lang="ru-RU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ассоциируется с меньшим влиянием на обмен липидов</a:t>
            </a:r>
            <a:r>
              <a:rPr lang="en-US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выбор препарата влияют безопасность. Доступность и стоимость</a:t>
            </a:r>
            <a:r>
              <a:rPr lang="en-US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aseline="300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RAL</a:t>
            </a:r>
            <a:r>
              <a:rPr lang="ru-RU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назначен в дозе </a:t>
            </a:r>
            <a:r>
              <a:rPr lang="en-US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mg BID </a:t>
            </a:r>
            <a:r>
              <a:rPr lang="ru-RU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1200 mg (</a:t>
            </a:r>
            <a:r>
              <a:rPr lang="ru-RU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таблетки по</a:t>
            </a:r>
            <a:r>
              <a:rPr lang="en-US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600-mg) </a:t>
            </a:r>
            <a:r>
              <a:rPr lang="ru-RU" sz="14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раз в день</a:t>
            </a:r>
          </a:p>
        </p:txBody>
      </p:sp>
    </p:spTree>
    <p:extLst>
      <p:ext uri="{BB962C8B-B14F-4D97-AF65-F5344CB8AC3E}">
        <p14:creationId xmlns:p14="http://schemas.microsoft.com/office/powerpoint/2010/main" val="1746628717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60648"/>
            <a:ext cx="8382000" cy="861774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EACS 2018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октябрь: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Версия 9.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рекомендуемые режимы первой линии АРТ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85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" r="820" b="88063"/>
          <a:stretch/>
        </p:blipFill>
        <p:spPr bwMode="auto">
          <a:xfrm>
            <a:off x="179512" y="1124744"/>
            <a:ext cx="87129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8" y="1556791"/>
            <a:ext cx="8816849" cy="530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6343389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33267"/>
            <a:ext cx="8382000" cy="492443"/>
          </a:xfrm>
        </p:spPr>
        <p:txBody>
          <a:bodyPr/>
          <a:lstStyle/>
          <a:p>
            <a:r>
              <a:rPr lang="ru-RU" sz="3200" i="1" dirty="0"/>
              <a:t>ВОЗ, июль 2019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" t="4317" r="1674" b="35241"/>
          <a:stretch/>
        </p:blipFill>
        <p:spPr bwMode="auto">
          <a:xfrm>
            <a:off x="251520" y="2564904"/>
            <a:ext cx="876389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7"/>
          <a:stretch/>
        </p:blipFill>
        <p:spPr bwMode="auto">
          <a:xfrm>
            <a:off x="179512" y="4458475"/>
            <a:ext cx="8784976" cy="228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7"/>
          <a:stretch/>
        </p:blipFill>
        <p:spPr bwMode="auto">
          <a:xfrm>
            <a:off x="4139953" y="370401"/>
            <a:ext cx="4536503" cy="169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369367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94821"/>
            <a:ext cx="8382000" cy="3693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i="1" dirty="0"/>
              <a:t>ВОЗ, июль 2019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833961"/>
            <a:ext cx="7447684" cy="146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864096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89241"/>
            <a:ext cx="626469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7"/>
          <a:stretch/>
        </p:blipFill>
        <p:spPr bwMode="auto">
          <a:xfrm>
            <a:off x="4139953" y="370401"/>
            <a:ext cx="4536503" cy="169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056311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17847" y="251262"/>
            <a:ext cx="8302625" cy="954107"/>
          </a:xfrm>
        </p:spPr>
        <p:txBody>
          <a:bodyPr/>
          <a:lstStyle/>
          <a:p>
            <a:r>
              <a:rPr lang="ru-RU" altLang="ru-RU" dirty="0"/>
              <a:t>Рекомендации ФНМЦ 2018: особые группы пациентов</a:t>
            </a:r>
          </a:p>
        </p:txBody>
      </p:sp>
      <p:sp>
        <p:nvSpPr>
          <p:cNvPr id="2" name="Rectangle 1"/>
          <p:cNvSpPr/>
          <p:nvPr/>
        </p:nvSpPr>
        <p:spPr>
          <a:xfrm>
            <a:off x="709682" y="1268760"/>
            <a:ext cx="814771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Для некоторых категорий пациентов рекомендуются конкретные схемы АРТ поскольку для них эти схемы являются оптимальными (наиболее эффективными, безопасными или переносимыми).</a:t>
            </a:r>
            <a:endParaRPr lang="ru-RU" dirty="0"/>
          </a:p>
          <a:p>
            <a:endParaRPr lang="ru-RU" sz="1600" dirty="0"/>
          </a:p>
          <a:p>
            <a:r>
              <a:rPr lang="ru-RU" sz="1800" dirty="0">
                <a:latin typeface="+mn-lt"/>
              </a:rPr>
              <a:t>1. Пациенты с анемией, эритропенией или гранулоцитопенией.</a:t>
            </a:r>
          </a:p>
          <a:p>
            <a:r>
              <a:rPr lang="ru-RU" sz="1800" dirty="0">
                <a:latin typeface="+mn-lt"/>
              </a:rPr>
              <a:t>2. Женщины детородного возраста, не исключающие рождениребенка</a:t>
            </a:r>
          </a:p>
          <a:p>
            <a:r>
              <a:rPr lang="ru-RU" sz="1800" dirty="0">
                <a:latin typeface="+mn-lt"/>
              </a:rPr>
              <a:t>на фоне АРТ.</a:t>
            </a:r>
          </a:p>
          <a:p>
            <a:r>
              <a:rPr lang="ru-RU" sz="1800" dirty="0">
                <a:latin typeface="+mn-lt"/>
              </a:rPr>
              <a:t>3. Беременные.</a:t>
            </a:r>
          </a:p>
          <a:p>
            <a:r>
              <a:rPr lang="ru-RU" sz="1800" dirty="0">
                <a:latin typeface="+mn-lt"/>
              </a:rPr>
              <a:t>4. Пациенты с низким (&lt; 50 клеток/мкл) уровнем CD4+-лимфоцитов.</a:t>
            </a:r>
          </a:p>
          <a:p>
            <a:r>
              <a:rPr lang="ru-RU" sz="1800" dirty="0">
                <a:latin typeface="+mn-lt"/>
              </a:rPr>
              <a:t>5. Пациенты старше 50 лет или имеющие нарушения липидного или</a:t>
            </a:r>
          </a:p>
          <a:p>
            <a:r>
              <a:rPr lang="ru-RU" sz="1800" dirty="0">
                <a:latin typeface="+mn-lt"/>
              </a:rPr>
              <a:t>углеводного обмена.</a:t>
            </a:r>
          </a:p>
          <a:p>
            <a:r>
              <a:rPr lang="ru-RU" sz="1800" dirty="0">
                <a:latin typeface="+mn-lt"/>
              </a:rPr>
              <a:t>6. Пациенты с нейрокогнитивными расстройствами.</a:t>
            </a:r>
          </a:p>
          <a:p>
            <a:r>
              <a:rPr lang="ru-RU" sz="1800" dirty="0">
                <a:latin typeface="+mn-lt"/>
              </a:rPr>
              <a:t>7. Пациенты, имеющие повышенный уровень аминотрансфераз.</a:t>
            </a:r>
          </a:p>
          <a:p>
            <a:r>
              <a:rPr lang="ru-RU" sz="1800" dirty="0">
                <a:latin typeface="+mn-lt"/>
              </a:rPr>
              <a:t>8. Пациенты, получающие лечение ХГС.</a:t>
            </a:r>
          </a:p>
          <a:p>
            <a:r>
              <a:rPr lang="ru-RU" sz="1800" dirty="0">
                <a:latin typeface="+mn-lt"/>
              </a:rPr>
              <a:t>9. Пациенты с ХГВ.</a:t>
            </a:r>
          </a:p>
          <a:p>
            <a:r>
              <a:rPr lang="ru-RU" sz="1800" dirty="0">
                <a:latin typeface="+mn-lt"/>
              </a:rPr>
              <a:t>10. </a:t>
            </a:r>
            <a:r>
              <a:rPr lang="ru-RU" sz="1800" b="1" dirty="0">
                <a:latin typeface="+mn-lt"/>
              </a:rPr>
              <a:t>Пациенты с туберкулезом</a:t>
            </a:r>
            <a:r>
              <a:rPr lang="ru-RU" sz="1800" dirty="0">
                <a:latin typeface="+mn-lt"/>
              </a:rPr>
              <a:t>.</a:t>
            </a:r>
          </a:p>
          <a:p>
            <a:r>
              <a:rPr lang="ru-RU" sz="1800" dirty="0">
                <a:latin typeface="+mn-lt"/>
              </a:rPr>
              <a:t>11. Пациенты, страдающие хроническими заболеваниями почек.</a:t>
            </a:r>
          </a:p>
          <a:p>
            <a:r>
              <a:rPr lang="ru-RU" sz="1800" dirty="0">
                <a:latin typeface="+mn-lt"/>
              </a:rPr>
              <a:t>12. Пациенты, инфицированные ВИЧ-2.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64908A-1E7C-4FD3-A65E-C750FE0E4DAB}" type="slidenum">
              <a:rPr lang="de-DE" smtClean="0"/>
              <a:pPr>
                <a:defRPr/>
              </a:pPr>
              <a:t>36</a:t>
            </a:fld>
            <a:endParaRPr lang="de-DE" sz="1000"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4" y="6330861"/>
            <a:ext cx="835292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Покровский В.В., Юрин О.Г., Кравченко А.В. и </a:t>
            </a:r>
            <a:r>
              <a:rPr kumimoji="0" lang="ru-RU" sz="105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соавт</a:t>
            </a:r>
            <a:r>
              <a:rPr kumimoji="0" lang="ru-RU" sz="105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Протоколы диспансерного наблюдения и лечения больных ВИЧ-инфекцией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// Эпидемиология и инфекционные болезни. Актуальные вопросы.- 2018.-№4, Приложение</a:t>
            </a:r>
            <a:r>
              <a:rPr kumimoji="0" lang="en-US" sz="105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5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9888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33350" y="-75416"/>
            <a:ext cx="8302625" cy="954107"/>
          </a:xfrm>
        </p:spPr>
        <p:txBody>
          <a:bodyPr>
            <a:noAutofit/>
          </a:bodyPr>
          <a:lstStyle/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ФНМЦ 2018: особые группы пациентов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627502"/>
              </p:ext>
            </p:extLst>
          </p:nvPr>
        </p:nvGraphicFramePr>
        <p:xfrm>
          <a:off x="204788" y="958850"/>
          <a:ext cx="8680450" cy="544495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711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9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282828"/>
                          </a:solidFill>
                          <a:latin typeface="Times New Roman"/>
                          <a:cs typeface="Times New Roman"/>
                        </a:rPr>
                        <a:t>Особые группы пациентов</a:t>
                      </a:r>
                    </a:p>
                  </a:txBody>
                  <a:tcPr marL="91445" marR="9144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282828"/>
                          </a:solidFill>
                          <a:latin typeface="Times New Roman"/>
                          <a:cs typeface="Times New Roman"/>
                        </a:rPr>
                        <a:t>Рекомендуемые схемы АРТ</a:t>
                      </a:r>
                    </a:p>
                  </a:txBody>
                  <a:tcPr marL="91445" marR="91445"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23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Пациенты с ВИЧ-2</a:t>
                      </a:r>
                      <a:endParaRPr lang="ru-RU" sz="1600" b="0" i="0" dirty="0">
                        <a:solidFill>
                          <a:srgbClr val="282828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45" marR="91445" marT="45712" marB="45712"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DRV/r, или LPV/r в сочетании с Ф-АЗТ или АВС, или </a:t>
                      </a:r>
                      <a:r>
                        <a:rPr lang="en-US" sz="1600" b="0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TDF, </a:t>
                      </a:r>
                      <a:r>
                        <a:rPr lang="ru-RU" sz="1600" b="0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или </a:t>
                      </a:r>
                      <a:r>
                        <a:rPr lang="en-US" sz="1600" b="0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ZDV + 3TC </a:t>
                      </a:r>
                      <a:r>
                        <a:rPr lang="ru-RU" sz="1600" b="0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или </a:t>
                      </a:r>
                      <a:r>
                        <a:rPr lang="en-US" sz="1600" b="0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FTC</a:t>
                      </a:r>
                      <a:endParaRPr lang="ru-RU" sz="1600" b="0" i="0" dirty="0">
                        <a:solidFill>
                          <a:srgbClr val="282828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45" marR="91445"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622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Пациенты с сочетанной инфекцией ВИЧ + ХГВ (</a:t>
                      </a:r>
                      <a:r>
                        <a:rPr lang="en-US" sz="1600" b="0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B+D)</a:t>
                      </a:r>
                      <a:endParaRPr lang="ru-RU" sz="1600" b="0" i="0" dirty="0">
                        <a:solidFill>
                          <a:srgbClr val="282828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45" marR="91445" marT="45712" marB="45712"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АЛТ/АСТ не более 2,5 норм - </a:t>
                      </a:r>
                      <a:r>
                        <a:rPr lang="en-US" sz="1600" b="0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EFV </a:t>
                      </a:r>
                      <a:r>
                        <a:rPr lang="ru-RU" sz="1600" b="0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 сочетании с TDF + (3TC или FTC)</a:t>
                      </a:r>
                    </a:p>
                    <a:p>
                      <a:r>
                        <a:rPr lang="ru-RU" sz="1600" b="0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АЛТ/АСТ более 2,5 норм  - RPV или ИП/r или ИИ в</a:t>
                      </a:r>
                    </a:p>
                    <a:p>
                      <a:r>
                        <a:rPr lang="ru-RU" sz="1600" b="0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сочетании с TDF + (3TC или FTC)</a:t>
                      </a:r>
                      <a:endParaRPr lang="ru-RU" sz="1600" b="0" i="0" dirty="0">
                        <a:solidFill>
                          <a:srgbClr val="282828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45" marR="91445"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622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Пациенты с сочетанной инфекцией ВИЧ + ХГС</a:t>
                      </a:r>
                      <a:endParaRPr lang="ru-RU" sz="1600" b="0" i="0" dirty="0">
                        <a:solidFill>
                          <a:srgbClr val="282828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45" marR="91445" marT="45712" marB="45712"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АЛТ/АСТ не более 2,5 норм  - EFV или RPV в сочетании с Ф-АЗТ или АВС, или TDF, или ZDV + 3TC, или </a:t>
                      </a:r>
                      <a:r>
                        <a:rPr lang="en-US" sz="1600" b="0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FTC</a:t>
                      </a:r>
                      <a:endParaRPr lang="ru-RU" sz="1600" b="0" i="0" u="none" strike="noStrike" kern="1200" baseline="0" dirty="0">
                        <a:solidFill>
                          <a:srgbClr val="282828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r>
                        <a:rPr lang="ru-RU" sz="1600" b="0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АЛТ/АСТ более 2,5 норм - ИП/r, или RAL, или DTG в сочетании с Ф-АЗТ или АВС, или TDF, или ZDV + 3TC, или FTC</a:t>
                      </a:r>
                      <a:endParaRPr lang="ru-RU" sz="1600" b="0" i="0" dirty="0">
                        <a:solidFill>
                          <a:srgbClr val="282828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45" marR="91445" marT="45712" marB="457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116"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Пациенты с ВИЧ-инфекцией и</a:t>
                      </a:r>
                    </a:p>
                    <a:p>
                      <a:r>
                        <a:rPr lang="ru-RU" sz="1400" b="0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заболеваниями почек</a:t>
                      </a:r>
                      <a:endParaRPr lang="ru-RU" sz="1400" b="0" i="0" dirty="0">
                        <a:solidFill>
                          <a:srgbClr val="282828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45" marR="91445" marT="45712" marB="45712"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ТDF не рекомендуется больным с почечной недостаточностью.  При применении IDV, ATV и, возможно, DRV - повышенная вероятность развития почечнокаменной болезни. Препараты из групп ИП (кроме IDV) и ННИОТ практически полностью выводятся печенью, поэтому при почечной недостаточности у пациента необходимо корректировать суточную дозу только препаратов группы НИОТ</a:t>
                      </a:r>
                      <a:endParaRPr lang="ru-RU" sz="1400" b="0" i="0" dirty="0">
                        <a:solidFill>
                          <a:srgbClr val="282828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45" marR="91445" marT="45712" marB="457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023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Пациенты с ВИЧ -инфекцией и туберкулезом</a:t>
                      </a:r>
                      <a:endParaRPr lang="ru-RU" sz="1800" b="1" i="0" dirty="0">
                        <a:solidFill>
                          <a:srgbClr val="282828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45" marR="91445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rgbClr val="28282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EFV в сочетании с Ф-АЗТ или </a:t>
                      </a:r>
                      <a:r>
                        <a:rPr lang="en-US" sz="1800" b="1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ABC, </a:t>
                      </a:r>
                      <a:r>
                        <a:rPr lang="ru-RU" sz="1800" b="1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или </a:t>
                      </a:r>
                      <a:r>
                        <a:rPr lang="en-US" sz="1800" b="1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TDF, </a:t>
                      </a:r>
                      <a:r>
                        <a:rPr lang="ru-RU" sz="1800" b="1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или </a:t>
                      </a:r>
                      <a:r>
                        <a:rPr lang="en-US" sz="1800" b="1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ZDV + 3TC, </a:t>
                      </a:r>
                      <a:r>
                        <a:rPr lang="ru-RU" sz="1800" b="1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или </a:t>
                      </a:r>
                      <a:r>
                        <a:rPr lang="en-US" sz="1800" b="1" i="0" u="none" strike="noStrike" kern="1200" baseline="0" dirty="0">
                          <a:solidFill>
                            <a:srgbClr val="282828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FTC</a:t>
                      </a:r>
                      <a:endParaRPr lang="ru-RU" sz="1800" b="1" i="0" dirty="0">
                        <a:solidFill>
                          <a:srgbClr val="282828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45" marR="91445" marT="45712" marB="457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630450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АРТ у больных ВИЧ-инфекцией и туберкулезом, получающих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071688"/>
            <a:ext cx="8229600" cy="3143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Предпочтительная схема: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зидовудин (или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тенофовир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абакавир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фосфазид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ламивудин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(или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TDF/FTC)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эфаверенз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стандартных суточных дозировках)	</a:t>
            </a:r>
          </a:p>
          <a:p>
            <a:pPr>
              <a:buNone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При массе тела больного 60 кг и более суточную дозу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эфавиренза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увеличить не следует.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5" y="6072188"/>
            <a:ext cx="52149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лечения больных ВИЧ-инфекцией.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ФНМЦ ПБ СПИД,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43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44450"/>
            <a:ext cx="8639908" cy="863600"/>
          </a:xfrm>
        </p:spPr>
        <p:txBody>
          <a:bodyPr rtlCol="0">
            <a:noAutofit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ea typeface="+mj-ea"/>
                <a:cs typeface="Times New Roman" pitchFamily="18" charset="0"/>
              </a:rPr>
              <a:t>Препараты из группы НИОТ у больных ВИЧ-инфекцией в схемах АРТ первой линии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322382"/>
              </p:ext>
            </p:extLst>
          </p:nvPr>
        </p:nvGraphicFramePr>
        <p:xfrm>
          <a:off x="1447961" y="1052736"/>
          <a:ext cx="6248078" cy="32194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37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1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46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применения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ZDV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TDF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Сочетание с 3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Сочетание с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ddI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РНК ВИЧ&gt;100000 коп/мл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HLA-B5701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2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Беременность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r>
                        <a:rPr lang="ru-RU" sz="16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Гепатит ХГВ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r>
                        <a:rPr lang="ru-RU" sz="1600" b="1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r>
                        <a:rPr lang="ru-RU" sz="16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r>
                        <a:rPr lang="ru-RU" sz="16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Гепатит ХГС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r>
                        <a:rPr lang="ru-RU" sz="1600" b="1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r>
                        <a:rPr lang="ru-RU" sz="16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Туберкулез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r>
                        <a:rPr lang="ru-RU" sz="16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r>
                        <a:rPr lang="ru-RU" sz="16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Стеатоз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печени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301" marR="50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15027" y="4853478"/>
            <a:ext cx="67133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усиление токсичности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ddI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 усиление анемии</a:t>
            </a:r>
          </a:p>
          <a:p>
            <a:pPr lvl="0"/>
            <a:r>
              <a:rPr lang="ru-RU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лактоацидоза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отсутствии нарушений функций печени</a:t>
            </a:r>
          </a:p>
          <a:p>
            <a:pPr lvl="0"/>
            <a:r>
              <a:rPr lang="ru-RU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использования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рибавирина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дозе более 13,6 мг/кг,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абакавир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применяться без ограничений</a:t>
            </a:r>
          </a:p>
          <a:p>
            <a:pPr lvl="0"/>
            <a:r>
              <a:rPr lang="ru-RU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стеатоза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печени</a:t>
            </a:r>
          </a:p>
          <a:p>
            <a:pPr lvl="0"/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усиление риска невропатии</a:t>
            </a:r>
          </a:p>
        </p:txBody>
      </p:sp>
    </p:spTree>
    <p:extLst>
      <p:ext uri="{BB962C8B-B14F-4D97-AF65-F5344CB8AC3E}">
        <p14:creationId xmlns:p14="http://schemas.microsoft.com/office/powerpoint/2010/main" val="200858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798652"/>
            <a:ext cx="8382000" cy="72920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Основные проблемы борьбы с туберкулезом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22722" y="1990844"/>
            <a:ext cx="2153856" cy="613459"/>
          </a:xfrm>
        </p:spPr>
        <p:txBody>
          <a:bodyPr/>
          <a:lstStyle/>
          <a:p>
            <a:r>
              <a:rPr lang="ru-RU" dirty="0"/>
              <a:t>МЛУ/ШЛУ ТБ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578998" y="1967697"/>
            <a:ext cx="1782501" cy="641876"/>
          </a:xfrm>
        </p:spPr>
        <p:txBody>
          <a:bodyPr/>
          <a:lstStyle/>
          <a:p>
            <a:pPr algn="ctr"/>
            <a:r>
              <a:rPr lang="ru-RU" dirty="0"/>
              <a:t>ТБ/ВИЧ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611965" y="2997735"/>
            <a:ext cx="3915230" cy="3469553"/>
          </a:xfrm>
        </p:spPr>
        <p:txBody>
          <a:bodyPr>
            <a:normAutofit/>
          </a:bodyPr>
          <a:lstStyle/>
          <a:p>
            <a:r>
              <a:rPr lang="ru-RU" sz="1800" dirty="0"/>
              <a:t>МЛУ ТБ был выявлен примерно у 480 000 человек в 2013 году, среди 3,5% новых и 20,5% ранее леченных случаев ТБ</a:t>
            </a:r>
          </a:p>
          <a:p>
            <a:endParaRPr lang="ru-RU" sz="1800" dirty="0"/>
          </a:p>
          <a:p>
            <a:r>
              <a:rPr lang="ru-RU" sz="1800" dirty="0"/>
              <a:t>Страны с наибольшим бременем МЛУ ТБ: Индия, Китай и Российская Федерация. 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860032" y="2852936"/>
            <a:ext cx="3599542" cy="3390259"/>
          </a:xfrm>
        </p:spPr>
        <p:txBody>
          <a:bodyPr>
            <a:normAutofit/>
          </a:bodyPr>
          <a:lstStyle/>
          <a:p>
            <a:r>
              <a:rPr lang="ru-RU" sz="1800" dirty="0"/>
              <a:t>1,1 млн. (13%) заболевших ТБ  и 360000 (24%) умерших от ТБ в 2013 году были ВИЧ-положительными</a:t>
            </a:r>
          </a:p>
          <a:p>
            <a:endParaRPr lang="ru-RU" sz="1800" dirty="0"/>
          </a:p>
          <a:p>
            <a:r>
              <a:rPr lang="ru-RU" sz="1800" dirty="0"/>
              <a:t>Страны с наибольшим бременем ТБ/ВИЧ: ЮАР, Нигерия и Индия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2508764" y="1458410"/>
            <a:ext cx="208344" cy="38196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321707" y="1458410"/>
            <a:ext cx="208344" cy="38196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99200" y="6467288"/>
            <a:ext cx="290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Global TB report, WHO, 201</a:t>
            </a:r>
            <a:r>
              <a:rPr lang="ru-RU" i="1" dirty="0"/>
              <a:t>4</a:t>
            </a:r>
            <a:endParaRPr lang="ru-RU" dirty="0"/>
          </a:p>
        </p:txBody>
      </p:sp>
      <p:sp>
        <p:nvSpPr>
          <p:cNvPr id="3" name="Выгнутая влево стрелка 2"/>
          <p:cNvSpPr/>
          <p:nvPr/>
        </p:nvSpPr>
        <p:spPr>
          <a:xfrm>
            <a:off x="3845012" y="4919069"/>
            <a:ext cx="731520" cy="1216152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4610155" y="5251136"/>
            <a:ext cx="731520" cy="1216152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89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54914"/>
          </a:xfrm>
        </p:spPr>
        <p:txBody>
          <a:bodyPr>
            <a:noAutofit/>
          </a:bodyPr>
          <a:lstStyle/>
          <a:p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Применение фосфазида в составе комплексной терапии больных с сочетанной патологией (ВИЧ + туберкулез)</a:t>
            </a:r>
            <a:endParaRPr lang="ru-RU" sz="2700" b="1" baseline="30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265964"/>
              </p:ext>
            </p:extLst>
          </p:nvPr>
        </p:nvGraphicFramePr>
        <p:xfrm>
          <a:off x="457222" y="1143001"/>
          <a:ext cx="8229599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97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62695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</a:p>
                    <a:p>
                      <a:pPr algn="ctr"/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24 пациента</a:t>
                      </a:r>
                    </a:p>
                    <a:p>
                      <a:pPr algn="ctr"/>
                      <a:endParaRPr lang="ru-RU" sz="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фосфазид + </a:t>
                      </a:r>
                      <a:r>
                        <a:rPr lang="ru-RU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диданозин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или ламивудин + эфавиренз</a:t>
                      </a:r>
                    </a:p>
                    <a:p>
                      <a:pPr algn="ctr"/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стандартная терапия туберкулеза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24 пациента</a:t>
                      </a:r>
                    </a:p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зидовудин + ламивудин + эфавиренз</a:t>
                      </a:r>
                    </a:p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стандартная терапия туберкулеза</a:t>
                      </a:r>
                    </a:p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237">
                <a:tc gridSpan="9"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Динамика увеличения среднего уровня </a:t>
                      </a: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CD4</a:t>
                      </a: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20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</a:t>
                      </a: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-лимфоцитов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2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Группа пациентов</a:t>
                      </a:r>
                    </a:p>
                  </a:txBody>
                  <a:tcPr anchor="ctr"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CD4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+ Т-лимфоцитов, клеток/мм</a:t>
                      </a:r>
                      <a:r>
                        <a:rPr lang="ru-RU" sz="1800" baseline="30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1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До лечения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 недели</a:t>
                      </a:r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 месяц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 месяца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6 месяцев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 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2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318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364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407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2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226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236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353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402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237">
                <a:tc gridSpan="9">
                  <a:txBody>
                    <a:bodyPr/>
                    <a:lstStyle/>
                    <a:p>
                      <a:r>
                        <a:rPr lang="en-US" dirty="0"/>
                        <a:t>    </a:t>
                      </a:r>
                      <a:endParaRPr lang="ru-RU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9941" y="6063721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Пантелеев А.М.,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Голиусова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М.Ю., Кабанова В.И. Результаты применения фосфазида (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никавира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) у больных ВИЧ-инфекцией и туберкулезом // ВИЧ-инфекция и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иммуносупрессия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, 2010, №2, с. 75-79.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23533" y="5229200"/>
            <a:ext cx="855335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Через 6 месяцев вирусная нагрузка снизилась до неопределяемой у 13 пациентов I группы и 11 пациентов II группы.</a:t>
            </a:r>
          </a:p>
        </p:txBody>
      </p:sp>
    </p:spTree>
    <p:extLst>
      <p:ext uri="{BB962C8B-B14F-4D97-AF65-F5344CB8AC3E}">
        <p14:creationId xmlns:p14="http://schemas.microsoft.com/office/powerpoint/2010/main" val="64184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10" y="274638"/>
            <a:ext cx="8928992" cy="778098"/>
          </a:xfrm>
        </p:spPr>
        <p:txBody>
          <a:bodyPr>
            <a:noAutofit/>
          </a:bodyPr>
          <a:lstStyle/>
          <a:p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Применение фосфазида в составе комплексной терапии больных с сочетанной патологией (ВИЧ + туберкулез)</a:t>
            </a: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7837" y="1124744"/>
            <a:ext cx="8229600" cy="488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изменения уровня гемоглобина</a:t>
            </a:r>
          </a:p>
          <a:p>
            <a:pPr>
              <a:buNone/>
            </a:pPr>
            <a:endParaRPr lang="ru-RU" sz="1500" dirty="0"/>
          </a:p>
          <a:p>
            <a:pPr algn="ctr">
              <a:buNone/>
            </a:pPr>
            <a:endParaRPr lang="ru-RU" sz="2000" dirty="0"/>
          </a:p>
          <a:p>
            <a:pPr algn="ctr">
              <a:buNone/>
            </a:pPr>
            <a:endParaRPr lang="ru-RU" sz="2000" dirty="0"/>
          </a:p>
          <a:p>
            <a:pPr algn="just">
              <a:buNone/>
            </a:pPr>
            <a:r>
              <a:rPr lang="ru-RU" sz="2000" dirty="0"/>
              <a:t>		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311602"/>
              </p:ext>
            </p:extLst>
          </p:nvPr>
        </p:nvGraphicFramePr>
        <p:xfrm>
          <a:off x="251533" y="1628799"/>
          <a:ext cx="8337333" cy="3945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9941" y="620773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Пантелеев А.М.,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Голиусова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М.Ю., Кабанова В.И. // Результаты применения фосфазида (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никавира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) у больных ВИЧ-инфекцией и туберкулезом // ВИЧ-инфекция и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иммуносупрессия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, 2010, №2, с. 75-79.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258859"/>
            <a:ext cx="8279190" cy="834479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 лечения </a:t>
            </a:r>
          </a:p>
          <a:p>
            <a:pPr algn="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 недели</a:t>
            </a: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 месяц</a:t>
            </a: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 месяца</a:t>
            </a:r>
          </a:p>
          <a:p>
            <a:pPr algn="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 месяца</a:t>
            </a: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 месяца</a:t>
            </a: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 месяцев</a:t>
            </a: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13829235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34" y="1196752"/>
            <a:ext cx="8496944" cy="432048"/>
          </a:xfrm>
        </p:spPr>
        <p:txBody>
          <a:bodyPr>
            <a:noAutofit/>
          </a:bodyPr>
          <a:lstStyle/>
          <a:p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Гематотоксическое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воздействие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10"/>
            <a:ext cx="8229600" cy="4319065"/>
          </a:xfrm>
        </p:spPr>
        <p:txBody>
          <a:bodyPr>
            <a:noAutofit/>
          </a:bodyPr>
          <a:lstStyle/>
          <a:p>
            <a:pPr marL="0" lvl="0" indent="36000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трех случаях применения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комбивира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выраженность анемии привела к необходимости изменения схемы  ВААРТ. В I группе необходимости замены схемы лечения не было.</a:t>
            </a:r>
          </a:p>
          <a:p>
            <a:pPr marL="0" lvl="0" indent="36000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Эритроциты: </a:t>
            </a:r>
          </a:p>
          <a:p>
            <a:pPr marL="0" lvl="0" indent="36000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I группа – нет изменений;</a:t>
            </a:r>
          </a:p>
          <a:p>
            <a:pPr marL="0" lvl="0" indent="36000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II группа – снижение к концу второго месяца лечения.</a:t>
            </a:r>
          </a:p>
          <a:p>
            <a:pPr marL="0" lvl="0" indent="36000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Тромбоциты:</a:t>
            </a:r>
          </a:p>
          <a:p>
            <a:pPr marL="0" lvl="0" indent="36000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I группа – рост к концу третьего месяца лечения с 233 до 304·10</a:t>
            </a:r>
            <a:r>
              <a:rPr lang="ru-RU" sz="1800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/л;</a:t>
            </a:r>
          </a:p>
          <a:p>
            <a:pPr marL="0" lvl="0" indent="36000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II группа – снижение к концу третьего месяца лечения с 334 до 237·10</a:t>
            </a:r>
            <a:r>
              <a:rPr lang="ru-RU" sz="1800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/л.</a:t>
            </a:r>
          </a:p>
          <a:p>
            <a:pPr marL="0" lvl="0" indent="36000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Лейкоциты:</a:t>
            </a:r>
          </a:p>
          <a:p>
            <a:pPr marL="0" lvl="0" indent="36000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I группа – нет изменений;</a:t>
            </a:r>
          </a:p>
          <a:p>
            <a:pPr marL="0" lvl="0" indent="36000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II группа – снижение к концу второго месяца лечения с 5,6 до 3,8·10</a:t>
            </a:r>
            <a:r>
              <a:rPr lang="ru-RU" sz="1800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/л.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978" y="116632"/>
            <a:ext cx="91120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Применение фосфазида в составе комплексной терапии больных с сочетанной патологией (ВИЧ + туберкулез)</a:t>
            </a:r>
            <a:endParaRPr lang="ru-RU" sz="2700" b="1" baseline="30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9941" y="6019915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Пантелеев А.М.,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Голиусова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М.Ю., Кабанова В.И. // Результаты применения фосфазида (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никавира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) у больных ВИЧ-инфекцией и туберкулезом // ВИЧ-инфекция и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иммуносупрессия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, 2010, №2, с. 75-79.</a:t>
            </a:r>
          </a:p>
        </p:txBody>
      </p:sp>
    </p:spTree>
    <p:extLst>
      <p:ext uri="{BB962C8B-B14F-4D97-AF65-F5344CB8AC3E}">
        <p14:creationId xmlns:p14="http://schemas.microsoft.com/office/powerpoint/2010/main" val="3538496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Рифампицинсодержащий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 и назначение в схеме АРТ ИП ВИЧ, ННИОТ или ингибитора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интегразы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428596" y="1412776"/>
            <a:ext cx="8229600" cy="4411663"/>
          </a:xfrm>
        </p:spPr>
        <p:txBody>
          <a:bodyPr>
            <a:normAutofit/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назначении в составе АРТ ингибитора протеазы ВИЧ, усиленного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ритонавиром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заменить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рифабутин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(150 мг/сутки). ИП совместно 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использовать не рекомендуется.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использовании в схеме АРТ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Эфавиренза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Ралтегравира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целесообразно заменить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Rb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(300-450 мг  в сутки)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Этравирин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Доравирин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рекомендуется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использовать совместно 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 +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Rb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(DOR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мг х 2 р/сутки)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Рилпивирин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Элсульфавирин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рекомендуется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использовать совместно 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рифабутином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назначить если в схеме противотуберкулезной терапии  необходимо оставить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(например для парентерального введения или нет возможности его замены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рифабутин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ингибиторов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интегразы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512515"/>
              </p:ext>
            </p:extLst>
          </p:nvPr>
        </p:nvGraphicFramePr>
        <p:xfrm>
          <a:off x="899592" y="5453968"/>
          <a:ext cx="6840759" cy="126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0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32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Препараты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AUC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2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BIC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назначать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32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DTG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мг 2 р/день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32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EVG/Cobi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существенно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назначать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83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RAL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мг 2 р/день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>
            <a:off x="3995936" y="573325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995936" y="63813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995936" y="594928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995936" y="6165304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712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altLang="ja-JP" dirty="0">
                <a:ea typeface="ＭＳ Ｐゴシック" charset="-128"/>
              </a:rPr>
              <a:t>INSPIRING: DTG </a:t>
            </a:r>
            <a:r>
              <a:rPr lang="ru-RU" altLang="ja-JP" dirty="0">
                <a:ea typeface="ＭＳ Ｐゴシック" charset="-128"/>
              </a:rPr>
              <a:t>у пациентов с </a:t>
            </a:r>
            <a:br>
              <a:rPr lang="en-US" altLang="ja-JP" dirty="0">
                <a:ea typeface="ＭＳ Ｐゴシック" charset="-128"/>
              </a:rPr>
            </a:br>
            <a:r>
              <a:rPr lang="ru-RU" altLang="ja-JP" dirty="0">
                <a:ea typeface="ＭＳ Ｐゴシック" charset="-128"/>
              </a:rPr>
              <a:t>коинфекцией ВИЧ/</a:t>
            </a:r>
            <a:r>
              <a:rPr lang="ru-RU" altLang="ja-JP" dirty="0" err="1">
                <a:ea typeface="ＭＳ Ｐゴシック" charset="-128"/>
              </a:rPr>
              <a:t>тб</a:t>
            </a:r>
            <a:endParaRPr lang="en-GB" baseline="30000" noProof="0" dirty="0"/>
          </a:p>
        </p:txBody>
      </p:sp>
      <p:sp>
        <p:nvSpPr>
          <p:cNvPr id="42" name="Footer Placeholder 44"/>
          <p:cNvSpPr txBox="1">
            <a:spLocks/>
          </p:cNvSpPr>
          <p:nvPr/>
        </p:nvSpPr>
        <p:spPr>
          <a:xfrm>
            <a:off x="3417566" y="6018393"/>
            <a:ext cx="4958504" cy="408023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1200" dirty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63550" y="5382809"/>
            <a:ext cx="8217131" cy="64698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ru-RU" sz="1600" b="1" dirty="0">
                <a:solidFill>
                  <a:srgbClr val="56585A"/>
                </a:solidFill>
              </a:rPr>
              <a:t>Первичная конечная точка:</a:t>
            </a:r>
          </a:p>
          <a:p>
            <a:r>
              <a:rPr lang="ru-RU" sz="1600" b="1" dirty="0">
                <a:solidFill>
                  <a:srgbClr val="56585A"/>
                </a:solidFill>
              </a:rPr>
              <a:t>Доля пациентов с РНК ВИЧ-1 &lt;50 коп/мл на 48 неделе (FDA </a:t>
            </a:r>
            <a:r>
              <a:rPr lang="ru-RU" sz="1600" b="1" dirty="0" err="1">
                <a:solidFill>
                  <a:srgbClr val="56585A"/>
                </a:solidFill>
              </a:rPr>
              <a:t>Snapshot</a:t>
            </a:r>
            <a:r>
              <a:rPr lang="ru-RU" sz="1600" b="1" dirty="0">
                <a:solidFill>
                  <a:srgbClr val="56585A"/>
                </a:solidFill>
              </a:rPr>
              <a:t> анализ)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199" y="1797560"/>
            <a:ext cx="8364914" cy="3451647"/>
            <a:chOff x="267853" y="1737533"/>
            <a:chExt cx="8831540" cy="3644191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267853" y="3005460"/>
              <a:ext cx="2128460" cy="172823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87313" indent="-87313" defTabSz="506413">
                <a:buClr>
                  <a:prstClr val="white"/>
                </a:buClr>
                <a:buFont typeface="Arial" pitchFamily="34" charset="0"/>
                <a:buChar char="•"/>
                <a:defRPr/>
              </a:pPr>
              <a:r>
                <a:rPr lang="ru-RU" sz="1200" b="1" dirty="0">
                  <a:solidFill>
                    <a:prstClr val="white"/>
                  </a:solidFill>
                  <a:cs typeface="Arial" pitchFamily="34" charset="0"/>
                </a:rPr>
                <a:t>Без опыта терапии</a:t>
              </a:r>
              <a:endParaRPr lang="en-GB" sz="1200" b="1" dirty="0">
                <a:solidFill>
                  <a:prstClr val="white"/>
                </a:solidFill>
                <a:cs typeface="Arial" pitchFamily="34" charset="0"/>
              </a:endParaRPr>
            </a:p>
            <a:p>
              <a:pPr marL="87313" indent="-87313" defTabSz="506413">
                <a:buClr>
                  <a:prstClr val="white"/>
                </a:buClr>
                <a:buFont typeface="Arial" pitchFamily="34" charset="0"/>
                <a:buChar char="•"/>
                <a:defRPr/>
              </a:pPr>
              <a:r>
                <a:rPr lang="en-GB" sz="1200" b="1" dirty="0">
                  <a:solidFill>
                    <a:prstClr val="white"/>
                  </a:solidFill>
                  <a:cs typeface="Arial" pitchFamily="34" charset="0"/>
                </a:rPr>
                <a:t>RIF-</a:t>
              </a:r>
              <a:r>
                <a:rPr lang="ru-RU" sz="1200" b="1" dirty="0">
                  <a:solidFill>
                    <a:prstClr val="white"/>
                  </a:solidFill>
                  <a:cs typeface="Arial" pitchFamily="34" charset="0"/>
                </a:rPr>
                <a:t>чувствительная МБТ</a:t>
              </a:r>
              <a:endParaRPr lang="en-GB" sz="1200" b="1" dirty="0">
                <a:solidFill>
                  <a:prstClr val="white"/>
                </a:solidFill>
                <a:cs typeface="Arial" pitchFamily="34" charset="0"/>
              </a:endParaRPr>
            </a:p>
            <a:p>
              <a:pPr marL="87313" indent="-87313" defTabSz="506413">
                <a:buClr>
                  <a:prstClr val="white"/>
                </a:buClr>
                <a:buFont typeface="Arial" pitchFamily="34" charset="0"/>
                <a:buChar char="•"/>
                <a:defRPr/>
              </a:pPr>
              <a:r>
                <a:rPr lang="es-ES" sz="1200" b="1" dirty="0">
                  <a:solidFill>
                    <a:prstClr val="white"/>
                  </a:solidFill>
                  <a:cs typeface="Arial" pitchFamily="34" charset="0"/>
                </a:rPr>
                <a:t>CD4 ≥50 </a:t>
              </a:r>
            </a:p>
            <a:p>
              <a:pPr marL="87313" indent="-87313" defTabSz="506413">
                <a:buClr>
                  <a:prstClr val="white"/>
                </a:buClr>
                <a:buFont typeface="Arial" pitchFamily="34" charset="0"/>
                <a:buChar char="•"/>
                <a:defRPr/>
              </a:pPr>
              <a:r>
                <a:rPr lang="ru-RU" sz="1200" b="1" dirty="0">
                  <a:solidFill>
                    <a:prstClr val="white"/>
                  </a:solidFill>
                  <a:cs typeface="Arial" pitchFamily="34" charset="0"/>
                </a:rPr>
                <a:t>РЕК ВИЧ-1</a:t>
              </a:r>
              <a:r>
                <a:rPr lang="es-ES" sz="1200" b="1" dirty="0">
                  <a:solidFill>
                    <a:prstClr val="white"/>
                  </a:solidFill>
                  <a:cs typeface="Arial" pitchFamily="34" charset="0"/>
                </a:rPr>
                <a:t> ≥1000 </a:t>
              </a:r>
              <a:r>
                <a:rPr lang="ru-RU" sz="1200" b="1" dirty="0">
                  <a:solidFill>
                    <a:prstClr val="white"/>
                  </a:solidFill>
                  <a:cs typeface="Arial" pitchFamily="34" charset="0"/>
                </a:rPr>
                <a:t>коп</a:t>
              </a:r>
              <a:r>
                <a:rPr lang="es-ES" sz="1200" b="1" dirty="0">
                  <a:solidFill>
                    <a:prstClr val="white"/>
                  </a:solidFill>
                  <a:cs typeface="Arial" pitchFamily="34" charset="0"/>
                </a:rPr>
                <a:t>/</a:t>
              </a:r>
              <a:r>
                <a:rPr lang="ru-RU" sz="1200" b="1" dirty="0">
                  <a:solidFill>
                    <a:prstClr val="white"/>
                  </a:solidFill>
                  <a:cs typeface="Arial" pitchFamily="34" charset="0"/>
                </a:rPr>
                <a:t>мл</a:t>
              </a:r>
              <a:endParaRPr lang="en-GB" sz="1200" b="1" dirty="0">
                <a:solidFill>
                  <a:prstClr val="white"/>
                </a:solidFill>
                <a:cs typeface="Arial" pitchFamily="34" charset="0"/>
              </a:endParaRPr>
            </a:p>
            <a:p>
              <a:pPr marL="87313" indent="-87313" defTabSz="506413">
                <a:buClr>
                  <a:prstClr val="white"/>
                </a:buClr>
                <a:buFont typeface="Arial" pitchFamily="34" charset="0"/>
                <a:buChar char="•"/>
                <a:defRPr/>
              </a:pPr>
              <a:r>
                <a:rPr lang="en-GB" sz="1200" b="1" dirty="0">
                  <a:solidFill>
                    <a:prstClr val="white"/>
                  </a:solidFill>
                  <a:cs typeface="Arial" pitchFamily="34" charset="0"/>
                </a:rPr>
                <a:t>N=125</a:t>
              </a:r>
              <a:endParaRPr lang="ru-RU" sz="1200" b="1" dirty="0">
                <a:solidFill>
                  <a:prstClr val="white"/>
                </a:solidFill>
                <a:cs typeface="Arial" pitchFamily="34" charset="0"/>
              </a:endParaRPr>
            </a:p>
            <a:p>
              <a:pPr marL="87313" indent="-87313" defTabSz="506413">
                <a:buClr>
                  <a:prstClr val="white"/>
                </a:buClr>
                <a:buFont typeface="Arial" pitchFamily="34" charset="0"/>
                <a:buChar char="•"/>
                <a:defRPr/>
              </a:pPr>
              <a:r>
                <a:rPr lang="ru-RU" sz="1200" b="1" dirty="0">
                  <a:solidFill>
                    <a:prstClr val="white"/>
                  </a:solidFill>
                  <a:cs typeface="Arial" pitchFamily="34" charset="0"/>
                </a:rPr>
                <a:t>5 учреждений от РФ</a:t>
              </a:r>
              <a:endParaRPr lang="en-GB" sz="1200" b="1" dirty="0">
                <a:solidFill>
                  <a:prstClr val="white"/>
                </a:solidFill>
                <a:cs typeface="Arial" pitchFamily="34" charset="0"/>
              </a:endParaRPr>
            </a:p>
            <a:p>
              <a:pPr marL="87313" indent="-87313" defTabSz="506413">
                <a:buClr>
                  <a:prstClr val="white"/>
                </a:buClr>
                <a:buFont typeface="Arial" pitchFamily="34" charset="0"/>
                <a:buChar char="•"/>
                <a:defRPr/>
              </a:pPr>
              <a:r>
                <a:rPr lang="ru-RU" sz="1200" b="1" dirty="0">
                  <a:solidFill>
                    <a:prstClr val="white"/>
                  </a:solidFill>
                  <a:cs typeface="Arial" pitchFamily="34" charset="0"/>
                </a:rPr>
                <a:t>Продолжается</a:t>
              </a:r>
            </a:p>
          </p:txBody>
        </p:sp>
        <p:cxnSp>
          <p:nvCxnSpPr>
            <p:cNvPr id="7" name="Elbow Connector 6"/>
            <p:cNvCxnSpPr>
              <a:stCxn id="10" idx="3"/>
              <a:endCxn id="5" idx="1"/>
            </p:cNvCxnSpPr>
            <p:nvPr/>
          </p:nvCxnSpPr>
          <p:spPr>
            <a:xfrm flipV="1">
              <a:off x="2396313" y="3352927"/>
              <a:ext cx="591511" cy="51665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56585A"/>
              </a:solidFill>
              <a:tailEnd type="triangle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0" idx="3"/>
              <a:endCxn id="9" idx="1"/>
            </p:cNvCxnSpPr>
            <p:nvPr/>
          </p:nvCxnSpPr>
          <p:spPr>
            <a:xfrm>
              <a:off x="2396313" y="3869576"/>
              <a:ext cx="591511" cy="42075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56585A"/>
              </a:solidFill>
              <a:tailEnd type="triangle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397598" y="4920059"/>
              <a:ext cx="111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100" b="1" dirty="0">
                  <a:solidFill>
                    <a:srgbClr val="56585A"/>
                  </a:solidFill>
                </a:rPr>
                <a:t>Скрининг</a:t>
              </a:r>
              <a:br>
                <a:rPr lang="en-AU" sz="1100" b="1" dirty="0">
                  <a:solidFill>
                    <a:srgbClr val="56585A"/>
                  </a:solidFill>
                </a:rPr>
              </a:br>
              <a:r>
                <a:rPr lang="ru-RU" sz="1100" b="1" dirty="0">
                  <a:solidFill>
                    <a:srgbClr val="56585A"/>
                  </a:solidFill>
                  <a:latin typeface="Arial"/>
                  <a:cs typeface="Arial"/>
                </a:rPr>
                <a:t>1</a:t>
              </a:r>
              <a:r>
                <a:rPr lang="ru-RU" sz="1100" b="1" dirty="0">
                  <a:solidFill>
                    <a:srgbClr val="56585A"/>
                  </a:solidFill>
                </a:rPr>
                <a:t>4-</a:t>
              </a:r>
              <a:r>
                <a:rPr lang="en-AU" sz="1100" b="1" dirty="0">
                  <a:solidFill>
                    <a:srgbClr val="56585A"/>
                  </a:solidFill>
                </a:rPr>
                <a:t>28 </a:t>
              </a:r>
              <a:r>
                <a:rPr lang="ru-RU" sz="1100" b="1" dirty="0">
                  <a:solidFill>
                    <a:srgbClr val="56585A"/>
                  </a:solidFill>
                </a:rPr>
                <a:t>дней</a:t>
              </a:r>
              <a:endParaRPr lang="en-AU" sz="1100" b="1" dirty="0">
                <a:solidFill>
                  <a:srgbClr val="56585A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 rot="5400000" flipH="1" flipV="1">
              <a:off x="8231147" y="4834909"/>
              <a:ext cx="203409" cy="977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rot="5400000" flipH="1" flipV="1">
              <a:off x="2236020" y="4834909"/>
              <a:ext cx="203409" cy="977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7577253" y="4920059"/>
              <a:ext cx="1522140" cy="45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56585A"/>
                  </a:solidFill>
                </a:rPr>
                <a:t>Первичная конечная точка на Неделе 48</a:t>
              </a:r>
              <a:endParaRPr lang="en-AU" sz="1100" b="1" dirty="0">
                <a:solidFill>
                  <a:srgbClr val="56585A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89596" y="4920059"/>
              <a:ext cx="2105582" cy="45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56585A"/>
                  </a:solidFill>
                </a:rPr>
                <a:t>Промежуточный анализ</a:t>
              </a:r>
              <a:r>
                <a:rPr lang="en-AU" sz="1100" b="1" dirty="0">
                  <a:solidFill>
                    <a:srgbClr val="56585A"/>
                  </a:solidFill>
                </a:rPr>
                <a:t>: </a:t>
              </a:r>
              <a:br>
                <a:rPr lang="en-AU" sz="1100" b="1" dirty="0">
                  <a:solidFill>
                    <a:srgbClr val="56585A"/>
                  </a:solidFill>
                </a:rPr>
              </a:br>
              <a:r>
                <a:rPr lang="en-AU" sz="1100" b="1" dirty="0">
                  <a:solidFill>
                    <a:srgbClr val="56585A"/>
                  </a:solidFill>
                </a:rPr>
                <a:t>&lt;50 </a:t>
              </a:r>
              <a:r>
                <a:rPr lang="ru-RU" sz="1100" b="1" dirty="0">
                  <a:solidFill>
                    <a:srgbClr val="56585A"/>
                  </a:solidFill>
                </a:rPr>
                <a:t>коп</a:t>
              </a:r>
              <a:r>
                <a:rPr lang="en-AU" sz="1100" b="1" dirty="0">
                  <a:solidFill>
                    <a:srgbClr val="56585A"/>
                  </a:solidFill>
                </a:rPr>
                <a:t>/</a:t>
              </a:r>
              <a:r>
                <a:rPr lang="ru-RU" sz="1100" b="1" dirty="0">
                  <a:solidFill>
                    <a:srgbClr val="56585A"/>
                  </a:solidFill>
                </a:rPr>
                <a:t>мл</a:t>
              </a:r>
              <a:r>
                <a:rPr lang="en-AU" sz="1100" b="1" dirty="0">
                  <a:solidFill>
                    <a:srgbClr val="56585A"/>
                  </a:solidFill>
                </a:rPr>
                <a:t> </a:t>
              </a:r>
              <a:r>
                <a:rPr lang="ru-RU" sz="1100" b="1" dirty="0">
                  <a:solidFill>
                    <a:srgbClr val="56585A"/>
                  </a:solidFill>
                </a:rPr>
                <a:t>на Неделе</a:t>
              </a:r>
              <a:r>
                <a:rPr lang="en-AU" sz="1100" b="1" dirty="0">
                  <a:solidFill>
                    <a:srgbClr val="56585A"/>
                  </a:solidFill>
                </a:rPr>
                <a:t> 24 </a:t>
              </a: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2987824" y="2920878"/>
              <a:ext cx="2503576" cy="864096"/>
            </a:xfrm>
            <a:prstGeom prst="roundRect">
              <a:avLst/>
            </a:prstGeom>
            <a:solidFill>
              <a:schemeClr val="accent3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06413">
                <a:buClr>
                  <a:srgbClr val="1F497D"/>
                </a:buClr>
                <a:buFont typeface="Arial" charset="0"/>
                <a:buNone/>
                <a:defRPr/>
              </a:pPr>
              <a:r>
                <a:rPr lang="pt-BR" altLang="ja-JP" sz="1400" b="1" dirty="0">
                  <a:solidFill>
                    <a:prstClr val="white"/>
                  </a:solidFill>
                  <a:cs typeface="Arial" pitchFamily="34" charset="0"/>
                </a:rPr>
                <a:t>DTG (50 </a:t>
              </a:r>
              <a:r>
                <a:rPr lang="ru-RU" altLang="ja-JP" sz="1400" b="1" dirty="0">
                  <a:solidFill>
                    <a:prstClr val="white"/>
                  </a:solidFill>
                  <a:cs typeface="Arial" pitchFamily="34" charset="0"/>
                </a:rPr>
                <a:t>мг</a:t>
              </a:r>
              <a:r>
                <a:rPr lang="pt-BR" altLang="ja-JP" sz="1400" b="1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ru-RU" altLang="ja-JP" sz="1400" b="1" dirty="0">
                  <a:solidFill>
                    <a:prstClr val="white"/>
                  </a:solidFill>
                  <a:cs typeface="Arial" pitchFamily="34" charset="0"/>
                </a:rPr>
                <a:t>2 </a:t>
              </a:r>
              <a:r>
                <a:rPr lang="ru-RU" altLang="ja-JP" sz="1400" b="1" dirty="0" err="1">
                  <a:solidFill>
                    <a:prstClr val="white"/>
                  </a:solidFill>
                  <a:cs typeface="Arial" pitchFamily="34" charset="0"/>
                </a:rPr>
                <a:t>р</a:t>
              </a:r>
              <a:r>
                <a:rPr lang="ru-RU" altLang="ja-JP" sz="1400" b="1" dirty="0">
                  <a:solidFill>
                    <a:prstClr val="white"/>
                  </a:solidFill>
                  <a:cs typeface="Arial" pitchFamily="34" charset="0"/>
                </a:rPr>
                <a:t>/сут</a:t>
              </a:r>
              <a:r>
                <a:rPr lang="pt-BR" altLang="ja-JP" sz="1400" b="1" dirty="0">
                  <a:solidFill>
                    <a:prstClr val="white"/>
                  </a:solidFill>
                  <a:cs typeface="Arial" pitchFamily="34" charset="0"/>
                </a:rPr>
                <a:t>) </a:t>
              </a:r>
              <a:br>
                <a:rPr lang="pt-BR" altLang="ja-JP" sz="1400" b="1" dirty="0"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pt-BR" altLang="ja-JP" sz="1400" b="1" dirty="0">
                  <a:solidFill>
                    <a:prstClr val="white"/>
                  </a:solidFill>
                  <a:cs typeface="Arial" pitchFamily="34" charset="0"/>
                </a:rPr>
                <a:t>+ 2 </a:t>
              </a:r>
              <a:r>
                <a:rPr lang="ru-RU" altLang="ja-JP" sz="1400" b="1" dirty="0">
                  <a:solidFill>
                    <a:prstClr val="white"/>
                  </a:solidFill>
                  <a:cs typeface="Arial" pitchFamily="34" charset="0"/>
                </a:rPr>
                <a:t>НИОТ</a:t>
              </a:r>
              <a:br>
                <a:rPr lang="pt-BR" altLang="ja-JP" sz="1400" b="1" dirty="0"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pt-BR" altLang="ja-JP" sz="1400" b="1" dirty="0">
                  <a:solidFill>
                    <a:prstClr val="white"/>
                  </a:solidFill>
                  <a:cs typeface="Arial" pitchFamily="34" charset="0"/>
                </a:rPr>
                <a:t>(N=75)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2987824" y="3928991"/>
              <a:ext cx="5472608" cy="722680"/>
            </a:xfrm>
            <a:prstGeom prst="round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06413">
                <a:buClr>
                  <a:srgbClr val="1F497D"/>
                </a:buClr>
              </a:pPr>
              <a:r>
                <a:rPr lang="pl-PL" altLang="ja-JP" sz="1400" b="1" dirty="0">
                  <a:solidFill>
                    <a:srgbClr val="56585A"/>
                  </a:solidFill>
                  <a:ea typeface="ヒラギノ角ゴ Pro W3" pitchFamily="16" charset="-128"/>
                </a:rPr>
                <a:t>EFV (600</a:t>
              </a:r>
              <a:r>
                <a:rPr lang="en-GB" altLang="ja-JP" sz="1400" b="1" dirty="0">
                  <a:solidFill>
                    <a:srgbClr val="56585A"/>
                  </a:solidFill>
                  <a:ea typeface="ヒラギノ角ゴ Pro W3" pitchFamily="16" charset="-128"/>
                </a:rPr>
                <a:t> </a:t>
              </a:r>
              <a:r>
                <a:rPr lang="ru-RU" altLang="ja-JP" sz="1400" b="1" dirty="0">
                  <a:solidFill>
                    <a:srgbClr val="56585A"/>
                  </a:solidFill>
                  <a:ea typeface="ヒラギノ角ゴ Pro W3" pitchFamily="16" charset="-128"/>
                </a:rPr>
                <a:t>мг</a:t>
              </a:r>
              <a:r>
                <a:rPr lang="en-GB" altLang="ja-JP" sz="1400" b="1" dirty="0">
                  <a:solidFill>
                    <a:srgbClr val="56585A"/>
                  </a:solidFill>
                  <a:ea typeface="ヒラギノ角ゴ Pro W3" pitchFamily="16" charset="-128"/>
                </a:rPr>
                <a:t> </a:t>
              </a:r>
              <a:r>
                <a:rPr lang="ru-RU" altLang="ja-JP" sz="1400" b="1" dirty="0">
                  <a:solidFill>
                    <a:srgbClr val="56585A"/>
                  </a:solidFill>
                  <a:ea typeface="ヒラギノ角ゴ Pro W3" pitchFamily="16" charset="-128"/>
                </a:rPr>
                <a:t>1 </a:t>
              </a:r>
              <a:r>
                <a:rPr lang="ru-RU" altLang="ja-JP" sz="1400" b="1" dirty="0" err="1">
                  <a:solidFill>
                    <a:srgbClr val="56585A"/>
                  </a:solidFill>
                  <a:ea typeface="ヒラギノ角ゴ Pro W3" pitchFamily="16" charset="-128"/>
                </a:rPr>
                <a:t>р</a:t>
              </a:r>
              <a:r>
                <a:rPr lang="ru-RU" altLang="ja-JP" sz="1400" b="1" dirty="0">
                  <a:solidFill>
                    <a:srgbClr val="56585A"/>
                  </a:solidFill>
                  <a:ea typeface="ヒラギノ角ゴ Pro W3" pitchFamily="16" charset="-128"/>
                </a:rPr>
                <a:t>/сут</a:t>
              </a:r>
              <a:r>
                <a:rPr lang="pl-PL" altLang="ja-JP" sz="1400" b="1" dirty="0">
                  <a:solidFill>
                    <a:srgbClr val="56585A"/>
                  </a:solidFill>
                  <a:ea typeface="ヒラギノ角ゴ Pro W3" pitchFamily="16" charset="-128"/>
                </a:rPr>
                <a:t>) </a:t>
              </a:r>
              <a:br>
                <a:rPr lang="en-GB" altLang="ja-JP" sz="1400" b="1" dirty="0">
                  <a:solidFill>
                    <a:srgbClr val="56585A"/>
                  </a:solidFill>
                  <a:ea typeface="ヒラギノ角ゴ Pro W3" pitchFamily="16" charset="-128"/>
                </a:rPr>
              </a:br>
              <a:r>
                <a:rPr lang="pl-PL" altLang="ja-JP" sz="1400" b="1" dirty="0">
                  <a:solidFill>
                    <a:srgbClr val="56585A"/>
                  </a:solidFill>
                  <a:ea typeface="ヒラギノ角ゴ Pro W3" pitchFamily="16" charset="-128"/>
                </a:rPr>
                <a:t>+ 2</a:t>
              </a:r>
              <a:r>
                <a:rPr lang="en-GB" altLang="ja-JP" sz="1400" b="1" dirty="0">
                  <a:solidFill>
                    <a:srgbClr val="56585A"/>
                  </a:solidFill>
                  <a:ea typeface="ヒラギノ角ゴ Pro W3" pitchFamily="16" charset="-128"/>
                </a:rPr>
                <a:t> </a:t>
              </a:r>
              <a:r>
                <a:rPr lang="ru-RU" altLang="ja-JP" sz="1400" b="1" dirty="0">
                  <a:solidFill>
                    <a:srgbClr val="56585A"/>
                  </a:solidFill>
                  <a:ea typeface="ヒラギノ角ゴ Pro W3" pitchFamily="16" charset="-128"/>
                </a:rPr>
                <a:t>НИОТ</a:t>
              </a:r>
              <a:r>
                <a:rPr lang="pl-PL" altLang="ja-JP" sz="1400" b="1" dirty="0">
                  <a:solidFill>
                    <a:srgbClr val="56585A"/>
                  </a:solidFill>
                  <a:ea typeface="ヒラギノ角ゴ Pro W3" pitchFamily="16" charset="-128"/>
                </a:rPr>
                <a:t> (</a:t>
              </a:r>
              <a:r>
                <a:rPr lang="en-GB" altLang="ja-JP" sz="1400" b="1" dirty="0">
                  <a:solidFill>
                    <a:srgbClr val="56585A"/>
                  </a:solidFill>
                  <a:ea typeface="ヒラギノ角ゴ Pro W3" pitchFamily="16" charset="-128"/>
                </a:rPr>
                <a:t>N</a:t>
              </a:r>
              <a:r>
                <a:rPr lang="pl-PL" altLang="ja-JP" sz="1400" b="1" dirty="0">
                  <a:solidFill>
                    <a:srgbClr val="56585A"/>
                  </a:solidFill>
                  <a:ea typeface="ヒラギノ角ゴ Pro W3" pitchFamily="16" charset="-128"/>
                </a:rPr>
                <a:t>=50)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 flipV="1">
              <a:off x="5598064" y="4733693"/>
              <a:ext cx="1185" cy="203409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9" name="Rounded Rectangle 38"/>
            <p:cNvSpPr/>
            <p:nvPr/>
          </p:nvSpPr>
          <p:spPr bwMode="auto">
            <a:xfrm>
              <a:off x="5928023" y="2920878"/>
              <a:ext cx="2503576" cy="864096"/>
            </a:xfrm>
            <a:prstGeom prst="roundRect">
              <a:avLst/>
            </a:prstGeom>
            <a:solidFill>
              <a:schemeClr val="accent3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06413">
                <a:buClr>
                  <a:srgbClr val="1F497D"/>
                </a:buClr>
                <a:buFont typeface="Arial" charset="0"/>
                <a:buNone/>
                <a:defRPr/>
              </a:pPr>
              <a:r>
                <a:rPr lang="pt-BR" altLang="ja-JP" sz="1400" b="1" dirty="0">
                  <a:solidFill>
                    <a:prstClr val="white"/>
                  </a:solidFill>
                  <a:cs typeface="Arial" pitchFamily="34" charset="0"/>
                </a:rPr>
                <a:t>DTG (50 mg </a:t>
              </a:r>
              <a:r>
                <a:rPr lang="ru-RU" altLang="ja-JP" sz="1400" b="1" dirty="0">
                  <a:solidFill>
                    <a:prstClr val="white"/>
                  </a:solidFill>
                  <a:cs typeface="Arial" pitchFamily="34" charset="0"/>
                </a:rPr>
                <a:t>1 </a:t>
              </a:r>
              <a:r>
                <a:rPr lang="ru-RU" altLang="ja-JP" sz="1400" b="1" dirty="0" err="1">
                  <a:solidFill>
                    <a:prstClr val="white"/>
                  </a:solidFill>
                  <a:cs typeface="Arial" pitchFamily="34" charset="0"/>
                </a:rPr>
                <a:t>р</a:t>
              </a:r>
              <a:r>
                <a:rPr lang="ru-RU" altLang="ja-JP" sz="1400" b="1" dirty="0">
                  <a:solidFill>
                    <a:prstClr val="white"/>
                  </a:solidFill>
                  <a:cs typeface="Arial" pitchFamily="34" charset="0"/>
                </a:rPr>
                <a:t>/сут</a:t>
              </a:r>
              <a:r>
                <a:rPr lang="pt-BR" altLang="ja-JP" sz="1400" b="1" dirty="0">
                  <a:solidFill>
                    <a:prstClr val="white"/>
                  </a:solidFill>
                  <a:cs typeface="Arial" pitchFamily="34" charset="0"/>
                </a:rPr>
                <a:t>) </a:t>
              </a:r>
              <a:br>
                <a:rPr lang="pt-BR" altLang="ja-JP" sz="1400" b="1" dirty="0"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pt-BR" altLang="ja-JP" sz="1400" b="1" dirty="0">
                  <a:solidFill>
                    <a:prstClr val="white"/>
                  </a:solidFill>
                  <a:cs typeface="Arial" pitchFamily="34" charset="0"/>
                </a:rPr>
                <a:t>+ 2 </a:t>
              </a:r>
              <a:r>
                <a:rPr lang="ru-RU" altLang="ja-JP" sz="1400" b="1" dirty="0">
                  <a:solidFill>
                    <a:prstClr val="white"/>
                  </a:solidFill>
                  <a:cs typeface="Arial" pitchFamily="34" charset="0"/>
                </a:rPr>
                <a:t>НИОТ</a:t>
              </a:r>
              <a:r>
                <a:rPr lang="pt-BR" altLang="ja-JP" sz="1400" b="1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br>
                <a:rPr lang="pt-BR" altLang="ja-JP" sz="1400" b="1" dirty="0"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pt-BR" altLang="ja-JP" sz="1400" b="1" dirty="0">
                  <a:solidFill>
                    <a:prstClr val="white"/>
                  </a:solidFill>
                  <a:cs typeface="Arial" pitchFamily="34" charset="0"/>
                </a:rPr>
                <a:t>(N=75)</a:t>
              </a:r>
            </a:p>
          </p:txBody>
        </p:sp>
        <p:cxnSp>
          <p:nvCxnSpPr>
            <p:cNvPr id="41" name="Straight Arrow Connector 40"/>
            <p:cNvCxnSpPr>
              <a:stCxn id="5" idx="3"/>
              <a:endCxn id="39" idx="1"/>
            </p:cNvCxnSpPr>
            <p:nvPr/>
          </p:nvCxnSpPr>
          <p:spPr>
            <a:xfrm>
              <a:off x="5491400" y="3352926"/>
              <a:ext cx="43662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98"/>
            <p:cNvGrpSpPr/>
            <p:nvPr/>
          </p:nvGrpSpPr>
          <p:grpSpPr>
            <a:xfrm>
              <a:off x="1679574" y="1737533"/>
              <a:ext cx="3634205" cy="649943"/>
              <a:chOff x="1535558" y="1627979"/>
              <a:chExt cx="4789921" cy="722068"/>
            </a:xfrm>
          </p:grpSpPr>
          <p:sp>
            <p:nvSpPr>
              <p:cNvPr id="53" name="AutoShape 4"/>
              <p:cNvSpPr>
                <a:spLocks noChangeArrowheads="1"/>
              </p:cNvSpPr>
              <p:nvPr/>
            </p:nvSpPr>
            <p:spPr bwMode="auto">
              <a:xfrm>
                <a:off x="3755912" y="1951138"/>
                <a:ext cx="2304255" cy="398909"/>
              </a:xfrm>
              <a:prstGeom prst="homePlate">
                <a:avLst>
                  <a:gd name="adj" fmla="val 37877"/>
                </a:avLst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r>
                  <a:rPr lang="en-US" sz="1200" b="1" dirty="0">
                    <a:solidFill>
                      <a:prstClr val="white"/>
                    </a:solidFill>
                  </a:rPr>
                  <a:t>     HR* (4 </a:t>
                </a:r>
                <a:r>
                  <a:rPr lang="ru-RU" sz="1200" b="1" dirty="0" err="1">
                    <a:solidFill>
                      <a:prstClr val="white"/>
                    </a:solidFill>
                  </a:rPr>
                  <a:t>мес</a:t>
                </a:r>
                <a:r>
                  <a:rPr lang="en-US" sz="1200" b="1" dirty="0">
                    <a:solidFill>
                      <a:prstClr val="white"/>
                    </a:solidFill>
                  </a:rPr>
                  <a:t>)</a:t>
                </a:r>
                <a:r>
                  <a:rPr lang="en-US" sz="1200" b="1" baseline="30000" dirty="0">
                    <a:solidFill>
                      <a:prstClr val="white"/>
                    </a:solidFill>
                  </a:rPr>
                  <a:t>†</a:t>
                </a:r>
              </a:p>
            </p:txBody>
          </p:sp>
          <p:sp>
            <p:nvSpPr>
              <p:cNvPr id="54" name="AutoShape 4"/>
              <p:cNvSpPr>
                <a:spLocks noChangeArrowheads="1"/>
              </p:cNvSpPr>
              <p:nvPr/>
            </p:nvSpPr>
            <p:spPr bwMode="auto">
              <a:xfrm>
                <a:off x="2040383" y="1951137"/>
                <a:ext cx="1931554" cy="398909"/>
              </a:xfrm>
              <a:prstGeom prst="homePlate">
                <a:avLst>
                  <a:gd name="adj" fmla="val 37877"/>
                </a:avLst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r>
                  <a:rPr lang="en-US" sz="1200" b="1" dirty="0">
                    <a:solidFill>
                      <a:prstClr val="white"/>
                    </a:solidFill>
                  </a:rPr>
                  <a:t>HRZE* (2 </a:t>
                </a:r>
                <a:r>
                  <a:rPr lang="ru-RU" sz="1200" b="1" dirty="0" err="1">
                    <a:solidFill>
                      <a:prstClr val="white"/>
                    </a:solidFill>
                  </a:rPr>
                  <a:t>мес</a:t>
                </a:r>
                <a:r>
                  <a:rPr lang="en-US" sz="1200" b="1" dirty="0">
                    <a:solidFill>
                      <a:prstClr val="white"/>
                    </a:solidFill>
                  </a:rPr>
                  <a:t>)</a:t>
                </a:r>
              </a:p>
            </p:txBody>
          </p:sp>
          <p:sp>
            <p:nvSpPr>
              <p:cNvPr id="64" name="Text Box 8"/>
              <p:cNvSpPr txBox="1">
                <a:spLocks noChangeArrowheads="1"/>
              </p:cNvSpPr>
              <p:nvPr/>
            </p:nvSpPr>
            <p:spPr bwMode="auto">
              <a:xfrm>
                <a:off x="1535558" y="1658209"/>
                <a:ext cx="984155" cy="3068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altLang="ja-JP" sz="1100" b="1" dirty="0">
                    <a:solidFill>
                      <a:srgbClr val="56585A"/>
                    </a:solidFill>
                  </a:rPr>
                  <a:t>Неделя</a:t>
                </a:r>
                <a:r>
                  <a:rPr lang="en-US" altLang="ja-JP" sz="1100" b="1" dirty="0">
                    <a:solidFill>
                      <a:srgbClr val="56585A"/>
                    </a:solidFill>
                  </a:rPr>
                  <a:t> 0</a:t>
                </a:r>
              </a:p>
            </p:txBody>
          </p:sp>
          <p:sp>
            <p:nvSpPr>
              <p:cNvPr id="66" name="Text Box 8"/>
              <p:cNvSpPr txBox="1">
                <a:spLocks noChangeArrowheads="1"/>
              </p:cNvSpPr>
              <p:nvPr/>
            </p:nvSpPr>
            <p:spPr bwMode="auto">
              <a:xfrm>
                <a:off x="3526403" y="1658209"/>
                <a:ext cx="698635" cy="3068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altLang="ja-JP" sz="1100" b="1" dirty="0" err="1">
                    <a:solidFill>
                      <a:srgbClr val="56585A"/>
                    </a:solidFill>
                  </a:rPr>
                  <a:t>Нед</a:t>
                </a:r>
                <a:r>
                  <a:rPr lang="ru-RU" altLang="ja-JP" sz="1100" b="1" dirty="0">
                    <a:solidFill>
                      <a:srgbClr val="56585A"/>
                    </a:solidFill>
                  </a:rPr>
                  <a:t> </a:t>
                </a:r>
                <a:r>
                  <a:rPr lang="en-US" altLang="ja-JP" sz="1100" b="1" dirty="0">
                    <a:solidFill>
                      <a:srgbClr val="56585A"/>
                    </a:solidFill>
                  </a:rPr>
                  <a:t>8</a:t>
                </a:r>
              </a:p>
            </p:txBody>
          </p:sp>
          <p:sp>
            <p:nvSpPr>
              <p:cNvPr id="67" name="Text Box 8"/>
              <p:cNvSpPr txBox="1">
                <a:spLocks noChangeArrowheads="1"/>
              </p:cNvSpPr>
              <p:nvPr/>
            </p:nvSpPr>
            <p:spPr bwMode="auto">
              <a:xfrm>
                <a:off x="5537619" y="1658209"/>
                <a:ext cx="787860" cy="3068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altLang="ja-JP" sz="1100" b="1" dirty="0" err="1">
                    <a:solidFill>
                      <a:srgbClr val="56585A"/>
                    </a:solidFill>
                  </a:rPr>
                  <a:t>Нед</a:t>
                </a:r>
                <a:r>
                  <a:rPr lang="ru-RU" altLang="ja-JP" sz="1100" b="1" dirty="0">
                    <a:solidFill>
                      <a:srgbClr val="56585A"/>
                    </a:solidFill>
                  </a:rPr>
                  <a:t> </a:t>
                </a:r>
                <a:r>
                  <a:rPr lang="en-US" altLang="ja-JP" sz="1100" b="1" dirty="0">
                    <a:solidFill>
                      <a:srgbClr val="56585A"/>
                    </a:solidFill>
                  </a:rPr>
                  <a:t>24</a:t>
                </a:r>
              </a:p>
            </p:txBody>
          </p:sp>
          <p:grpSp>
            <p:nvGrpSpPr>
              <p:cNvPr id="4" name="Group 93"/>
              <p:cNvGrpSpPr/>
              <p:nvPr/>
            </p:nvGrpSpPr>
            <p:grpSpPr>
              <a:xfrm>
                <a:off x="2040383" y="1627979"/>
                <a:ext cx="3816350" cy="85454"/>
                <a:chOff x="900113" y="1484767"/>
                <a:chExt cx="3816350" cy="157469"/>
              </a:xfrm>
            </p:grpSpPr>
            <p:sp>
              <p:nvSpPr>
                <p:cNvPr id="5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900116" y="1484767"/>
                  <a:ext cx="3815901" cy="1140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Line 9"/>
                <p:cNvSpPr>
                  <a:spLocks noChangeShapeType="1"/>
                </p:cNvSpPr>
                <p:nvPr/>
              </p:nvSpPr>
              <p:spPr bwMode="auto">
                <a:xfrm>
                  <a:off x="4716463" y="1496186"/>
                  <a:ext cx="0" cy="14605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Line 9"/>
                <p:cNvSpPr>
                  <a:spLocks noChangeShapeType="1"/>
                </p:cNvSpPr>
                <p:nvPr/>
              </p:nvSpPr>
              <p:spPr bwMode="auto">
                <a:xfrm>
                  <a:off x="900113" y="1496186"/>
                  <a:ext cx="0" cy="14605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Line 9"/>
                <p:cNvSpPr>
                  <a:spLocks noChangeShapeType="1"/>
                </p:cNvSpPr>
                <p:nvPr/>
              </p:nvSpPr>
              <p:spPr bwMode="auto">
                <a:xfrm>
                  <a:off x="2627313" y="1496186"/>
                  <a:ext cx="0" cy="14605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Line 9"/>
                <p:cNvSpPr>
                  <a:spLocks noChangeShapeType="1"/>
                </p:cNvSpPr>
                <p:nvPr/>
              </p:nvSpPr>
              <p:spPr bwMode="auto">
                <a:xfrm>
                  <a:off x="1908175" y="1496186"/>
                  <a:ext cx="0" cy="14605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11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2" name="Text Box 8"/>
              <p:cNvSpPr txBox="1">
                <a:spLocks noChangeArrowheads="1"/>
              </p:cNvSpPr>
              <p:nvPr/>
            </p:nvSpPr>
            <p:spPr bwMode="auto">
              <a:xfrm>
                <a:off x="2785309" y="1658209"/>
                <a:ext cx="698635" cy="3068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altLang="ja-JP" sz="1100" b="1" dirty="0" err="1">
                    <a:solidFill>
                      <a:srgbClr val="56585A"/>
                    </a:solidFill>
                  </a:rPr>
                  <a:t>Нед</a:t>
                </a:r>
                <a:r>
                  <a:rPr lang="ru-RU" altLang="ja-JP" sz="1100" b="1" dirty="0">
                    <a:solidFill>
                      <a:srgbClr val="56585A"/>
                    </a:solidFill>
                  </a:rPr>
                  <a:t> </a:t>
                </a:r>
                <a:r>
                  <a:rPr lang="en-US" altLang="ja-JP" sz="1100" b="1" dirty="0">
                    <a:solidFill>
                      <a:srgbClr val="56585A"/>
                    </a:solidFill>
                  </a:rPr>
                  <a:t>4</a:t>
                </a:r>
              </a:p>
            </p:txBody>
          </p:sp>
        </p:grpSp>
        <p:sp>
          <p:nvSpPr>
            <p:cNvPr id="73" name="Text Box 17"/>
            <p:cNvSpPr txBox="1">
              <a:spLocks noChangeArrowheads="1"/>
            </p:cNvSpPr>
            <p:nvPr/>
          </p:nvSpPr>
          <p:spPr bwMode="auto">
            <a:xfrm>
              <a:off x="647365" y="1926244"/>
              <a:ext cx="1080119" cy="324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ja-JP" sz="1400" b="1" dirty="0">
                  <a:solidFill>
                    <a:srgbClr val="002F5F"/>
                  </a:solidFill>
                </a:rPr>
                <a:t>ПТБТ</a:t>
              </a:r>
              <a:endParaRPr lang="en-US" altLang="ja-JP" sz="1400" b="1" dirty="0">
                <a:solidFill>
                  <a:srgbClr val="002F5F"/>
                </a:solidFill>
              </a:endParaRPr>
            </a:p>
          </p:txBody>
        </p:sp>
        <p:sp>
          <p:nvSpPr>
            <p:cNvPr id="100" name="Text Box 17"/>
            <p:cNvSpPr txBox="1">
              <a:spLocks noChangeArrowheads="1"/>
            </p:cNvSpPr>
            <p:nvPr/>
          </p:nvSpPr>
          <p:spPr bwMode="auto">
            <a:xfrm>
              <a:off x="467544" y="2645420"/>
              <a:ext cx="1512168" cy="324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ja-JP" sz="1400" b="1" dirty="0">
                  <a:solidFill>
                    <a:srgbClr val="002F5F"/>
                  </a:solidFill>
                </a:rPr>
                <a:t>АРТ</a:t>
              </a:r>
              <a:endParaRPr lang="en-US" altLang="ja-JP" sz="1400" b="1" dirty="0">
                <a:solidFill>
                  <a:srgbClr val="002F5F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00822" y="4920059"/>
              <a:ext cx="16338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56585A"/>
                  </a:solidFill>
                </a:rPr>
                <a:t>День</a:t>
              </a:r>
              <a:r>
                <a:rPr lang="en-AU" sz="1100" b="1" dirty="0">
                  <a:solidFill>
                    <a:srgbClr val="56585A"/>
                  </a:solidFill>
                </a:rPr>
                <a:t> 1</a:t>
              </a:r>
              <a:r>
                <a:rPr lang="en-AU" sz="1100" b="1" baseline="30000" dirty="0">
                  <a:solidFill>
                    <a:srgbClr val="56585A"/>
                  </a:solidFill>
                  <a:latin typeface="Arial"/>
                  <a:cs typeface="Arial"/>
                </a:rPr>
                <a:t>‡</a:t>
              </a:r>
              <a:endParaRPr lang="en-AU" sz="1100" b="1" baseline="30000" dirty="0">
                <a:solidFill>
                  <a:srgbClr val="56585A"/>
                </a:solidFill>
              </a:endParaRPr>
            </a:p>
            <a:p>
              <a:pPr algn="ctr"/>
              <a:r>
                <a:rPr lang="ru-RU" sz="1100" b="1" dirty="0">
                  <a:solidFill>
                    <a:srgbClr val="56585A"/>
                  </a:solidFill>
                </a:rPr>
                <a:t>Начало АРТ</a:t>
              </a:r>
              <a:endParaRPr lang="en-AU" sz="1100" b="1" dirty="0">
                <a:solidFill>
                  <a:srgbClr val="56585A"/>
                </a:solidFill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 bwMode="auto">
            <a:xfrm rot="5400000" flipH="1" flipV="1">
              <a:off x="2872010" y="4834909"/>
              <a:ext cx="203409" cy="977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05" name="Rectangle 104"/>
            <p:cNvSpPr/>
            <p:nvPr/>
          </p:nvSpPr>
          <p:spPr>
            <a:xfrm>
              <a:off x="2332384" y="3581524"/>
              <a:ext cx="3674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100" b="1" dirty="0">
                  <a:solidFill>
                    <a:srgbClr val="56585A"/>
                  </a:solidFill>
                </a:rPr>
                <a:t>3:2</a:t>
              </a:r>
              <a:endParaRPr lang="en-GB" sz="1600" dirty="0">
                <a:solidFill>
                  <a:srgbClr val="56585A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35138" y="2243918"/>
              <a:ext cx="2756378" cy="487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51797"/>
              <a:r>
                <a:rPr lang="ru-RU" altLang="ja-JP" sz="1200" dirty="0">
                  <a:solidFill>
                    <a:srgbClr val="56585A"/>
                  </a:solidFill>
                  <a:cs typeface="Arial" panose="020B0604020202020204" pitchFamily="34" charset="0"/>
                </a:rPr>
                <a:t>Снижение кратности приема </a:t>
              </a:r>
              <a:r>
                <a:rPr lang="en-US" altLang="ja-JP" sz="1200" dirty="0">
                  <a:solidFill>
                    <a:srgbClr val="56585A"/>
                  </a:solidFill>
                  <a:cs typeface="Arial" panose="020B0604020202020204" pitchFamily="34" charset="0"/>
                </a:rPr>
                <a:t>DTG </a:t>
              </a:r>
              <a:r>
                <a:rPr lang="ru-RU" altLang="ja-JP" sz="1200" dirty="0">
                  <a:solidFill>
                    <a:srgbClr val="56585A"/>
                  </a:solidFill>
                  <a:cs typeface="Arial" panose="020B0604020202020204" pitchFamily="34" charset="0"/>
                </a:rPr>
                <a:t>через </a:t>
              </a:r>
              <a:r>
                <a:rPr lang="en-US" altLang="ja-JP" sz="1200" dirty="0">
                  <a:solidFill>
                    <a:srgbClr val="56585A"/>
                  </a:solidFill>
                  <a:cs typeface="Arial" panose="020B0604020202020204" pitchFamily="34" charset="0"/>
                </a:rPr>
                <a:t>2 </a:t>
              </a:r>
              <a:r>
                <a:rPr lang="ru-RU" altLang="ja-JP" sz="1200" dirty="0">
                  <a:solidFill>
                    <a:srgbClr val="56585A"/>
                  </a:solidFill>
                  <a:cs typeface="Arial" panose="020B0604020202020204" pitchFamily="34" charset="0"/>
                </a:rPr>
                <a:t>недели после завершения ПТБТ</a:t>
              </a:r>
              <a:r>
                <a:rPr lang="en-US" altLang="ja-JP" sz="1200" baseline="30000" dirty="0">
                  <a:solidFill>
                    <a:srgbClr val="56585A"/>
                  </a:solidFill>
                  <a:latin typeface="Arial"/>
                  <a:cs typeface="Arial"/>
                </a:rPr>
                <a:t>†</a:t>
              </a:r>
              <a:endParaRPr lang="en-US" altLang="ja-JP" sz="1200" baseline="30000" dirty="0">
                <a:solidFill>
                  <a:srgbClr val="56585A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5695560" y="2752661"/>
              <a:ext cx="0" cy="50559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46" name="TextBox 45"/>
          <p:cNvSpPr txBox="1"/>
          <p:nvPr/>
        </p:nvSpPr>
        <p:spPr>
          <a:xfrm>
            <a:off x="906464" y="6167735"/>
            <a:ext cx="4160851" cy="6155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altLang="ja-JP" sz="1000" dirty="0">
                <a:solidFill>
                  <a:srgbClr val="1F497D"/>
                </a:solidFill>
                <a:cs typeface="Arial" pitchFamily="34" charset="0"/>
              </a:rPr>
              <a:t>* </a:t>
            </a:r>
            <a:r>
              <a:rPr lang="en-GB" altLang="ja-JP" sz="1000" dirty="0" err="1">
                <a:solidFill>
                  <a:srgbClr val="1F497D"/>
                </a:solidFill>
                <a:cs typeface="Arial" pitchFamily="34" charset="0"/>
              </a:rPr>
              <a:t>Isoniazid</a:t>
            </a:r>
            <a:r>
              <a:rPr lang="ru-RU" altLang="ja-JP" sz="1000" dirty="0">
                <a:solidFill>
                  <a:srgbClr val="1F497D"/>
                </a:solidFill>
                <a:cs typeface="Arial" pitchFamily="34" charset="0"/>
              </a:rPr>
              <a:t> (</a:t>
            </a:r>
            <a:r>
              <a:rPr lang="en-US" altLang="ja-JP" sz="1000" dirty="0">
                <a:solidFill>
                  <a:srgbClr val="1F497D"/>
                </a:solidFill>
                <a:cs typeface="Arial" pitchFamily="34" charset="0"/>
              </a:rPr>
              <a:t>H</a:t>
            </a:r>
            <a:r>
              <a:rPr lang="ru-RU" altLang="ja-JP" sz="1000" dirty="0">
                <a:solidFill>
                  <a:srgbClr val="1F497D"/>
                </a:solidFill>
                <a:cs typeface="Arial" pitchFamily="34" charset="0"/>
              </a:rPr>
              <a:t>)</a:t>
            </a:r>
            <a:r>
              <a:rPr lang="en-US" altLang="ja-JP" sz="1000" dirty="0">
                <a:solidFill>
                  <a:srgbClr val="1F497D"/>
                </a:solidFill>
                <a:cs typeface="Arial" pitchFamily="34" charset="0"/>
              </a:rPr>
              <a:t> </a:t>
            </a:r>
            <a:r>
              <a:rPr lang="en-GB" altLang="ja-JP" sz="1000" dirty="0">
                <a:solidFill>
                  <a:srgbClr val="1F497D"/>
                </a:solidFill>
                <a:cs typeface="Arial" pitchFamily="34" charset="0"/>
              </a:rPr>
              <a:t>+ Rifampin (R) + </a:t>
            </a:r>
            <a:r>
              <a:rPr lang="en-GB" altLang="ja-JP" sz="1000" dirty="0" err="1">
                <a:solidFill>
                  <a:srgbClr val="1F497D"/>
                </a:solidFill>
                <a:cs typeface="Arial" pitchFamily="34" charset="0"/>
              </a:rPr>
              <a:t>Pyrazinamide</a:t>
            </a:r>
            <a:r>
              <a:rPr lang="en-GB" altLang="ja-JP" sz="1000" dirty="0">
                <a:solidFill>
                  <a:srgbClr val="1F497D"/>
                </a:solidFill>
                <a:cs typeface="Arial" pitchFamily="34" charset="0"/>
              </a:rPr>
              <a:t> (Z) + </a:t>
            </a:r>
            <a:r>
              <a:rPr lang="en-GB" altLang="ja-JP" sz="1000" dirty="0" err="1">
                <a:solidFill>
                  <a:srgbClr val="1F497D"/>
                </a:solidFill>
                <a:cs typeface="Arial" pitchFamily="34" charset="0"/>
              </a:rPr>
              <a:t>Ethambutol</a:t>
            </a:r>
            <a:r>
              <a:rPr lang="en-GB" altLang="ja-JP" sz="1000" dirty="0">
                <a:solidFill>
                  <a:srgbClr val="1F497D"/>
                </a:solidFill>
                <a:cs typeface="Arial" pitchFamily="34" charset="0"/>
              </a:rPr>
              <a:t> (E)</a:t>
            </a:r>
            <a:endParaRPr lang="ru-RU" altLang="ja-JP" sz="1000" dirty="0">
              <a:solidFill>
                <a:srgbClr val="1F497D"/>
              </a:solidFill>
              <a:cs typeface="Arial" pitchFamily="34" charset="0"/>
            </a:endParaRPr>
          </a:p>
          <a:p>
            <a:r>
              <a:rPr lang="en-AU" altLang="ja-JP" sz="1000" baseline="30000" dirty="0">
                <a:solidFill>
                  <a:srgbClr val="1F497D"/>
                </a:solidFill>
                <a:cs typeface="Arial" pitchFamily="34" charset="0"/>
              </a:rPr>
              <a:t>†</a:t>
            </a:r>
            <a:r>
              <a:rPr lang="ru-RU" altLang="ja-JP" sz="1000" dirty="0">
                <a:solidFill>
                  <a:srgbClr val="1F497D"/>
                </a:solidFill>
                <a:cs typeface="Arial" pitchFamily="34" charset="0"/>
              </a:rPr>
              <a:t>Длительность фазы продолжения ПТБТ определяется локальными руководствами</a:t>
            </a:r>
            <a:r>
              <a:rPr lang="en-AU" altLang="ja-JP" sz="1000" dirty="0">
                <a:solidFill>
                  <a:srgbClr val="1F497D"/>
                </a:solidFill>
                <a:cs typeface="Arial" pitchFamily="34" charset="0"/>
              </a:rPr>
              <a:t> (</a:t>
            </a:r>
            <a:r>
              <a:rPr lang="ru-RU" altLang="ja-JP" sz="1000" dirty="0">
                <a:solidFill>
                  <a:srgbClr val="1F497D"/>
                </a:solidFill>
                <a:cs typeface="Arial" pitchFamily="34" charset="0"/>
              </a:rPr>
              <a:t>до</a:t>
            </a:r>
            <a:r>
              <a:rPr lang="en-AU" altLang="ja-JP" sz="1000" dirty="0">
                <a:solidFill>
                  <a:srgbClr val="1F497D"/>
                </a:solidFill>
                <a:cs typeface="Arial" pitchFamily="34" charset="0"/>
              </a:rPr>
              <a:t> 7 </a:t>
            </a:r>
            <a:r>
              <a:rPr lang="ru-RU" altLang="ja-JP" sz="1000" dirty="0">
                <a:solidFill>
                  <a:srgbClr val="1F497D"/>
                </a:solidFill>
                <a:cs typeface="Arial" pitchFamily="34" charset="0"/>
              </a:rPr>
              <a:t>месяцев в некоторых странах</a:t>
            </a:r>
            <a:r>
              <a:rPr lang="en-AU" altLang="ja-JP" sz="1000" dirty="0">
                <a:solidFill>
                  <a:srgbClr val="1F497D"/>
                </a:solidFill>
                <a:cs typeface="Arial" pitchFamily="34" charset="0"/>
              </a:rPr>
              <a:t>) </a:t>
            </a:r>
          </a:p>
          <a:p>
            <a:r>
              <a:rPr lang="en-AU" altLang="ja-JP" sz="1000" baseline="30000" dirty="0">
                <a:solidFill>
                  <a:srgbClr val="1F497D"/>
                </a:solidFill>
                <a:cs typeface="Arial" pitchFamily="34" charset="0"/>
              </a:rPr>
              <a:t>‡</a:t>
            </a:r>
            <a:r>
              <a:rPr lang="ru-RU" altLang="ja-JP" sz="1000" dirty="0">
                <a:solidFill>
                  <a:srgbClr val="1F497D"/>
                </a:solidFill>
                <a:cs typeface="Arial" pitchFamily="34" charset="0"/>
              </a:rPr>
              <a:t>АРТ присоединяют через 8 недель после начала ПТБТ</a:t>
            </a:r>
            <a:endParaRPr lang="en-AU" altLang="ja-JP" sz="1000" dirty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91063" y="6629400"/>
            <a:ext cx="3995737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da-DK" sz="1000" dirty="0">
                <a:solidFill>
                  <a:srgbClr val="1F497D"/>
                </a:solidFill>
                <a:cs typeface="Arial" pitchFamily="34" charset="0"/>
              </a:rPr>
              <a:t>http://clinicaltrials.gov/ct2/show/NCT02178592</a:t>
            </a:r>
          </a:p>
        </p:txBody>
      </p:sp>
      <p:pic>
        <p:nvPicPr>
          <p:cNvPr id="43" name="Picture 4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68" y="11611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856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0" y="404664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/>
            <a:b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Рандомизированное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 по оценке эффективности и безопасности 2 доз ралтегравира 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эфавиренза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лечения больных сочетанной инфекцией (ВИЧ-инфекция и туберкулез)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ANRS 12 180 REFLATE TB. </a:t>
            </a:r>
            <a:b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4" name="Text Box 17"/>
          <p:cNvSpPr txBox="1">
            <a:spLocks noChangeArrowheads="1"/>
          </p:cNvSpPr>
          <p:nvPr/>
        </p:nvSpPr>
        <p:spPr bwMode="auto">
          <a:xfrm>
            <a:off x="179388" y="3357563"/>
            <a:ext cx="845820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B. Grinsztejn</a:t>
            </a:r>
            <a:r>
              <a:rPr lang="en-GB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N. De Castro</a:t>
            </a:r>
            <a:r>
              <a:rPr lang="en-GB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V. Arnold</a:t>
            </a:r>
            <a:r>
              <a:rPr lang="en-GB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V. Veloso</a:t>
            </a:r>
            <a:r>
              <a:rPr lang="en-GB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M. Morgado</a:t>
            </a:r>
            <a:r>
              <a:rPr lang="en-GB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JH. Pilotto</a:t>
            </a:r>
            <a:r>
              <a:rPr lang="en-GB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C. Brites</a:t>
            </a:r>
            <a:r>
              <a:rPr lang="en-GB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JV. Madruga</a:t>
            </a:r>
            <a:r>
              <a:rPr lang="en-GB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N. Barcellos</a:t>
            </a:r>
            <a:r>
              <a:rPr lang="en-GB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BR Santos</a:t>
            </a:r>
            <a:r>
              <a:rPr lang="en-GB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C. Vorsatz</a:t>
            </a:r>
            <a:r>
              <a:rPr lang="en-GB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C. Grondin</a:t>
            </a:r>
            <a:r>
              <a:rPr lang="en-GB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M. Santini-Oliveira</a:t>
            </a:r>
            <a:r>
              <a:rPr lang="en-GB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O. Patey</a:t>
            </a:r>
            <a:r>
              <a:rPr lang="en-GB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C. Delaugerre</a:t>
            </a:r>
            <a:r>
              <a:rPr lang="en-GB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G. Chêne</a:t>
            </a:r>
            <a:r>
              <a:rPr lang="en-GB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J-M. Molina</a:t>
            </a:r>
            <a:r>
              <a:rPr lang="en-GB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r>
              <a:rPr 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 and the ANRS 12 180 Reflate TB study group.</a:t>
            </a:r>
          </a:p>
          <a:p>
            <a:pPr algn="ctr"/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800">
                <a:latin typeface="Times New Roman" panose="02020603050405020304" pitchFamily="18" charset="0"/>
                <a:cs typeface="Times New Roman" panose="02020603050405020304" pitchFamily="18" charset="0"/>
              </a:rPr>
              <a:t>1 Laboratory of Clinical Research on STD/AIDS, IPEC, Fiocruz, Rio de Janeiro, Brazil,  2 University of Paris Diderot, Sorbonne Paris Cité, INSERM U941, 3 Hospital Saint-Louis, AP-HP, France,   4  INSERM U897 and University Bordeaux Segalen, 5 Laboratory of AIDS and Molecular Immunology, Fiocruz, Rio de Janeiro, Brazil, 6 Department of STD/AIDS, Nova Iguacu, Brazil,  7 Laboratory of Research in Infectious Diseases, Salvador de Bahia, Brazil, 8 Research Unit for Treatment of STD/AIDS, Sao Paulo, Brazil,  9 Department of Care and Therapy, Porto Alegre, Brazil,  10 Department of Infectious Diseases, Porto Alegre, Brazil,  11  Department of Internal and Tropical Medicine, Villeneuve St George, France. </a:t>
            </a:r>
            <a:endParaRPr lang="fr-FR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Rectangle 18"/>
          <p:cNvSpPr>
            <a:spLocks noChangeArrowheads="1"/>
          </p:cNvSpPr>
          <p:nvPr/>
        </p:nvSpPr>
        <p:spPr bwMode="auto">
          <a:xfrm>
            <a:off x="395536" y="6165304"/>
            <a:ext cx="8280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International AIDS Conference July 26, 2012 Abstract #: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THLBB01 </a:t>
            </a:r>
          </a:p>
        </p:txBody>
      </p:sp>
    </p:spTree>
    <p:extLst>
      <p:ext uri="{BB962C8B-B14F-4D97-AF65-F5344CB8AC3E}">
        <p14:creationId xmlns:p14="http://schemas.microsoft.com/office/powerpoint/2010/main" val="10784687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" name="Text Box 103"/>
          <p:cNvSpPr txBox="1">
            <a:spLocks noChangeArrowheads="1"/>
          </p:cNvSpPr>
          <p:nvPr/>
        </p:nvSpPr>
        <p:spPr bwMode="auto">
          <a:xfrm>
            <a:off x="158750" y="136525"/>
            <a:ext cx="1403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ANRS 12 180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-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b="1" kern="0" dirty="0">
                <a:effectLst/>
                <a:ea typeface="+mj-ea"/>
                <a:cs typeface="Times New Roman" pitchFamily="18" charset="0"/>
              </a:rPr>
              <a:t>Дизайн исследования</a:t>
            </a:r>
            <a:endParaRPr lang="fr-FR" sz="3600" b="1" kern="0" dirty="0">
              <a:effectLst/>
              <a:ea typeface="+mj-ea"/>
              <a:cs typeface="Times New Roman" pitchFamily="18" charset="0"/>
            </a:endParaRPr>
          </a:p>
        </p:txBody>
      </p:sp>
      <p:sp>
        <p:nvSpPr>
          <p:cNvPr id="32771" name="Text Box 28"/>
          <p:cNvSpPr txBox="1">
            <a:spLocks noChangeArrowheads="1"/>
          </p:cNvSpPr>
          <p:nvPr/>
        </p:nvSpPr>
        <p:spPr bwMode="auto">
          <a:xfrm>
            <a:off x="34925" y="806450"/>
            <a:ext cx="9001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ru-RU" dirty="0">
                <a:cs typeface="Times New Roman" pitchFamily="18" charset="0"/>
              </a:rPr>
              <a:t>Открытое  </a:t>
            </a:r>
            <a:r>
              <a:rPr lang="ru-RU" dirty="0" err="1">
                <a:cs typeface="Times New Roman" pitchFamily="18" charset="0"/>
              </a:rPr>
              <a:t>рандомизированное</a:t>
            </a:r>
            <a:r>
              <a:rPr lang="ru-RU" dirty="0">
                <a:cs typeface="Times New Roman" pitchFamily="18" charset="0"/>
              </a:rPr>
              <a:t>  многоцентровое исследование </a:t>
            </a:r>
            <a:r>
              <a:rPr lang="fr-FR" dirty="0">
                <a:cs typeface="Times New Roman" pitchFamily="18" charset="0"/>
              </a:rPr>
              <a:t> II </a:t>
            </a:r>
            <a:r>
              <a:rPr lang="ru-RU" dirty="0">
                <a:cs typeface="Times New Roman" pitchFamily="18" charset="0"/>
              </a:rPr>
              <a:t> фазы</a:t>
            </a:r>
            <a:endParaRPr lang="fr-FR" dirty="0">
              <a:cs typeface="Times New Roman" pitchFamily="18" charset="0"/>
            </a:endParaRPr>
          </a:p>
        </p:txBody>
      </p:sp>
      <p:sp>
        <p:nvSpPr>
          <p:cNvPr id="32772" name="Rectangle 74"/>
          <p:cNvSpPr>
            <a:spLocks noChangeArrowheads="1"/>
          </p:cNvSpPr>
          <p:nvPr/>
        </p:nvSpPr>
        <p:spPr bwMode="auto">
          <a:xfrm>
            <a:off x="3779838" y="3500438"/>
            <a:ext cx="2879725" cy="685800"/>
          </a:xfrm>
          <a:prstGeom prst="rect">
            <a:avLst/>
          </a:prstGeom>
          <a:solidFill>
            <a:srgbClr val="B83E75"/>
          </a:solidFill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endParaRPr lang="en-US" sz="1800">
              <a:cs typeface="Times New Roman" pitchFamily="18" charset="0"/>
            </a:endParaRPr>
          </a:p>
        </p:txBody>
      </p:sp>
      <p:sp>
        <p:nvSpPr>
          <p:cNvPr id="32773" name="Rectangle 75"/>
          <p:cNvSpPr>
            <a:spLocks noChangeArrowheads="1"/>
          </p:cNvSpPr>
          <p:nvPr/>
        </p:nvSpPr>
        <p:spPr bwMode="auto">
          <a:xfrm>
            <a:off x="3779838" y="2636838"/>
            <a:ext cx="5141912" cy="700087"/>
          </a:xfrm>
          <a:prstGeom prst="rect">
            <a:avLst/>
          </a:prstGeom>
          <a:solidFill>
            <a:srgbClr val="FF9FEA"/>
          </a:solidFill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/>
            <a:endParaRPr lang="pt-PT" sz="1800">
              <a:ea typeface="Arial" pitchFamily="84" charset="0"/>
              <a:cs typeface="Times New Roman" pitchFamily="18" charset="0"/>
            </a:endParaRPr>
          </a:p>
        </p:txBody>
      </p:sp>
      <p:sp>
        <p:nvSpPr>
          <p:cNvPr id="32774" name="Text Box 77"/>
          <p:cNvSpPr txBox="1">
            <a:spLocks noChangeArrowheads="1"/>
          </p:cNvSpPr>
          <p:nvPr/>
        </p:nvSpPr>
        <p:spPr bwMode="auto">
          <a:xfrm>
            <a:off x="4175125" y="2247900"/>
            <a:ext cx="356711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ts val="200"/>
              </a:spcBef>
              <a:spcAft>
                <a:spcPts val="200"/>
              </a:spcAft>
            </a:pPr>
            <a:endParaRPr lang="en-GB" sz="1800" b="1">
              <a:ea typeface="Arial" pitchFamily="84" charset="0"/>
              <a:cs typeface="Times New Roman" pitchFamily="18" charset="0"/>
            </a:endParaRPr>
          </a:p>
        </p:txBody>
      </p:sp>
      <p:sp>
        <p:nvSpPr>
          <p:cNvPr id="32775" name="Text Box 78"/>
          <p:cNvSpPr txBox="1">
            <a:spLocks noChangeArrowheads="1"/>
          </p:cNvSpPr>
          <p:nvPr/>
        </p:nvSpPr>
        <p:spPr bwMode="auto">
          <a:xfrm>
            <a:off x="3575713" y="5012018"/>
            <a:ext cx="519374" cy="33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ea typeface="Arial" pitchFamily="84" charset="0"/>
                <a:cs typeface="Times New Roman" pitchFamily="18" charset="0"/>
              </a:rPr>
              <a:t> W0</a:t>
            </a:r>
            <a:endParaRPr lang="en-US" sz="1600">
              <a:ea typeface="Arial" pitchFamily="84" charset="0"/>
              <a:cs typeface="Times New Roman" pitchFamily="18" charset="0"/>
            </a:endParaRPr>
          </a:p>
        </p:txBody>
      </p:sp>
      <p:sp>
        <p:nvSpPr>
          <p:cNvPr id="32776" name="Text Box 79"/>
          <p:cNvSpPr txBox="1">
            <a:spLocks noChangeArrowheads="1"/>
          </p:cNvSpPr>
          <p:nvPr/>
        </p:nvSpPr>
        <p:spPr bwMode="auto">
          <a:xfrm>
            <a:off x="6084888" y="4941888"/>
            <a:ext cx="7572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ea typeface="Arial" pitchFamily="84" charset="0"/>
                <a:cs typeface="Times New Roman" pitchFamily="18" charset="0"/>
              </a:rPr>
              <a:t>W 24</a:t>
            </a:r>
            <a:endParaRPr lang="en-US" sz="1600">
              <a:ea typeface="Arial" pitchFamily="84" charset="0"/>
              <a:cs typeface="Times New Roman" pitchFamily="18" charset="0"/>
            </a:endParaRPr>
          </a:p>
        </p:txBody>
      </p:sp>
      <p:sp>
        <p:nvSpPr>
          <p:cNvPr id="32777" name="Text Box 80"/>
          <p:cNvSpPr txBox="1">
            <a:spLocks noChangeArrowheads="1"/>
          </p:cNvSpPr>
          <p:nvPr/>
        </p:nvSpPr>
        <p:spPr bwMode="auto">
          <a:xfrm>
            <a:off x="8404384" y="5012018"/>
            <a:ext cx="623569" cy="33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ea typeface="Arial" pitchFamily="84" charset="0"/>
                <a:cs typeface="Times New Roman" pitchFamily="18" charset="0"/>
              </a:rPr>
              <a:t> W48</a:t>
            </a:r>
            <a:endParaRPr lang="en-US" sz="1600">
              <a:ea typeface="Arial" pitchFamily="84" charset="0"/>
              <a:cs typeface="Times New Roman" pitchFamily="18" charset="0"/>
            </a:endParaRPr>
          </a:p>
        </p:txBody>
      </p:sp>
      <p:sp>
        <p:nvSpPr>
          <p:cNvPr id="32778" name="Line 81"/>
          <p:cNvSpPr>
            <a:spLocks noChangeShapeType="1"/>
          </p:cNvSpPr>
          <p:nvPr/>
        </p:nvSpPr>
        <p:spPr bwMode="auto">
          <a:xfrm flipH="1">
            <a:off x="3851275" y="4797425"/>
            <a:ext cx="15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32779" name="Line 82"/>
          <p:cNvSpPr>
            <a:spLocks noChangeShapeType="1"/>
          </p:cNvSpPr>
          <p:nvPr/>
        </p:nvSpPr>
        <p:spPr bwMode="auto">
          <a:xfrm flipH="1">
            <a:off x="3019425" y="5033963"/>
            <a:ext cx="1588" cy="1143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32780" name="Line 83"/>
          <p:cNvSpPr>
            <a:spLocks noChangeShapeType="1"/>
          </p:cNvSpPr>
          <p:nvPr/>
        </p:nvSpPr>
        <p:spPr bwMode="auto">
          <a:xfrm>
            <a:off x="6516688" y="479742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32781" name="Line 84"/>
          <p:cNvSpPr>
            <a:spLocks noChangeShapeType="1"/>
          </p:cNvSpPr>
          <p:nvPr/>
        </p:nvSpPr>
        <p:spPr bwMode="auto">
          <a:xfrm flipH="1">
            <a:off x="8893175" y="479742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32782" name="Text Box 87"/>
          <p:cNvSpPr txBox="1">
            <a:spLocks noChangeArrowheads="1"/>
          </p:cNvSpPr>
          <p:nvPr/>
        </p:nvSpPr>
        <p:spPr bwMode="auto">
          <a:xfrm>
            <a:off x="2339975" y="2636838"/>
            <a:ext cx="719138" cy="2769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>
                <a:ea typeface="Arial" pitchFamily="84" charset="0"/>
                <a:cs typeface="Times New Roman" pitchFamily="18" charset="0"/>
              </a:rPr>
              <a:t>1:1:1 </a:t>
            </a:r>
            <a:endParaRPr lang="fr-FR" sz="1200" b="1">
              <a:ea typeface="Arial" pitchFamily="84" charset="0"/>
              <a:cs typeface="Times New Roman" pitchFamily="18" charset="0"/>
            </a:endParaRPr>
          </a:p>
        </p:txBody>
      </p:sp>
      <p:sp>
        <p:nvSpPr>
          <p:cNvPr id="32783" name="Line 91"/>
          <p:cNvSpPr>
            <a:spLocks noChangeShapeType="1"/>
          </p:cNvSpPr>
          <p:nvPr/>
        </p:nvSpPr>
        <p:spPr bwMode="auto">
          <a:xfrm flipV="1">
            <a:off x="3059113" y="1989138"/>
            <a:ext cx="604837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32784" name="Line 92"/>
          <p:cNvSpPr>
            <a:spLocks noChangeShapeType="1"/>
          </p:cNvSpPr>
          <p:nvPr/>
        </p:nvSpPr>
        <p:spPr bwMode="auto">
          <a:xfrm>
            <a:off x="3132138" y="3141663"/>
            <a:ext cx="43180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32785" name="Rectangle 95"/>
          <p:cNvSpPr>
            <a:spLocks noChangeArrowheads="1"/>
          </p:cNvSpPr>
          <p:nvPr/>
        </p:nvSpPr>
        <p:spPr bwMode="auto">
          <a:xfrm>
            <a:off x="3779838" y="1700213"/>
            <a:ext cx="5141912" cy="700087"/>
          </a:xfrm>
          <a:prstGeom prst="rect">
            <a:avLst/>
          </a:prstGeom>
          <a:solidFill>
            <a:srgbClr val="B1B2ED"/>
          </a:solidFill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/>
            <a:endParaRPr lang="pt-PT">
              <a:ea typeface="Arial" pitchFamily="84" charset="0"/>
              <a:cs typeface="Times New Roman" pitchFamily="18" charset="0"/>
            </a:endParaRPr>
          </a:p>
        </p:txBody>
      </p:sp>
      <p:sp>
        <p:nvSpPr>
          <p:cNvPr id="32786" name="Line 96"/>
          <p:cNvSpPr>
            <a:spLocks noChangeShapeType="1"/>
          </p:cNvSpPr>
          <p:nvPr/>
        </p:nvSpPr>
        <p:spPr bwMode="auto">
          <a:xfrm flipV="1">
            <a:off x="3132138" y="285273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32787" name="Text Box 98"/>
          <p:cNvSpPr txBox="1">
            <a:spLocks noChangeArrowheads="1"/>
          </p:cNvSpPr>
          <p:nvPr/>
        </p:nvSpPr>
        <p:spPr bwMode="auto">
          <a:xfrm>
            <a:off x="3779838" y="3789363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800" dirty="0">
                <a:ea typeface="Arial" pitchFamily="84" charset="0"/>
                <a:cs typeface="Times New Roman" pitchFamily="18" charset="0"/>
              </a:rPr>
              <a:t>+ </a:t>
            </a:r>
            <a:r>
              <a:rPr lang="fr-FR" sz="1800" dirty="0">
                <a:cs typeface="Times New Roman" pitchFamily="18" charset="0"/>
              </a:rPr>
              <a:t>RAL 800 mg bid     </a:t>
            </a:r>
            <a:r>
              <a:rPr lang="fr-FR" sz="1600" b="1" dirty="0">
                <a:cs typeface="Times New Roman" pitchFamily="18" charset="0"/>
              </a:rPr>
              <a:t> </a:t>
            </a:r>
            <a:r>
              <a:rPr lang="fr-FR" sz="1800" b="1" dirty="0">
                <a:cs typeface="Times New Roman" pitchFamily="18" charset="0"/>
              </a:rPr>
              <a:t> </a:t>
            </a:r>
            <a:r>
              <a:rPr lang="fr-FR" sz="1800" dirty="0">
                <a:cs typeface="Times New Roman" pitchFamily="18" charset="0"/>
              </a:rPr>
              <a:t>                           </a:t>
            </a:r>
            <a:endParaRPr lang="fr-FR" sz="1800" b="1" dirty="0">
              <a:cs typeface="Times New Roman" pitchFamily="18" charset="0"/>
            </a:endParaRPr>
          </a:p>
        </p:txBody>
      </p:sp>
      <p:sp>
        <p:nvSpPr>
          <p:cNvPr id="32788" name="Text Box 99"/>
          <p:cNvSpPr txBox="1">
            <a:spLocks noChangeArrowheads="1"/>
          </p:cNvSpPr>
          <p:nvPr/>
        </p:nvSpPr>
        <p:spPr bwMode="auto">
          <a:xfrm>
            <a:off x="3980663" y="1820863"/>
            <a:ext cx="4719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00" dirty="0">
                <a:ea typeface="Arial" pitchFamily="84" charset="0"/>
                <a:cs typeface="Times New Roman" pitchFamily="18" charset="0"/>
              </a:rPr>
              <a:t>TDF245 mg qd + 3TC 300mg qd + </a:t>
            </a:r>
            <a:r>
              <a:rPr lang="fr-FR" sz="1800" dirty="0">
                <a:cs typeface="Times New Roman" pitchFamily="18" charset="0"/>
              </a:rPr>
              <a:t>EFV 600 mg qd</a:t>
            </a:r>
          </a:p>
        </p:txBody>
      </p:sp>
      <p:sp>
        <p:nvSpPr>
          <p:cNvPr id="32789" name="Text Box 100"/>
          <p:cNvSpPr txBox="1">
            <a:spLocks noChangeArrowheads="1"/>
          </p:cNvSpPr>
          <p:nvPr/>
        </p:nvSpPr>
        <p:spPr bwMode="auto">
          <a:xfrm>
            <a:off x="3982219" y="2757488"/>
            <a:ext cx="4726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00" dirty="0">
                <a:cs typeface="Times New Roman" pitchFamily="18" charset="0"/>
              </a:rPr>
              <a:t>TDF245mg qd + 3TC 300mg qd </a:t>
            </a:r>
            <a:r>
              <a:rPr lang="fr-FR" sz="1800" dirty="0">
                <a:ea typeface="Arial" pitchFamily="84" charset="0"/>
                <a:cs typeface="Times New Roman" pitchFamily="18" charset="0"/>
              </a:rPr>
              <a:t>+ RAL 400 mg bid</a:t>
            </a:r>
          </a:p>
        </p:txBody>
      </p:sp>
      <p:sp>
        <p:nvSpPr>
          <p:cNvPr id="32790" name="Line 102"/>
          <p:cNvSpPr>
            <a:spLocks noChangeShapeType="1"/>
          </p:cNvSpPr>
          <p:nvPr/>
        </p:nvSpPr>
        <p:spPr bwMode="auto">
          <a:xfrm>
            <a:off x="3851275" y="4868863"/>
            <a:ext cx="5041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32791" name="Rectangle 104"/>
          <p:cNvSpPr>
            <a:spLocks noChangeArrowheads="1"/>
          </p:cNvSpPr>
          <p:nvPr/>
        </p:nvSpPr>
        <p:spPr bwMode="auto">
          <a:xfrm>
            <a:off x="6659563" y="3500438"/>
            <a:ext cx="2232025" cy="685800"/>
          </a:xfrm>
          <a:prstGeom prst="rect">
            <a:avLst/>
          </a:prstGeom>
          <a:solidFill>
            <a:srgbClr val="FF9FEA"/>
          </a:solidFill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 sz="1800">
              <a:cs typeface="Times New Roman" pitchFamily="18" charset="0"/>
            </a:endParaRPr>
          </a:p>
        </p:txBody>
      </p:sp>
      <p:sp>
        <p:nvSpPr>
          <p:cNvPr id="32792" name="Text Box 105"/>
          <p:cNvSpPr txBox="1">
            <a:spLocks noChangeArrowheads="1"/>
          </p:cNvSpPr>
          <p:nvPr/>
        </p:nvSpPr>
        <p:spPr bwMode="auto">
          <a:xfrm>
            <a:off x="6732588" y="3789363"/>
            <a:ext cx="230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800">
                <a:ea typeface="Arial" pitchFamily="84" charset="0"/>
                <a:cs typeface="Times New Roman" pitchFamily="18" charset="0"/>
              </a:rPr>
              <a:t>+ RAL 400 mg bid</a:t>
            </a:r>
          </a:p>
        </p:txBody>
      </p:sp>
      <p:sp>
        <p:nvSpPr>
          <p:cNvPr id="33" name="Text Box 108"/>
          <p:cNvSpPr txBox="1">
            <a:spLocks noChangeArrowheads="1"/>
          </p:cNvSpPr>
          <p:nvPr/>
        </p:nvSpPr>
        <p:spPr bwMode="auto">
          <a:xfrm>
            <a:off x="158750" y="136525"/>
            <a:ext cx="1403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ANRS 12 180</a:t>
            </a:r>
          </a:p>
        </p:txBody>
      </p:sp>
      <p:sp>
        <p:nvSpPr>
          <p:cNvPr id="32794" name="Rectangle 55"/>
          <p:cNvSpPr>
            <a:spLocks noChangeArrowheads="1"/>
          </p:cNvSpPr>
          <p:nvPr/>
        </p:nvSpPr>
        <p:spPr bwMode="auto">
          <a:xfrm>
            <a:off x="5181600" y="5486400"/>
            <a:ext cx="2614613" cy="533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1400" b="1" dirty="0">
                <a:cs typeface="Times New Roman" pitchFamily="18" charset="0"/>
              </a:rPr>
              <a:t>Первичная точка</a:t>
            </a:r>
            <a:r>
              <a:rPr lang="en-US" sz="1400" b="1" dirty="0">
                <a:cs typeface="Times New Roman" pitchFamily="18" charset="0"/>
              </a:rPr>
              <a:t> </a:t>
            </a:r>
            <a:r>
              <a:rPr lang="en-US" sz="1400" b="1" dirty="0" err="1">
                <a:ea typeface="MS PGothic" charset="0"/>
                <a:cs typeface="Times New Roman" pitchFamily="18" charset="0"/>
              </a:rPr>
              <a:t>mITT</a:t>
            </a:r>
            <a:endParaRPr lang="en-US" sz="1400" b="1" dirty="0">
              <a:cs typeface="Times New Roman" pitchFamily="18" charset="0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400" b="1" dirty="0">
                <a:ea typeface="MS PGothic" charset="0"/>
                <a:cs typeface="Times New Roman" pitchFamily="18" charset="0"/>
              </a:rPr>
              <a:t>HIV RNA&lt;50copies/</a:t>
            </a:r>
            <a:r>
              <a:rPr lang="en-US" sz="1400" b="1" dirty="0" err="1">
                <a:ea typeface="MS PGothic" charset="0"/>
                <a:cs typeface="Times New Roman" pitchFamily="18" charset="0"/>
              </a:rPr>
              <a:t>mL</a:t>
            </a:r>
            <a:endParaRPr lang="en-US" sz="1400" b="1" dirty="0">
              <a:ea typeface="MS PGothic" charset="0"/>
              <a:cs typeface="Times New Roman" pitchFamily="18" charset="0"/>
            </a:endParaRPr>
          </a:p>
        </p:txBody>
      </p:sp>
      <p:sp>
        <p:nvSpPr>
          <p:cNvPr id="32795" name="Rectangle 20"/>
          <p:cNvSpPr>
            <a:spLocks noChangeArrowheads="1"/>
          </p:cNvSpPr>
          <p:nvPr/>
        </p:nvSpPr>
        <p:spPr bwMode="auto">
          <a:xfrm>
            <a:off x="4714876" y="4286256"/>
            <a:ext cx="3167062" cy="360363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449263"/>
            <a:r>
              <a:rPr lang="ru-RU" sz="1200" b="1" dirty="0">
                <a:cs typeface="Times New Roman" pitchFamily="18" charset="0"/>
              </a:rPr>
              <a:t>Терапия</a:t>
            </a:r>
            <a:r>
              <a:rPr lang="en-US" sz="1200" b="1" dirty="0">
                <a:cs typeface="Times New Roman" pitchFamily="18" charset="0"/>
              </a:rPr>
              <a:t> TB</a:t>
            </a:r>
            <a:r>
              <a:rPr lang="ru-RU" sz="1200" b="1" dirty="0">
                <a:cs typeface="Times New Roman" pitchFamily="18" charset="0"/>
              </a:rPr>
              <a:t>:</a:t>
            </a:r>
            <a:r>
              <a:rPr lang="en-US" sz="1200" b="1" dirty="0">
                <a:cs typeface="Times New Roman" pitchFamily="18" charset="0"/>
              </a:rPr>
              <a:t> RHZE 2</a:t>
            </a:r>
            <a:r>
              <a:rPr lang="ru-RU" sz="1200" b="1" dirty="0">
                <a:cs typeface="Times New Roman" pitchFamily="18" charset="0"/>
              </a:rPr>
              <a:t>мес., затем</a:t>
            </a:r>
            <a:r>
              <a:rPr lang="en-US" sz="1200" b="1" dirty="0">
                <a:cs typeface="Times New Roman" pitchFamily="18" charset="0"/>
              </a:rPr>
              <a:t> RH 4</a:t>
            </a:r>
            <a:r>
              <a:rPr lang="ru-RU" sz="1200" b="1" dirty="0">
                <a:cs typeface="Times New Roman" pitchFamily="18" charset="0"/>
              </a:rPr>
              <a:t> мес.</a:t>
            </a:r>
            <a:r>
              <a:rPr lang="en-US" sz="1200" b="1" dirty="0">
                <a:cs typeface="Times New Roman" pitchFamily="18" charset="0"/>
              </a:rPr>
              <a:t> </a:t>
            </a:r>
            <a:endParaRPr lang="fr-FR" sz="1200" b="1" dirty="0">
              <a:cs typeface="Times New Roman" pitchFamily="18" charset="0"/>
            </a:endParaRPr>
          </a:p>
        </p:txBody>
      </p:sp>
      <p:sp>
        <p:nvSpPr>
          <p:cNvPr id="32796" name="Text Box 114"/>
          <p:cNvSpPr txBox="1">
            <a:spLocks noChangeArrowheads="1"/>
          </p:cNvSpPr>
          <p:nvPr/>
        </p:nvSpPr>
        <p:spPr bwMode="auto">
          <a:xfrm>
            <a:off x="0" y="2492375"/>
            <a:ext cx="25558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fr-FR" sz="1400" b="1" dirty="0">
                <a:cs typeface="Times New Roman" pitchFamily="18" charset="0"/>
              </a:rPr>
              <a:t> </a:t>
            </a:r>
            <a:r>
              <a:rPr lang="ru-RU" sz="1400" b="1" dirty="0">
                <a:cs typeface="Times New Roman" pitchFamily="18" charset="0"/>
              </a:rPr>
              <a:t>РНК ВИЧ</a:t>
            </a:r>
            <a:r>
              <a:rPr lang="fr-FR" sz="1400" b="1" dirty="0">
                <a:cs typeface="Times New Roman" pitchFamily="18" charset="0"/>
              </a:rPr>
              <a:t>&gt;1000 cp/mL</a:t>
            </a:r>
          </a:p>
          <a:p>
            <a:pPr>
              <a:buFontTx/>
              <a:buChar char="•"/>
            </a:pPr>
            <a:r>
              <a:rPr lang="fr-FR" sz="1400" b="1" dirty="0">
                <a:cs typeface="Times New Roman" pitchFamily="18" charset="0"/>
              </a:rPr>
              <a:t> </a:t>
            </a:r>
            <a:r>
              <a:rPr lang="ru-RU" sz="1400" b="1" dirty="0">
                <a:cs typeface="Times New Roman" pitchFamily="18" charset="0"/>
              </a:rPr>
              <a:t>Не получали АРВТ</a:t>
            </a:r>
            <a:endParaRPr lang="fr-FR" sz="1400" b="1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fr-FR" sz="1400" b="1" dirty="0">
                <a:cs typeface="Times New Roman" pitchFamily="18" charset="0"/>
              </a:rPr>
              <a:t> </a:t>
            </a:r>
            <a:r>
              <a:rPr lang="ru-RU" sz="1400" b="1" dirty="0">
                <a:cs typeface="Times New Roman" pitchFamily="18" charset="0"/>
              </a:rPr>
              <a:t>Подтвержденный или возможный</a:t>
            </a:r>
            <a:r>
              <a:rPr lang="fr-FR" sz="1400" b="1" dirty="0">
                <a:cs typeface="Times New Roman" pitchFamily="18" charset="0"/>
              </a:rPr>
              <a:t> TB</a:t>
            </a:r>
          </a:p>
          <a:p>
            <a:pPr>
              <a:buFontTx/>
              <a:buChar char="•"/>
            </a:pPr>
            <a:r>
              <a:rPr lang="fr-FR" sz="1400" b="1" dirty="0">
                <a:cs typeface="Times New Roman" pitchFamily="18" charset="0"/>
              </a:rPr>
              <a:t> </a:t>
            </a:r>
            <a:r>
              <a:rPr lang="ru-RU" sz="1400" b="1" dirty="0">
                <a:cs typeface="Times New Roman" pitchFamily="18" charset="0"/>
              </a:rPr>
              <a:t> Терапия, включающая </a:t>
            </a:r>
            <a:r>
              <a:rPr lang="fr-FR" sz="1400" b="1" dirty="0">
                <a:cs typeface="Times New Roman" pitchFamily="18" charset="0"/>
              </a:rPr>
              <a:t>RIF </a:t>
            </a:r>
          </a:p>
        </p:txBody>
      </p:sp>
      <p:sp>
        <p:nvSpPr>
          <p:cNvPr id="32797" name="Rectangle 116"/>
          <p:cNvSpPr>
            <a:spLocks noChangeArrowheads="1"/>
          </p:cNvSpPr>
          <p:nvPr/>
        </p:nvSpPr>
        <p:spPr bwMode="auto">
          <a:xfrm>
            <a:off x="68137" y="6021288"/>
            <a:ext cx="53783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800" b="1" dirty="0">
                <a:cs typeface="Times New Roman" pitchFamily="18" charset="0"/>
              </a:rPr>
              <a:t>Размер выборки</a:t>
            </a:r>
            <a:r>
              <a:rPr lang="en-US" sz="1800" dirty="0">
                <a:cs typeface="Times New Roman" pitchFamily="18" charset="0"/>
              </a:rPr>
              <a:t> : 5</a:t>
            </a:r>
            <a:r>
              <a:rPr lang="ru-RU" sz="1800" dirty="0">
                <a:cs typeface="Times New Roman" pitchFamily="18" charset="0"/>
              </a:rPr>
              <a:t>1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ru-RU" sz="1800" dirty="0">
                <a:cs typeface="Times New Roman" pitchFamily="18" charset="0"/>
              </a:rPr>
              <a:t>больной в каждой группе</a:t>
            </a:r>
            <a:r>
              <a:rPr lang="en-US" sz="1800" dirty="0">
                <a:cs typeface="Times New Roman" pitchFamily="18" charset="0"/>
              </a:rPr>
              <a:t>, </a:t>
            </a:r>
            <a:endParaRPr lang="ru-RU" sz="1800" dirty="0"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cs typeface="Times New Roman" pitchFamily="18" charset="0"/>
              </a:rPr>
              <a:t>80% </a:t>
            </a:r>
            <a:r>
              <a:rPr lang="ru-RU" sz="1800" dirty="0">
                <a:cs typeface="Times New Roman" pitchFamily="18" charset="0"/>
              </a:rPr>
              <a:t> вероятность достичь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>
                <a:ea typeface="Arial" pitchFamily="84" charset="0"/>
                <a:cs typeface="Times New Roman" pitchFamily="18" charset="0"/>
              </a:rPr>
              <a:t>≥70% </a:t>
            </a:r>
            <a:r>
              <a:rPr lang="ru-RU" sz="1800" dirty="0">
                <a:ea typeface="Arial" pitchFamily="84" charset="0"/>
                <a:cs typeface="Times New Roman" pitchFamily="18" charset="0"/>
              </a:rPr>
              <a:t> успеха к</a:t>
            </a:r>
            <a:r>
              <a:rPr lang="en-US" sz="1800" dirty="0">
                <a:ea typeface="Arial" pitchFamily="84" charset="0"/>
                <a:cs typeface="Times New Roman" pitchFamily="18" charset="0"/>
              </a:rPr>
              <a:t> </a:t>
            </a:r>
            <a:r>
              <a:rPr lang="ru-RU" dirty="0">
                <a:ea typeface="Arial" pitchFamily="84" charset="0"/>
                <a:cs typeface="Times New Roman" pitchFamily="18" charset="0"/>
              </a:rPr>
              <a:t> </a:t>
            </a:r>
            <a:r>
              <a:rPr lang="en-US" sz="1800" dirty="0">
                <a:ea typeface="Arial" pitchFamily="84" charset="0"/>
                <a:cs typeface="Times New Roman" pitchFamily="18" charset="0"/>
              </a:rPr>
              <a:t>24</a:t>
            </a:r>
            <a:r>
              <a:rPr lang="ru-RU" sz="1800" dirty="0">
                <a:ea typeface="Arial" pitchFamily="84" charset="0"/>
                <a:cs typeface="Times New Roman" pitchFamily="18" charset="0"/>
              </a:rPr>
              <a:t> неделе</a:t>
            </a:r>
            <a:endParaRPr lang="fr-FR" sz="1800" dirty="0">
              <a:ea typeface="Arial" pitchFamily="84" charset="0"/>
              <a:cs typeface="Times New Roman" pitchFamily="18" charset="0"/>
            </a:endParaRPr>
          </a:p>
        </p:txBody>
      </p:sp>
      <p:sp>
        <p:nvSpPr>
          <p:cNvPr id="32798" name="Line 117"/>
          <p:cNvSpPr>
            <a:spLocks noChangeShapeType="1"/>
          </p:cNvSpPr>
          <p:nvPr/>
        </p:nvSpPr>
        <p:spPr bwMode="auto">
          <a:xfrm flipV="1">
            <a:off x="6516688" y="5229225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32799" name="Text Box 123"/>
          <p:cNvSpPr txBox="1">
            <a:spLocks noChangeArrowheads="1"/>
          </p:cNvSpPr>
          <p:nvPr/>
        </p:nvSpPr>
        <p:spPr bwMode="auto">
          <a:xfrm>
            <a:off x="4395788" y="3213100"/>
            <a:ext cx="432117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600" b="1" dirty="0">
                <a:cs typeface="Times New Roman" pitchFamily="18" charset="0"/>
              </a:rPr>
              <a:t>                                    </a:t>
            </a:r>
          </a:p>
          <a:p>
            <a:pPr algn="ctr"/>
            <a:r>
              <a:rPr lang="fr-FR" sz="1800" dirty="0">
                <a:cs typeface="Times New Roman" pitchFamily="18" charset="0"/>
              </a:rPr>
              <a:t>TDF245 mg qd + 3TC 300 mg qd</a:t>
            </a:r>
            <a:r>
              <a:rPr lang="fr-FR" sz="1600" dirty="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97256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571472" y="785794"/>
            <a:ext cx="7776864" cy="1069976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effectLst/>
                <a:latin typeface="+mn-lt"/>
                <a:cs typeface="Times New Roman" pitchFamily="18" charset="0"/>
              </a:rPr>
              <a:t>Эффективность через  </a:t>
            </a:r>
            <a:r>
              <a:rPr lang="fr-FR" sz="3600" dirty="0">
                <a:effectLst/>
                <a:latin typeface="+mn-lt"/>
                <a:cs typeface="Times New Roman" pitchFamily="18" charset="0"/>
              </a:rPr>
              <a:t>24</a:t>
            </a:r>
            <a:r>
              <a:rPr lang="ru-RU" sz="3600" dirty="0">
                <a:effectLst/>
                <a:latin typeface="+mn-lt"/>
                <a:cs typeface="Times New Roman" pitchFamily="18" charset="0"/>
              </a:rPr>
              <a:t> недели</a:t>
            </a:r>
            <a:endParaRPr lang="fr-FR" sz="3600" dirty="0"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38914" name="Text Box 7"/>
          <p:cNvSpPr txBox="1">
            <a:spLocks noChangeArrowheads="1"/>
          </p:cNvSpPr>
          <p:nvPr/>
        </p:nvSpPr>
        <p:spPr bwMode="auto">
          <a:xfrm>
            <a:off x="285720" y="5286388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49263">
              <a:tabLst>
                <a:tab pos="180975" algn="l"/>
                <a:tab pos="444500" algn="l"/>
              </a:tabLst>
            </a:pPr>
            <a:r>
              <a:rPr lang="ru-RU" sz="1800" b="1" dirty="0">
                <a:cs typeface="Times New Roman" pitchFamily="18" charset="0"/>
              </a:rPr>
              <a:t>Первичная точка</a:t>
            </a:r>
            <a:r>
              <a:rPr lang="en-US" sz="1800" b="1" dirty="0">
                <a:cs typeface="Times New Roman" pitchFamily="18" charset="0"/>
              </a:rPr>
              <a:t> : </a:t>
            </a:r>
            <a:r>
              <a:rPr lang="ru-RU" sz="1800" b="1" dirty="0">
                <a:cs typeface="Times New Roman" pitchFamily="18" charset="0"/>
              </a:rPr>
              <a:t>РНК ВИЧ</a:t>
            </a:r>
            <a:r>
              <a:rPr lang="en-US" sz="1800" b="1" dirty="0">
                <a:cs typeface="Times New Roman" pitchFamily="18" charset="0"/>
              </a:rPr>
              <a:t>&lt;50 cp/</a:t>
            </a:r>
            <a:r>
              <a:rPr lang="en-US" sz="1800" b="1" dirty="0" err="1">
                <a:cs typeface="Times New Roman" pitchFamily="18" charset="0"/>
              </a:rPr>
              <a:t>mL</a:t>
            </a:r>
            <a:r>
              <a:rPr lang="en-US" sz="1800" b="1" dirty="0">
                <a:cs typeface="Times New Roman" pitchFamily="18" charset="0"/>
              </a:rPr>
              <a:t> </a:t>
            </a:r>
            <a:r>
              <a:rPr lang="ru-RU" sz="1800" b="1" dirty="0">
                <a:cs typeface="Times New Roman" pitchFamily="18" charset="0"/>
              </a:rPr>
              <a:t> к</a:t>
            </a:r>
            <a:r>
              <a:rPr lang="en-US" sz="1800" b="1" dirty="0">
                <a:cs typeface="Times New Roman" pitchFamily="18" charset="0"/>
              </a:rPr>
              <a:t> W20 </a:t>
            </a:r>
            <a:r>
              <a:rPr lang="ru-RU" sz="1800" b="1" dirty="0">
                <a:cs typeface="Times New Roman" pitchFamily="18" charset="0"/>
              </a:rPr>
              <a:t>и</a:t>
            </a:r>
            <a:r>
              <a:rPr lang="en-US" sz="1800" b="1" dirty="0">
                <a:cs typeface="Times New Roman" pitchFamily="18" charset="0"/>
              </a:rPr>
              <a:t> W24,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b="1" dirty="0" err="1">
                <a:cs typeface="Times New Roman" pitchFamily="18" charset="0"/>
              </a:rPr>
              <a:t>mITT</a:t>
            </a:r>
            <a:r>
              <a:rPr lang="en-US" sz="1800" b="1" dirty="0">
                <a:cs typeface="Times New Roman" pitchFamily="18" charset="0"/>
              </a:rPr>
              <a:t> (M=F, D/C=F)</a:t>
            </a:r>
          </a:p>
        </p:txBody>
      </p:sp>
      <p:sp>
        <p:nvSpPr>
          <p:cNvPr id="11484" name="Text Box 220"/>
          <p:cNvSpPr txBox="1">
            <a:spLocks noChangeArrowheads="1"/>
          </p:cNvSpPr>
          <p:nvPr/>
        </p:nvSpPr>
        <p:spPr bwMode="auto">
          <a:xfrm>
            <a:off x="158750" y="136525"/>
            <a:ext cx="140391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ANRS 12 180</a:t>
            </a:r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357158" y="5072074"/>
            <a:ext cx="899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49263">
              <a:tabLst>
                <a:tab pos="180975" algn="l"/>
                <a:tab pos="444500" algn="l"/>
              </a:tabLst>
            </a:pPr>
            <a:r>
              <a:rPr lang="en-US" sz="1800" b="1" dirty="0">
                <a:cs typeface="Times New Roman" pitchFamily="18" charset="0"/>
              </a:rPr>
              <a:t>   </a:t>
            </a:r>
          </a:p>
          <a:p>
            <a:pPr defTabSz="449263">
              <a:tabLst>
                <a:tab pos="180975" algn="l"/>
                <a:tab pos="444500" algn="l"/>
              </a:tabLst>
            </a:pPr>
            <a:endParaRPr lang="en-US" sz="1800" b="1" dirty="0">
              <a:cs typeface="Times New Roman" pitchFamily="18" charset="0"/>
            </a:endParaRPr>
          </a:p>
        </p:txBody>
      </p:sp>
      <p:graphicFrame>
        <p:nvGraphicFramePr>
          <p:cNvPr id="39108" name="Group 12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355990"/>
              </p:ext>
            </p:extLst>
          </p:nvPr>
        </p:nvGraphicFramePr>
        <p:xfrm>
          <a:off x="214282" y="1857364"/>
          <a:ext cx="8568953" cy="3286148"/>
        </p:xfrm>
        <a:graphic>
          <a:graphicData uri="http://schemas.openxmlformats.org/drawingml/2006/table">
            <a:tbl>
              <a:tblPr/>
              <a:tblGrid>
                <a:gridCol w="3317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1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17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22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23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03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22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45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EFV</a:t>
                      </a:r>
                      <a:b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</a:b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N = 51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RAL 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N = 51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RAL 800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N = 51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Первичная точка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n</a:t>
                      </a:r>
                      <a:endParaRPr kumimoji="0" 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%  [95% CI]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n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 %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[95% CI]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n</a:t>
                      </a:r>
                      <a:endParaRPr kumimoji="0" 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%</a:t>
                      </a:r>
                      <a:endParaRPr kumimoji="0" 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[95% CI]</a:t>
                      </a:r>
                      <a:endParaRPr kumimoji="0" 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Успех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32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63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[49-76]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39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76</a:t>
                      </a:r>
                      <a:endParaRPr kumimoji="0" 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[65-88]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40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78</a:t>
                      </a:r>
                      <a:endParaRPr kumimoji="0" 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[67-90]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Неудача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19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37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84" charset="0"/>
                          <a:cs typeface="Times New Roman" pitchFamily="18" charset="0"/>
                        </a:rPr>
                        <a:t>[24-51]</a:t>
                      </a: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12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24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84" charset="0"/>
                          <a:cs typeface="Times New Roman" pitchFamily="18" charset="0"/>
                        </a:rPr>
                        <a:t>[12-35]</a:t>
                      </a: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11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22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84" charset="0"/>
                          <a:cs typeface="Times New Roman" pitchFamily="18" charset="0"/>
                        </a:rPr>
                        <a:t>[10-33]</a:t>
                      </a: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Вирусологическая неудача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84" charset="-128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8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8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8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8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НЯ, приведшие к прерыванию терапии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8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8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8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Смерть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84" charset="-128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8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8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8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Прерывание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 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4" charset="-128"/>
                          <a:cs typeface="Times New Roman" pitchFamily="18" charset="0"/>
                        </a:rPr>
                        <a:t>Потеря из-под наблюдения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84" charset="-128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8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8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8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84" charset="0"/>
                        <a:cs typeface="Times New Roman" pitchFamily="18" charset="0"/>
                      </a:endParaRPr>
                    </a:p>
                  </a:txBody>
                  <a:tcPr marL="50808" marR="508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3724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err="1">
                <a:effectLst/>
                <a:latin typeface="Times New Roman" pitchFamily="18" charset="0"/>
                <a:cs typeface="Times New Roman" pitchFamily="18" charset="0"/>
              </a:rPr>
              <a:t>Резистентность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 к препаратам к 2</a:t>
            </a:r>
            <a:r>
              <a:rPr lang="fr-FR" sz="3200" dirty="0"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 неделе</a:t>
            </a:r>
            <a:endParaRPr lang="fr-FR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99" name="Group 111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11482548"/>
              </p:ext>
            </p:extLst>
          </p:nvPr>
        </p:nvGraphicFramePr>
        <p:xfrm>
          <a:off x="468313" y="765175"/>
          <a:ext cx="8370887" cy="5483232"/>
        </p:xfrm>
        <a:graphic>
          <a:graphicData uri="http://schemas.openxmlformats.org/drawingml/2006/table">
            <a:tbl>
              <a:tblPr/>
              <a:tblGrid>
                <a:gridCol w="4175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8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24" marR="91424" marT="45738" marB="457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EFV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N = 51</a:t>
                      </a:r>
                    </a:p>
                  </a:txBody>
                  <a:tcPr marL="50810" marR="508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RAL 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N = 51</a:t>
                      </a:r>
                    </a:p>
                  </a:txBody>
                  <a:tcPr marL="50810" marR="508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RAL 800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N = 51</a:t>
                      </a:r>
                    </a:p>
                  </a:txBody>
                  <a:tcPr marL="50810" marR="508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ВН с РНК ВИЧ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&gt;50 cp/mL, 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MS PGothic" charset="0"/>
                          <a:cs typeface="MS PGothic" charset="0"/>
                        </a:rPr>
                        <a:t>n (%)</a:t>
                      </a:r>
                    </a:p>
                  </a:txBody>
                  <a:tcPr marL="91424" marR="91424" marT="45738" marB="457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</a:tabLst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15 (29)</a:t>
                      </a:r>
                    </a:p>
                  </a:txBody>
                  <a:tcPr marL="91424" marR="91424" marT="45738" marB="457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12 (24)</a:t>
                      </a:r>
                    </a:p>
                  </a:txBody>
                  <a:tcPr marL="91424" marR="91424" marT="45738" marB="457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17463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4 (8)</a:t>
                      </a:r>
                    </a:p>
                  </a:txBody>
                  <a:tcPr marL="91424" marR="91424" marT="45738" marB="457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ВН с РНК ВИЧ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&gt;400 cp/mL, 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MS PGothic" charset="0"/>
                          <a:cs typeface="MS PGothic" charset="0"/>
                        </a:rPr>
                        <a:t>n (%)</a:t>
                      </a:r>
                    </a:p>
                  </a:txBody>
                  <a:tcPr marL="91424" marR="91424" marT="45738" marB="457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7525" algn="l"/>
                        </a:tabLst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	8 (16)</a:t>
                      </a:r>
                    </a:p>
                  </a:txBody>
                  <a:tcPr marL="91424" marR="91424" marT="45738" marB="457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10 (20)</a:t>
                      </a:r>
                    </a:p>
                  </a:txBody>
                  <a:tcPr marL="91424" marR="91424" marT="45738" marB="457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2 (4)</a:t>
                      </a:r>
                    </a:p>
                  </a:txBody>
                  <a:tcPr marL="91424" marR="91424" marT="45738" marB="457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MS PGothic" charset="0"/>
                          <a:cs typeface="MS PGothic" charset="0"/>
                        </a:rPr>
                        <a:t>Исследование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MS PGothic" charset="0"/>
                          <a:cs typeface="MS PGothic" charset="0"/>
                        </a:rPr>
                        <a:t>резистентности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MS PGothic" charset="0"/>
                          <a:cs typeface="MS PGothic" charset="0"/>
                        </a:rPr>
                        <a:t> проведено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MS PGothic" charset="0"/>
                          <a:cs typeface="MS PGothic" charset="0"/>
                        </a:rPr>
                        <a:t>, n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24" marR="91424" marT="45738" marB="457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6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Arial" pitchFamily="84" charset="0"/>
                        <a:cs typeface="Arial" pitchFamily="84" charset="0"/>
                      </a:endParaRP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5 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Arial" pitchFamily="84" charset="0"/>
                        <a:cs typeface="Arial" pitchFamily="84" charset="0"/>
                      </a:endParaRP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Arial" pitchFamily="84" charset="0"/>
                          <a:cs typeface="Arial" pitchFamily="84" charset="0"/>
                        </a:rPr>
                        <a:t>2 </a:t>
                      </a: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MS PGothic" charset="0"/>
                          <a:cs typeface="MS PGothic" charset="0"/>
                        </a:rPr>
                        <a:t>Любая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MS PGothic" charset="0"/>
                          <a:cs typeface="MS PGothic" charset="0"/>
                        </a:rPr>
                        <a:t>резистентность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MS PGothic" charset="0"/>
                          <a:cs typeface="MS PGothic" charset="0"/>
                        </a:rPr>
                        <a:t> к ИИ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MS PGothic" charset="0"/>
                          <a:cs typeface="MS PGothic" charset="0"/>
                        </a:rPr>
                        <a:t>, n </a:t>
                      </a:r>
                      <a:endParaRPr kumimoji="0" lang="fr-FR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24" marR="91424" marT="45738" marB="457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Arial" pitchFamily="84" charset="0"/>
                        <a:cs typeface="Arial" pitchFamily="84" charset="0"/>
                      </a:endParaRP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Arial" pitchFamily="84" charset="0"/>
                          <a:cs typeface="Arial" pitchFamily="84" charset="0"/>
                        </a:rPr>
                        <a:t>4</a:t>
                      </a: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Arial" pitchFamily="84" charset="0"/>
                          <a:cs typeface="Arial" pitchFamily="84" charset="0"/>
                        </a:rPr>
                        <a:t>1</a:t>
                      </a: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MS PGothic" charset="0"/>
                          <a:cs typeface="MS PGothic" charset="0"/>
                        </a:rPr>
                        <a:t>	N155H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24" marR="91424" marT="45738" marB="457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Arial" pitchFamily="84" charset="0"/>
                        <a:cs typeface="Arial" pitchFamily="84" charset="0"/>
                      </a:endParaRP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Arial" pitchFamily="84" charset="0"/>
                          <a:cs typeface="Arial" pitchFamily="84" charset="0"/>
                        </a:rPr>
                        <a:t>2</a:t>
                      </a: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Arial" pitchFamily="84" charset="0"/>
                        <a:cs typeface="Arial" pitchFamily="84" charset="0"/>
                      </a:endParaRP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       E92EQ</a:t>
                      </a:r>
                    </a:p>
                  </a:txBody>
                  <a:tcPr marL="91424" marR="91424" marT="45738" marB="457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Arial" pitchFamily="84" charset="0"/>
                        <a:cs typeface="Arial" pitchFamily="84" charset="0"/>
                      </a:endParaRP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Arial" pitchFamily="84" charset="0"/>
                          <a:cs typeface="Arial" pitchFamily="84" charset="0"/>
                        </a:rPr>
                        <a:t>1</a:t>
                      </a: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Arial" pitchFamily="84" charset="0"/>
                        <a:cs typeface="Arial" pitchFamily="84" charset="0"/>
                      </a:endParaRP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       Y143R/C</a:t>
                      </a:r>
                    </a:p>
                  </a:txBody>
                  <a:tcPr marL="91424" marR="91424" marT="45738" marB="457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Arial" pitchFamily="84" charset="0"/>
                        <a:cs typeface="Arial" pitchFamily="84" charset="0"/>
                      </a:endParaRP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Arial" pitchFamily="84" charset="0"/>
                          <a:cs typeface="Arial" pitchFamily="84" charset="0"/>
                        </a:rPr>
                        <a:t>1</a:t>
                      </a: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Arial" pitchFamily="84" charset="0"/>
                          <a:cs typeface="Arial" pitchFamily="84" charset="0"/>
                        </a:rPr>
                        <a:t>1</a:t>
                      </a: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MS PGothic" charset="0"/>
                          <a:cs typeface="MS PGothic" charset="0"/>
                        </a:rPr>
                        <a:t>Любая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MS PGothic" charset="0"/>
                          <a:cs typeface="MS PGothic" charset="0"/>
                        </a:rPr>
                        <a:t>резистентность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MS PGothic" charset="0"/>
                          <a:cs typeface="MS PGothic" charset="0"/>
                        </a:rPr>
                        <a:t> к ННИОТ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MS PGothic" charset="0"/>
                          <a:cs typeface="MS PGothic" charset="0"/>
                        </a:rPr>
                        <a:t>, n </a:t>
                      </a:r>
                      <a:endParaRPr kumimoji="0" lang="fr-FR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24" marR="91424" marT="45738" marB="457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Arial" pitchFamily="84" charset="0"/>
                          <a:cs typeface="Arial" pitchFamily="84" charset="0"/>
                        </a:rPr>
                        <a:t>4</a:t>
                      </a: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 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Arial" pitchFamily="84" charset="0"/>
                        <a:cs typeface="Arial" pitchFamily="84" charset="0"/>
                      </a:endParaRP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Arial" pitchFamily="84" charset="0"/>
                        <a:cs typeface="Arial" pitchFamily="84" charset="0"/>
                      </a:endParaRP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       K103N*</a:t>
                      </a:r>
                    </a:p>
                  </a:txBody>
                  <a:tcPr marL="91424" marR="91424" marT="45738" marB="457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2</a:t>
                      </a: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MS PGothic" charset="0"/>
                          <a:cs typeface="MS PGothic" charset="0"/>
                        </a:rPr>
                        <a:t>	V106M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24" marR="91424" marT="45738" marB="457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Arial" pitchFamily="84" charset="0"/>
                          <a:cs typeface="Arial" pitchFamily="84" charset="0"/>
                        </a:rPr>
                        <a:t>1</a:t>
                      </a: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Arial" pitchFamily="84" charset="0"/>
                        <a:cs typeface="Arial" pitchFamily="84" charset="0"/>
                      </a:endParaRP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Arial" pitchFamily="84" charset="0"/>
                        <a:cs typeface="Arial" pitchFamily="84" charset="0"/>
                      </a:endParaRP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MS PGothic" charset="0"/>
                          <a:cs typeface="MS PGothic" charset="0"/>
                        </a:rPr>
                        <a:t>	Y188L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24" marR="91424" marT="45738" marB="457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Arial" pitchFamily="84" charset="0"/>
                          <a:cs typeface="Arial" pitchFamily="84" charset="0"/>
                        </a:rPr>
                        <a:t>1</a:t>
                      </a: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Arial" pitchFamily="84" charset="0"/>
                        <a:cs typeface="Arial" pitchFamily="84" charset="0"/>
                      </a:endParaRP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Arial" pitchFamily="84" charset="0"/>
                        <a:cs typeface="Arial" pitchFamily="84" charset="0"/>
                      </a:endParaRP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MS PGothic" charset="0"/>
                          <a:cs typeface="MS PGothic" charset="0"/>
                        </a:rPr>
                        <a:t>Любая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MS PGothic" charset="0"/>
                          <a:cs typeface="MS PGothic" charset="0"/>
                        </a:rPr>
                        <a:t>резистентность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MS PGothic" charset="0"/>
                          <a:cs typeface="MS PGothic" charset="0"/>
                        </a:rPr>
                        <a:t> к НИОТ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MS PGothic" charset="0"/>
                          <a:cs typeface="MS PGothic" charset="0"/>
                        </a:rPr>
                        <a:t>, n </a:t>
                      </a:r>
                      <a:endParaRPr kumimoji="0" lang="fr-FR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24" marR="91424" marT="45738" marB="457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 5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Arial" pitchFamily="84" charset="0"/>
                        <a:cs typeface="Arial" pitchFamily="84" charset="0"/>
                      </a:endParaRP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4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Arial" pitchFamily="84" charset="0"/>
                        <a:cs typeface="Arial" pitchFamily="84" charset="0"/>
                      </a:endParaRP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Arial" pitchFamily="84" charset="0"/>
                          <a:cs typeface="Arial" pitchFamily="84" charset="0"/>
                        </a:rPr>
                        <a:t>1</a:t>
                      </a: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MS PGothic" charset="0"/>
                          <a:cs typeface="MS PGothic" charset="0"/>
                        </a:rPr>
                        <a:t>	M184V/I</a:t>
                      </a:r>
                    </a:p>
                  </a:txBody>
                  <a:tcPr marL="91424" marR="91424" marT="45738" marB="457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5</a:t>
                      </a: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4</a:t>
                      </a: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</a:t>
                      </a: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MS PGothic" charset="0"/>
                          <a:cs typeface="MS PGothic" charset="0"/>
                        </a:rPr>
                        <a:t>	K65R</a:t>
                      </a:r>
                    </a:p>
                  </a:txBody>
                  <a:tcPr marL="91424" marR="91424" marT="45738" marB="457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3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Arial" pitchFamily="84" charset="0"/>
                        <a:cs typeface="Arial" pitchFamily="84" charset="0"/>
                      </a:endParaRP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MS PGothic" charset="0"/>
                          <a:cs typeface="MS PGothic" charset="0"/>
                        </a:rPr>
                        <a:t>     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MS PGothic" charset="0"/>
                          <a:cs typeface="MS PGothic" charset="0"/>
                        </a:rPr>
                        <a:t>Другие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MS PGothic" charset="0"/>
                          <a:cs typeface="MS PGothic" charset="0"/>
                        </a:rPr>
                        <a:t> (TAMs, K70E)</a:t>
                      </a:r>
                    </a:p>
                  </a:txBody>
                  <a:tcPr marL="91424" marR="91424" marT="45738" marB="457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Arial" pitchFamily="84" charset="0"/>
                          <a:cs typeface="Arial" pitchFamily="84" charset="0"/>
                        </a:rPr>
                        <a:t>1</a:t>
                      </a: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B2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</a:t>
                      </a: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1424" marR="9142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3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8535" name="Text Box 103"/>
          <p:cNvSpPr txBox="1">
            <a:spLocks noChangeArrowheads="1"/>
          </p:cNvSpPr>
          <p:nvPr/>
        </p:nvSpPr>
        <p:spPr bwMode="auto">
          <a:xfrm>
            <a:off x="0" y="0"/>
            <a:ext cx="1403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ANRS 12 180</a:t>
            </a:r>
          </a:p>
        </p:txBody>
      </p:sp>
      <p:sp>
        <p:nvSpPr>
          <p:cNvPr id="43098" name="Text Box 145"/>
          <p:cNvSpPr txBox="1">
            <a:spLocks noChangeArrowheads="1"/>
          </p:cNvSpPr>
          <p:nvPr/>
        </p:nvSpPr>
        <p:spPr bwMode="auto">
          <a:xfrm>
            <a:off x="250825" y="6353175"/>
            <a:ext cx="4411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cs typeface="Times New Roman" pitchFamily="18" charset="0"/>
              </a:rPr>
              <a:t>* </a:t>
            </a:r>
            <a:r>
              <a:rPr lang="ru-RU" sz="1600" dirty="0">
                <a:cs typeface="Times New Roman" pitchFamily="18" charset="0"/>
              </a:rPr>
              <a:t>Наличие исходной </a:t>
            </a:r>
            <a:r>
              <a:rPr lang="ru-RU" sz="1600" dirty="0" err="1">
                <a:cs typeface="Times New Roman" pitchFamily="18" charset="0"/>
              </a:rPr>
              <a:t>резистентности</a:t>
            </a:r>
            <a:endParaRPr lang="fr-FR" sz="1600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7923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Результаты исследования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2" name="Rectangle 4"/>
          <p:cNvSpPr>
            <a:spLocks noGrp="1" noChangeArrowheads="1"/>
          </p:cNvSpPr>
          <p:nvPr>
            <p:ph idx="1"/>
          </p:nvPr>
        </p:nvSpPr>
        <p:spPr>
          <a:xfrm>
            <a:off x="571472" y="1142984"/>
            <a:ext cx="8191528" cy="500066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исследовании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фазы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АРВТ, включавшие ралтегравир 400 мг или 800 мг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/день или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эфавиренз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 мг/день в сочетании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TDF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3TC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высокоэффективны в течение 24 недель терапии у больных ВИЧ-инфекцией, получавших ПТТ, содержавшую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Ралтегравир (400 мг или 800 мг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/день) продемонстрировал хороший профиль безопасности  у больных сочетанной инфекцией (ВИЧ-инфекция и туберкулез)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Ралтегравир, вероятно, является хорошей альтернативой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EFV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больных сочетанной патологией (ВИЧ/ТБ)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Оптимальная доза ралтегравира будет определена после получения данных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субисследования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ФК и результатов терапии через 48 недель лечения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8750" y="136525"/>
            <a:ext cx="1505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ANRS 12 180</a:t>
            </a:r>
          </a:p>
        </p:txBody>
      </p:sp>
    </p:spTree>
    <p:extLst>
      <p:ext uri="{BB962C8B-B14F-4D97-AF65-F5344CB8AC3E}">
        <p14:creationId xmlns:p14="http://schemas.microsoft.com/office/powerpoint/2010/main" val="310272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ctr"/>
            <a:r>
              <a:rPr lang="ru-RU" sz="2000" dirty="0">
                <a:cs typeface="Times New Roman" pitchFamily="18" charset="0"/>
              </a:rPr>
              <a:t>Впервые выявленные случаи туберкулеза, сочетанного с ВИЧ-инфекцией в РФ,1999-2016 гг.(включая ФСИН с 2007 г.)  </a:t>
            </a:r>
            <a:endParaRPr lang="ru-RU" sz="20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31469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588224" y="6309320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cs typeface="Times New Roman" pitchFamily="18" charset="0"/>
              </a:rPr>
              <a:t>Источник: форма № 61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540326" y="3040469"/>
            <a:ext cx="3643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Число  случаев сочетанной инфекцией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42335" y="1915531"/>
            <a:ext cx="457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1600" dirty="0"/>
              <a:t>В 2018</a:t>
            </a:r>
            <a:r>
              <a:rPr lang="en-US" sz="1600" dirty="0"/>
              <a:t> </a:t>
            </a:r>
            <a:r>
              <a:rPr lang="ru-RU" sz="1600" dirty="0"/>
              <a:t>г. на учете состояли 36340 больных </a:t>
            </a:r>
          </a:p>
          <a:p>
            <a:r>
              <a:rPr lang="ru-RU" sz="1600" dirty="0"/>
              <a:t>ВИЧ/ТБ, включая ФСИН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6237312"/>
            <a:ext cx="4516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Умерло в 2018 г. 30302 больных ВИЧ-инфекцией, </a:t>
            </a:r>
          </a:p>
          <a:p>
            <a:r>
              <a:rPr lang="ru-RU" sz="1600" i="1" dirty="0"/>
              <a:t>с ТБ – 8042 (26,5%),  из них от ТБ – 185 больных</a:t>
            </a:r>
          </a:p>
        </p:txBody>
      </p:sp>
    </p:spTree>
    <p:extLst>
      <p:ext uri="{BB962C8B-B14F-4D97-AF65-F5344CB8AC3E}">
        <p14:creationId xmlns:p14="http://schemas.microsoft.com/office/powerpoint/2010/main" val="41998107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5">
            <a:extLst>
              <a:ext uri="{FF2B5EF4-FFF2-40B4-BE49-F238E27FC236}">
                <a16:creationId xmlns:a16="http://schemas.microsoft.com/office/drawing/2014/main" id="{4D67E167-2F37-481F-AB26-A6E236679E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терапии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RAL + 3TC/TDF </a:t>
            </a:r>
            <a:r>
              <a:rPr lang="ru-RU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48 Неделе лечения не достигала критерия не меньшей эффективности в сравнении с комбинацией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EFV + 3TC/TDF </a:t>
            </a:r>
            <a:r>
              <a:rPr lang="ru-RU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когорте взрослых пациентов с ко-инфекцией ВИЧ и туберкулез, не получавших ранее АРВТ </a:t>
            </a:r>
            <a:br>
              <a:rPr lang="ru-RU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(Исследование: 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ANRS 12300 Reflate TB2</a:t>
            </a:r>
            <a:r>
              <a:rPr lang="ru-RU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1">
            <a:extLst>
              <a:ext uri="{FF2B5EF4-FFF2-40B4-BE49-F238E27FC236}">
                <a16:creationId xmlns:a16="http://schemas.microsoft.com/office/drawing/2014/main" id="{CAFB79BD-389E-4577-B868-FC75505BB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99" y="5508755"/>
            <a:ext cx="3302831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</a:rPr>
              <a:t>This activity is supported by independent educational grants from Gilead Sciences and ViiV Healthcare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ADB5B2B1-496A-4B14-B635-F2C370356110}"/>
              </a:ext>
            </a:extLst>
          </p:cNvPr>
          <p:cNvSpPr txBox="1">
            <a:spLocks noChangeArrowheads="1"/>
          </p:cNvSpPr>
          <p:nvPr/>
        </p:nvSpPr>
        <p:spPr bwMode="invGray">
          <a:xfrm>
            <a:off x="528638" y="3376269"/>
            <a:ext cx="5771554" cy="996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CCO Official Conference Coverage</a:t>
            </a:r>
            <a:br>
              <a:rPr lang="en-US" sz="20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1600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 the </a:t>
            </a:r>
            <a:r>
              <a:rPr lang="en-US" sz="1600" i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10th IAS Conference on HIV Science, </a:t>
            </a:r>
            <a:br>
              <a:rPr lang="en-US" sz="1600" i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s-ES" sz="1600" i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July 21-24, 2019; Mexico City, Mexico</a:t>
            </a:r>
            <a:endParaRPr lang="en-US" altLang="en-US" sz="1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CE2CEF9F-B80B-4D36-8B67-CC2981BFC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56" y="4372431"/>
            <a:ext cx="2387291" cy="21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 typeface="Arial" panose="020B0604020202020204" pitchFamily="34" charset="0"/>
              <a:buNone/>
            </a:pPr>
            <a:r>
              <a:rPr lang="en-US" altLang="en-US" sz="900" dirty="0">
                <a:solidFill>
                  <a:schemeClr val="bg1"/>
                </a:solidFill>
                <a:latin typeface="Calibri" panose="020F0502020204030204" pitchFamily="34" charset="0"/>
              </a:rPr>
              <a:t>In partnership with 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00E8638C-EED6-4B62-8C39-9504A200C4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1" t="13870" r="12774" b="13190"/>
          <a:stretch/>
        </p:blipFill>
        <p:spPr>
          <a:xfrm>
            <a:off x="7913510" y="5806315"/>
            <a:ext cx="718340" cy="709928"/>
          </a:xfrm>
          <a:prstGeom prst="rect">
            <a:avLst/>
          </a:prstGeom>
        </p:spPr>
      </p:pic>
      <p:pic>
        <p:nvPicPr>
          <p:cNvPr id="14" name="Picture 1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8E91E24-FDA2-4600-9D4C-E696D7C02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671564"/>
            <a:ext cx="1580624" cy="742893"/>
          </a:xfrm>
          <a:prstGeom prst="rect">
            <a:avLst/>
          </a:prstGeom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886F94BA-9524-8544-BDB0-354B4452D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20" y="5846319"/>
            <a:ext cx="60078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spc="-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Castro. IAS 2019. Abstr MOAB0101.</a:t>
            </a:r>
            <a:endParaRPr lang="en-US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826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1229-DAEF-45F4-B392-EFE2629F8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29" y="351150"/>
            <a:ext cx="8158146" cy="62816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ANRS 12300 Reflate TB2: </a:t>
            </a:r>
            <a:r>
              <a:rPr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данные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F272-16FA-41D0-96B7-0C48D403C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06" y="1203494"/>
            <a:ext cx="8455047" cy="4601769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АРВТ , содержащие ИИ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DTG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оценивались как альтернативные к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EFV-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содержащим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схемам лечения пациентов с ко-инфекцией ВИЧ и туберкулезом 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[1,2]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Фармакокинетический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показал, что применение двойных доз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DTG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RAL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компенсируется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их лекарственном взаимодействии с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рифампицином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[3,4]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исследовании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ANRS 12180 Reflate TB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фазы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продемонстрированы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сходные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пропорции пациентов с ко-инфекцией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HIV/tbc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достигших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HIV-1 RNA &lt; 50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копий вируса/мл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получавших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3TC/TDF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комбинации с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RAL 400 mg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дважды в день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RAL 800 mg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дважды в день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EFV 600 mg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в день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RAL 400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 дважды в день лучше переносился чем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RAL 800 mg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дважды в день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исследование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фазы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изучению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меньшей эффективности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RAL 400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дважды в день  в сравнении с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EFV 600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 один раз в день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 комбинации с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3TC/TDF,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пациентов с ко-инфекцией ВИЧ и туберкулезом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noninferiority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study) 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[6]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14069E00-9E1F-4BE8-9D7F-8D1FC21DC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6011996"/>
            <a:ext cx="5890022" cy="369332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b="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Dooley. Clin Infect Dis. 2019;[Epub]. 2. Grinsztejn. Lancet Infect Dis. 2014;14:459. </a:t>
            </a:r>
          </a:p>
          <a:p>
            <a:pPr eaLnBrk="1" hangingPunct="1">
              <a:defRPr/>
            </a:pPr>
            <a:r>
              <a:rPr lang="en-US" altLang="en-US" sz="900" b="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Dooley. JAIDS. 2013;62:21. 4. Taburet. Clin Infect Dis. 2015;61:1328. 6. De Castro. IAS 2019. Abstr MOAB0101.</a:t>
            </a:r>
            <a:endParaRPr lang="en-US" altLang="en-US" sz="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1945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718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ANRS 12300 Reflate TB2: </a:t>
            </a:r>
            <a:r>
              <a:rPr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исследования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25C30B9-DB9B-4F0D-825F-3ADFC7E0F7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9587" y="1484784"/>
            <a:ext cx="7762952" cy="3995266"/>
          </a:xfrm>
        </p:spPr>
        <p:txBody>
          <a:bodyPr>
            <a:normAutofit fontScale="92500" lnSpcReduction="10000"/>
          </a:bodyPr>
          <a:lstStyle/>
          <a:p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рандомизированное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фазы исследование доказательства не меньшей эффективности </a:t>
            </a:r>
            <a:r>
              <a:rPr lang="ru-RU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noninferiority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trial</a:t>
            </a:r>
            <a:r>
              <a:rPr lang="ru-RU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конечная точка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HIV-1 RNA &lt; 50 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копий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(посредством  </a:t>
            </a:r>
            <a:r>
              <a:rPr lang="ru-RU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Снепшот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алгоритма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FDA 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популяции в зависимости от назначенного лечения </a:t>
            </a:r>
            <a:r>
              <a:rPr lang="ru-RU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ITT population)</a:t>
            </a:r>
          </a:p>
          <a:p>
            <a:pPr lvl="1"/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 не меньшей эффективности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-12%</a:t>
            </a:r>
          </a:p>
        </p:txBody>
      </p:sp>
      <p:sp>
        <p:nvSpPr>
          <p:cNvPr id="9221" name="Text Box 11">
            <a:extLst>
              <a:ext uri="{FF2B5EF4-FFF2-40B4-BE49-F238E27FC236}">
                <a16:creationId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20" y="5846319"/>
            <a:ext cx="60078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spc="-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Castro. IAS 2019. Abstr MOAB0101.</a:t>
            </a:r>
            <a:endParaRPr lang="en-US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49">
            <a:extLst>
              <a:ext uri="{FF2B5EF4-FFF2-40B4-BE49-F238E27FC236}">
                <a16:creationId xmlns:a16="http://schemas.microsoft.com/office/drawing/2014/main" id="{C346F25D-ABA6-46CD-940B-7C5654E37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267" y="2871858"/>
            <a:ext cx="3491853" cy="5274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RAL 400 </a:t>
            </a:r>
            <a:r>
              <a:rPr lang="ru-RU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 дважды в день</a:t>
            </a:r>
            <a:r>
              <a:rPr lang="en-US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endParaRPr lang="ru-RU" altLang="en-US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3TC/TDF </a:t>
            </a:r>
            <a:r>
              <a:rPr lang="ru-RU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в день </a:t>
            </a:r>
            <a:r>
              <a:rPr lang="en-US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 = 228)</a:t>
            </a:r>
          </a:p>
        </p:txBody>
      </p:sp>
      <p:sp>
        <p:nvSpPr>
          <p:cNvPr id="16" name="Rectangle 50">
            <a:extLst>
              <a:ext uri="{FF2B5EF4-FFF2-40B4-BE49-F238E27FC236}">
                <a16:creationId xmlns:a16="http://schemas.microsoft.com/office/drawing/2014/main" id="{FD3256D1-4424-49E5-A490-F3D2F2281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267" y="3454551"/>
            <a:ext cx="3491853" cy="5099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EFV 600 mg </a:t>
            </a:r>
            <a:r>
              <a:rPr lang="ru-RU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в день</a:t>
            </a:r>
            <a:r>
              <a:rPr lang="en-US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en-US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+ 3TC/TDF </a:t>
            </a:r>
            <a:r>
              <a:rPr lang="ru-RU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в день </a:t>
            </a:r>
            <a:r>
              <a:rPr lang="en-US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 = 227)</a:t>
            </a:r>
          </a:p>
        </p:txBody>
      </p:sp>
      <p:sp>
        <p:nvSpPr>
          <p:cNvPr id="21" name="Line 51">
            <a:extLst>
              <a:ext uri="{FF2B5EF4-FFF2-40B4-BE49-F238E27FC236}">
                <a16:creationId xmlns:a16="http://schemas.microsoft.com/office/drawing/2014/main" id="{7461FA41-FD04-4621-9D2A-15010230E2A0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7248778" y="2741225"/>
            <a:ext cx="20574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47">
            <a:extLst>
              <a:ext uri="{FF2B5EF4-FFF2-40B4-BE49-F238E27FC236}">
                <a16:creationId xmlns:a16="http://schemas.microsoft.com/office/drawing/2014/main" id="{D399FC2C-9F96-49BC-868E-62B4C2F89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6878" y="2423900"/>
            <a:ext cx="13438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en-US" sz="1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alt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</a:t>
            </a:r>
          </a:p>
        </p:txBody>
      </p:sp>
      <p:sp>
        <p:nvSpPr>
          <p:cNvPr id="23" name="Text Box 45">
            <a:extLst>
              <a:ext uri="{FF2B5EF4-FFF2-40B4-BE49-F238E27FC236}">
                <a16:creationId xmlns:a16="http://schemas.microsoft.com/office/drawing/2014/main" id="{12623C4D-ADBA-4CC8-BA72-20963216C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62" y="2824709"/>
            <a:ext cx="310331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с ВИЧ инфекцией, не получавшие ранее АРВТ</a:t>
            </a:r>
            <a:r>
              <a:rPr lang="en-GB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подтвержденным диагнозом или подозрением на </a:t>
            </a:r>
            <a:r>
              <a:rPr lang="en-US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tbc</a:t>
            </a:r>
            <a:r>
              <a:rPr lang="en-GB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GB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8 </a:t>
            </a:r>
            <a:r>
              <a:rPr lang="ru-RU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недель</a:t>
            </a:r>
            <a:r>
              <a:rPr lang="en-GB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стандартной </a:t>
            </a:r>
            <a:r>
              <a:rPr lang="ru-RU" altLang="en-US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</a:t>
            </a:r>
            <a:r>
              <a:rPr lang="ru-RU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-содержащей терапии </a:t>
            </a:r>
            <a:r>
              <a:rPr lang="en-US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tbc</a:t>
            </a:r>
            <a:r>
              <a:rPr lang="en-GB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туберкулезного менингита </a:t>
            </a:r>
            <a:r>
              <a:rPr lang="en-GB" alt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 = 455)</a:t>
            </a:r>
            <a:endParaRPr lang="ru-RU" altLang="en-US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ine 53">
            <a:extLst>
              <a:ext uri="{FF2B5EF4-FFF2-40B4-BE49-F238E27FC236}">
                <a16:creationId xmlns:a16="http://schemas.microsoft.com/office/drawing/2014/main" id="{C619344C-EB68-4382-929C-1DF460D28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6274" y="3468722"/>
            <a:ext cx="466725" cy="26312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 dirty="0">
              <a:highlight>
                <a:srgbClr val="0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ine 54">
            <a:extLst>
              <a:ext uri="{FF2B5EF4-FFF2-40B4-BE49-F238E27FC236}">
                <a16:creationId xmlns:a16="http://schemas.microsoft.com/office/drawing/2014/main" id="{376B415C-495D-472C-9B85-5B201E31A4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66274" y="3088982"/>
            <a:ext cx="466725" cy="26074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51">
            <a:extLst>
              <a:ext uri="{FF2B5EF4-FFF2-40B4-BE49-F238E27FC236}">
                <a16:creationId xmlns:a16="http://schemas.microsoft.com/office/drawing/2014/main" id="{3BA352B9-1857-46B1-AD65-26278E8D20F2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3368430" y="2881400"/>
            <a:ext cx="3429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47">
            <a:extLst>
              <a:ext uri="{FF2B5EF4-FFF2-40B4-BE49-F238E27FC236}">
                <a16:creationId xmlns:a16="http://schemas.microsoft.com/office/drawing/2014/main" id="{A8CD5857-EB46-4CE5-A0EE-861F009B2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78" y="2390751"/>
            <a:ext cx="25550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Стратификация в зависимости от страны</a:t>
            </a:r>
            <a:endParaRPr lang="en-US" altLang="en-US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9073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5F85-8DF9-42B1-A8C3-FB9943DB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00" y="674916"/>
            <a:ext cx="8066345" cy="657559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ANRS 12300 Reflate TB2: 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пациентов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oup 32">
            <a:extLst>
              <a:ext uri="{FF2B5EF4-FFF2-40B4-BE49-F238E27FC236}">
                <a16:creationId xmlns:a16="http://schemas.microsoft.com/office/drawing/2014/main" id="{EB21B056-C73B-46EA-BBA1-AD983CB9216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5307" y="1768666"/>
          <a:ext cx="8260733" cy="454065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581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RAL + 3TC/TDF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228)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EFV + 3TC/TDF 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227)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Медиана возраста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(вероятное отклонение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(28-42)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(30-43)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Медиана индекса массы тела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вероятное отклонение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 (17.6-21.2)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 (17.5-20.8)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Пациенты женского пола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 (%)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(39)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(40)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Медиана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подсчета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CD4+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клеток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/mm</a:t>
                      </a:r>
                      <a:r>
                        <a:rPr kumimoji="0" lang="en-US" sz="1400" u="none" strike="noStrike" cap="none" normalizeH="0" baseline="300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вероятное отклонение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CD4+  ≤ 50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клеток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/mm</a:t>
                      </a:r>
                      <a:r>
                        <a:rPr kumimoji="0" lang="en-US" sz="1400" u="none" strike="noStrike" cap="none" normalizeH="0" baseline="300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 (%)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(39-242)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(33)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(35-238)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(34)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Медиана ВИЧ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РНК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log</a:t>
                      </a:r>
                      <a:r>
                        <a:rPr kumimoji="0" lang="en-US" sz="1400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копий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вероятное отклонение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ВИЧ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РНК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≥ 100,000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копий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 (%)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 (5.0-5.8)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(75)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 (5.0-5.9)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(72)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extLst>
                  <a:ext uri="{0D108BD9-81ED-4DB2-BD59-A6C34878D82A}">
                    <a16:rowId xmlns:a16="http://schemas.microsoft.com/office/drawing/2014/main" val="3588069275"/>
                  </a:ext>
                </a:extLst>
              </a:tr>
              <a:tr h="323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ко-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тримоксазолом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 (%)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(87)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(89)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extLst>
                  <a:ext uri="{0D108BD9-81ED-4DB2-BD59-A6C34878D82A}">
                    <a16:rowId xmlns:a16="http://schemas.microsoft.com/office/drawing/2014/main" val="2109714937"/>
                  </a:ext>
                </a:extLst>
              </a:tr>
              <a:tr h="323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АЛАТ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международных единиц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вероятное отклонение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(15-39)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(15-37)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extLst>
                  <a:ext uri="{0D108BD9-81ED-4DB2-BD59-A6C34878D82A}">
                    <a16:rowId xmlns:a16="http://schemas.microsoft.com/office/drawing/2014/main" val="1472870808"/>
                  </a:ext>
                </a:extLst>
              </a:tr>
              <a:tr h="56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Медиана клиренса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креатинина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мин.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вероятное отклонение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(85-132)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(77-118)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extLst>
                  <a:ext uri="{0D108BD9-81ED-4DB2-BD59-A6C34878D82A}">
                    <a16:rowId xmlns:a16="http://schemas.microsoft.com/office/drawing/2014/main" val="3050990559"/>
                  </a:ext>
                </a:extLst>
              </a:tr>
              <a:tr h="323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Медиана гемоглобина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вероятное отклонение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 (8.7-11.2)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 (8.2-11.4)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extLst>
                  <a:ext uri="{0D108BD9-81ED-4DB2-BD59-A6C34878D82A}">
                    <a16:rowId xmlns:a16="http://schemas.microsoft.com/office/drawing/2014/main" val="1967056249"/>
                  </a:ext>
                </a:extLst>
              </a:tr>
              <a:tr h="323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HBsAg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-HCV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«+»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 (%)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(11)/2 (1)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(9)/7 (3)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extLst>
                  <a:ext uri="{0D108BD9-81ED-4DB2-BD59-A6C34878D82A}">
                    <a16:rowId xmlns:a16="http://schemas.microsoft.com/office/drawing/2014/main" val="3828868443"/>
                  </a:ext>
                </a:extLst>
              </a:tr>
            </a:tbl>
          </a:graphicData>
        </a:graphic>
      </p:graphicFrame>
      <p:sp>
        <p:nvSpPr>
          <p:cNvPr id="6" name="Text Box 11">
            <a:extLst>
              <a:ext uri="{FF2B5EF4-FFF2-40B4-BE49-F238E27FC236}">
                <a16:creationId xmlns:a16="http://schemas.microsoft.com/office/drawing/2014/main" id="{81A4A136-ED96-492A-9533-46EB22D49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55" y="5623472"/>
            <a:ext cx="60078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spc="-8" dirty="0">
                <a:solidFill>
                  <a:schemeClr val="bg2"/>
                </a:solidFill>
                <a:latin typeface="Calibri" panose="020F0502020204030204" pitchFamily="34" charset="0"/>
              </a:rPr>
              <a:t>De Castro. IAS 2019. Abstr MOAB0101.</a:t>
            </a:r>
            <a:endParaRPr lang="en-US" altLang="en-US" sz="9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154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5F85-8DF9-42B1-A8C3-FB9943DB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08" y="459384"/>
            <a:ext cx="8128220" cy="765785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ANRS 12300 Reflate TB2: tbc 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истории болезни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oup 32">
            <a:extLst>
              <a:ext uri="{FF2B5EF4-FFF2-40B4-BE49-F238E27FC236}">
                <a16:creationId xmlns:a16="http://schemas.microsoft.com/office/drawing/2014/main" id="{EB21B056-C73B-46EA-BBA1-AD983CB9216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5308" y="1498844"/>
          <a:ext cx="8052200" cy="492668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626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RAL + 3TC/TDF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 = 228)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EFV + 3TC/TDF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 = 227)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Предшествующая терапия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туберкулеза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 (%)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(1)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(1)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Медиана длительности терапии туберкулеза на момент включения в исследование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дни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вероятное отклонение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(15-28)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(15-27)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8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tbc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очаг заболевания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легочные</a:t>
                      </a: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внелегочные</a:t>
                      </a: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легочные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внелегочные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(67)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(19)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(14)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(70)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(19)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(11)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Бактериологическое подтверждение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Положительный в мазке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Xpert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MTB/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культуре клеток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(65)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(41)/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132(58)/112 (49)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(70)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(50)/</a:t>
                      </a:r>
                      <a:b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132(58)/ 114 (50)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подозрением на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tbc,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(33)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(7)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(29)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(8)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extLst>
                  <a:ext uri="{0D108BD9-81ED-4DB2-BD59-A6C34878D82A}">
                    <a16:rowId xmlns:a16="http://schemas.microsoft.com/office/drawing/2014/main" val="3588069275"/>
                  </a:ext>
                </a:extLst>
              </a:tr>
              <a:tr h="579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Бактериологическое подтверждение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 (%)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(72)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(78)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extLst>
                  <a:ext uri="{0D108BD9-81ED-4DB2-BD59-A6C34878D82A}">
                    <a16:rowId xmlns:a16="http://schemas.microsoft.com/office/drawing/2014/main" val="2506561737"/>
                  </a:ext>
                </a:extLst>
              </a:tr>
              <a:tr h="329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Бактериологические данные отсутствуют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 (%)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(1)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(1)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extLst>
                  <a:ext uri="{0D108BD9-81ED-4DB2-BD59-A6C34878D82A}">
                    <a16:rowId xmlns:a16="http://schemas.microsoft.com/office/drawing/2014/main" val="1472870808"/>
                  </a:ext>
                </a:extLst>
              </a:tr>
            </a:tbl>
          </a:graphicData>
        </a:graphic>
      </p:graphicFrame>
      <p:sp>
        <p:nvSpPr>
          <p:cNvPr id="6" name="Text Box 11">
            <a:extLst>
              <a:ext uri="{FF2B5EF4-FFF2-40B4-BE49-F238E27FC236}">
                <a16:creationId xmlns:a16="http://schemas.microsoft.com/office/drawing/2014/main" id="{81A4A136-ED96-492A-9533-46EB22D49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55" y="5623472"/>
            <a:ext cx="60078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spc="-8" dirty="0">
                <a:solidFill>
                  <a:schemeClr val="bg2"/>
                </a:solidFill>
                <a:latin typeface="Calibri" panose="020F0502020204030204" pitchFamily="34" charset="0"/>
              </a:rPr>
              <a:t>De Castro. IAS 2019. Abstr MOAB0101.</a:t>
            </a:r>
            <a:endParaRPr lang="en-US" altLang="en-US" sz="9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7397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90B72-E561-4A4A-AFC3-F7514A8B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26" y="567974"/>
            <a:ext cx="8376550" cy="827485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ANRS 12300 Reflate TB2: 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конечная точка,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54DF2-3B48-40EA-A76F-866886F6F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69" y="1767184"/>
            <a:ext cx="8034984" cy="687046"/>
          </a:xfrm>
        </p:spPr>
        <p:txBody>
          <a:bodyPr>
            <a:normAutofit fontScale="92500" lnSpcReduction="10000"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терапии с 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RAL 400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 два раза в день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комбинации с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3TC/TDF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достигла критерия не меньшей вирусологической эффективности  в сравнении со схемой терапии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EFV 600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 один раз в день в комбинации с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3TC/TDF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CBCA00-633C-4822-813D-3B7E9F3CE681}"/>
              </a:ext>
            </a:extLst>
          </p:cNvPr>
          <p:cNvSpPr txBox="1"/>
          <p:nvPr/>
        </p:nvSpPr>
        <p:spPr bwMode="auto">
          <a:xfrm>
            <a:off x="515926" y="2487432"/>
            <a:ext cx="390289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Вирусологические исходы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(FDA Snapshot)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B976C0C-650F-4D14-B6C6-5450544C98F2}"/>
              </a:ext>
            </a:extLst>
          </p:cNvPr>
          <p:cNvSpPr txBox="1"/>
          <p:nvPr/>
        </p:nvSpPr>
        <p:spPr bwMode="auto">
          <a:xfrm>
            <a:off x="5455911" y="2487432"/>
            <a:ext cx="27038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RAL-EFV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между схемами терапии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(95%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3" name="TextBox 151">
            <a:extLst>
              <a:ext uri="{FF2B5EF4-FFF2-40B4-BE49-F238E27FC236}">
                <a16:creationId xmlns:a16="http://schemas.microsoft.com/office/drawing/2014/main" id="{6F3E8B73-49BF-458C-A12C-4AFCA80D81C2}"/>
              </a:ext>
            </a:extLst>
          </p:cNvPr>
          <p:cNvSpPr txBox="1"/>
          <p:nvPr/>
        </p:nvSpPr>
        <p:spPr>
          <a:xfrm>
            <a:off x="4936906" y="4277036"/>
            <a:ext cx="78982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1200" kern="0" dirty="0">
                <a:latin typeface="Times New Roman" panose="02020603050405020304" pitchFamily="18" charset="0"/>
                <a:ea typeface="ＭＳ Ｐゴシック" pitchFamily="84" charset="-128"/>
                <a:cs typeface="Times New Roman" panose="02020603050405020304" pitchFamily="18" charset="0"/>
              </a:rPr>
              <a:t>-13.9</a:t>
            </a:r>
          </a:p>
        </p:txBody>
      </p:sp>
      <p:cxnSp>
        <p:nvCxnSpPr>
          <p:cNvPr id="54" name="Straight Connector 50">
            <a:extLst>
              <a:ext uri="{FF2B5EF4-FFF2-40B4-BE49-F238E27FC236}">
                <a16:creationId xmlns:a16="http://schemas.microsoft.com/office/drawing/2014/main" id="{1D7D3658-5FA4-411E-80C3-91676C5465B6}"/>
              </a:ext>
            </a:extLst>
          </p:cNvPr>
          <p:cNvCxnSpPr>
            <a:cxnSpLocks/>
          </p:cNvCxnSpPr>
          <p:nvPr/>
        </p:nvCxnSpPr>
        <p:spPr bwMode="auto">
          <a:xfrm>
            <a:off x="5800472" y="3772423"/>
            <a:ext cx="4171" cy="1228337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</a:ln>
          <a:effectLst/>
        </p:spPr>
      </p:cxnSp>
      <p:sp>
        <p:nvSpPr>
          <p:cNvPr id="55" name="TextBox 152">
            <a:extLst>
              <a:ext uri="{FF2B5EF4-FFF2-40B4-BE49-F238E27FC236}">
                <a16:creationId xmlns:a16="http://schemas.microsoft.com/office/drawing/2014/main" id="{2A5E900A-C803-4F59-9B34-333E65AF5A64}"/>
              </a:ext>
            </a:extLst>
          </p:cNvPr>
          <p:cNvSpPr txBox="1"/>
          <p:nvPr/>
        </p:nvSpPr>
        <p:spPr>
          <a:xfrm>
            <a:off x="7280415" y="4282671"/>
            <a:ext cx="78982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1200" kern="0" dirty="0">
                <a:latin typeface="Times New Roman" panose="02020603050405020304" pitchFamily="18" charset="0"/>
                <a:ea typeface="ＭＳ Ｐゴシック" pitchFamily="84" charset="-128"/>
                <a:cs typeface="Times New Roman" panose="02020603050405020304" pitchFamily="18" charset="0"/>
              </a:rPr>
              <a:t>3.7</a:t>
            </a:r>
          </a:p>
        </p:txBody>
      </p:sp>
      <p:sp>
        <p:nvSpPr>
          <p:cNvPr id="56" name="TextBox 153">
            <a:extLst>
              <a:ext uri="{FF2B5EF4-FFF2-40B4-BE49-F238E27FC236}">
                <a16:creationId xmlns:a16="http://schemas.microsoft.com/office/drawing/2014/main" id="{0D57E60F-274C-4DF7-9AFC-44DC551FC140}"/>
              </a:ext>
            </a:extLst>
          </p:cNvPr>
          <p:cNvSpPr txBox="1"/>
          <p:nvPr/>
        </p:nvSpPr>
        <p:spPr>
          <a:xfrm>
            <a:off x="6587348" y="4379949"/>
            <a:ext cx="24205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>
              <a:defRPr/>
            </a:pPr>
            <a:r>
              <a:rPr lang="en-US" sz="1200" kern="0" dirty="0">
                <a:latin typeface="Times New Roman" panose="02020603050405020304" pitchFamily="18" charset="0"/>
                <a:ea typeface="ＭＳ Ｐゴシック" pitchFamily="84" charset="-128"/>
                <a:cs typeface="Times New Roman" panose="02020603050405020304" pitchFamily="18" charset="0"/>
              </a:rPr>
              <a:t>-5.1</a:t>
            </a:r>
          </a:p>
        </p:txBody>
      </p:sp>
      <p:sp>
        <p:nvSpPr>
          <p:cNvPr id="57" name="TextBox 156">
            <a:extLst>
              <a:ext uri="{FF2B5EF4-FFF2-40B4-BE49-F238E27FC236}">
                <a16:creationId xmlns:a16="http://schemas.microsoft.com/office/drawing/2014/main" id="{E5EF47BA-A7C7-40C2-A255-5C7F9546660A}"/>
              </a:ext>
            </a:extLst>
          </p:cNvPr>
          <p:cNvSpPr txBox="1"/>
          <p:nvPr/>
        </p:nvSpPr>
        <p:spPr>
          <a:xfrm>
            <a:off x="5283303" y="3557676"/>
            <a:ext cx="1997112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kern="0" dirty="0">
                <a:latin typeface="Times New Roman" panose="02020603050405020304" pitchFamily="18" charset="0"/>
                <a:ea typeface="ＭＳ Ｐゴシック" pitchFamily="84" charset="-128"/>
                <a:cs typeface="Times New Roman" panose="02020603050405020304" pitchFamily="18" charset="0"/>
              </a:rPr>
              <a:t>-12% </a:t>
            </a:r>
            <a:r>
              <a:rPr lang="ru-RU" sz="1200" kern="0" dirty="0">
                <a:latin typeface="Times New Roman" panose="02020603050405020304" pitchFamily="18" charset="0"/>
                <a:ea typeface="ＭＳ Ｐゴシック" pitchFamily="84" charset="-128"/>
                <a:cs typeface="Times New Roman" panose="02020603050405020304" pitchFamily="18" charset="0"/>
              </a:rPr>
              <a:t>Предел не меньшей эффективности</a:t>
            </a:r>
            <a:endParaRPr lang="en-US" sz="1200" kern="0" dirty="0">
              <a:latin typeface="Times New Roman" panose="02020603050405020304" pitchFamily="18" charset="0"/>
              <a:ea typeface="ＭＳ Ｐゴシック" pitchFamily="84" charset="-128"/>
              <a:cs typeface="Times New Roman" panose="02020603050405020304" pitchFamily="18" charset="0"/>
            </a:endParaRPr>
          </a:p>
        </p:txBody>
      </p:sp>
      <p:cxnSp>
        <p:nvCxnSpPr>
          <p:cNvPr id="58" name="Straight Connector 162">
            <a:extLst>
              <a:ext uri="{FF2B5EF4-FFF2-40B4-BE49-F238E27FC236}">
                <a16:creationId xmlns:a16="http://schemas.microsoft.com/office/drawing/2014/main" id="{1A76585A-67D2-4B2E-8464-3C8FC0C64B31}"/>
              </a:ext>
            </a:extLst>
          </p:cNvPr>
          <p:cNvCxnSpPr/>
          <p:nvPr/>
        </p:nvCxnSpPr>
        <p:spPr bwMode="auto">
          <a:xfrm>
            <a:off x="7326709" y="3410074"/>
            <a:ext cx="0" cy="158490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163">
            <a:extLst>
              <a:ext uri="{FF2B5EF4-FFF2-40B4-BE49-F238E27FC236}">
                <a16:creationId xmlns:a16="http://schemas.microsoft.com/office/drawing/2014/main" id="{90C870B6-AECE-4012-B8B2-43DEF8616FBC}"/>
              </a:ext>
            </a:extLst>
          </p:cNvPr>
          <p:cNvCxnSpPr>
            <a:cxnSpLocks/>
          </p:cNvCxnSpPr>
          <p:nvPr/>
        </p:nvCxnSpPr>
        <p:spPr bwMode="auto">
          <a:xfrm>
            <a:off x="4767216" y="4994974"/>
            <a:ext cx="4059804" cy="1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167">
            <a:extLst>
              <a:ext uri="{FF2B5EF4-FFF2-40B4-BE49-F238E27FC236}">
                <a16:creationId xmlns:a16="http://schemas.microsoft.com/office/drawing/2014/main" id="{890BDE3D-5C88-44D3-8B6F-18C0E252F8A7}"/>
              </a:ext>
            </a:extLst>
          </p:cNvPr>
          <p:cNvCxnSpPr/>
          <p:nvPr/>
        </p:nvCxnSpPr>
        <p:spPr bwMode="auto">
          <a:xfrm>
            <a:off x="5801506" y="4989958"/>
            <a:ext cx="0" cy="49451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168">
            <a:extLst>
              <a:ext uri="{FF2B5EF4-FFF2-40B4-BE49-F238E27FC236}">
                <a16:creationId xmlns:a16="http://schemas.microsoft.com/office/drawing/2014/main" id="{FD61BD7C-5AD2-449F-B7AB-BAA2E89FF69C}"/>
              </a:ext>
            </a:extLst>
          </p:cNvPr>
          <p:cNvCxnSpPr/>
          <p:nvPr/>
        </p:nvCxnSpPr>
        <p:spPr bwMode="auto">
          <a:xfrm>
            <a:off x="6341550" y="4989958"/>
            <a:ext cx="0" cy="49451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169">
            <a:extLst>
              <a:ext uri="{FF2B5EF4-FFF2-40B4-BE49-F238E27FC236}">
                <a16:creationId xmlns:a16="http://schemas.microsoft.com/office/drawing/2014/main" id="{5FD32BE0-7D5E-43E0-92EF-DCB9A60AD30D}"/>
              </a:ext>
            </a:extLst>
          </p:cNvPr>
          <p:cNvCxnSpPr/>
          <p:nvPr/>
        </p:nvCxnSpPr>
        <p:spPr bwMode="auto">
          <a:xfrm>
            <a:off x="6834757" y="4989958"/>
            <a:ext cx="0" cy="49451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170">
            <a:extLst>
              <a:ext uri="{FF2B5EF4-FFF2-40B4-BE49-F238E27FC236}">
                <a16:creationId xmlns:a16="http://schemas.microsoft.com/office/drawing/2014/main" id="{3D0045FC-A4DE-4359-9AE3-168EB5DC7441}"/>
              </a:ext>
            </a:extLst>
          </p:cNvPr>
          <p:cNvCxnSpPr/>
          <p:nvPr/>
        </p:nvCxnSpPr>
        <p:spPr bwMode="auto">
          <a:xfrm>
            <a:off x="7327963" y="4989958"/>
            <a:ext cx="0" cy="49451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171">
            <a:extLst>
              <a:ext uri="{FF2B5EF4-FFF2-40B4-BE49-F238E27FC236}">
                <a16:creationId xmlns:a16="http://schemas.microsoft.com/office/drawing/2014/main" id="{D31F0923-8752-4958-AFD0-6B5ABA4F76DA}"/>
              </a:ext>
            </a:extLst>
          </p:cNvPr>
          <p:cNvCxnSpPr/>
          <p:nvPr/>
        </p:nvCxnSpPr>
        <p:spPr bwMode="auto">
          <a:xfrm>
            <a:off x="7821167" y="4989958"/>
            <a:ext cx="0" cy="49451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172">
            <a:extLst>
              <a:ext uri="{FF2B5EF4-FFF2-40B4-BE49-F238E27FC236}">
                <a16:creationId xmlns:a16="http://schemas.microsoft.com/office/drawing/2014/main" id="{80C75F71-B716-4FDA-9948-C207FBFC09E1}"/>
              </a:ext>
            </a:extLst>
          </p:cNvPr>
          <p:cNvCxnSpPr/>
          <p:nvPr/>
        </p:nvCxnSpPr>
        <p:spPr bwMode="auto">
          <a:xfrm>
            <a:off x="8314373" y="4989958"/>
            <a:ext cx="0" cy="49451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173">
            <a:extLst>
              <a:ext uri="{FF2B5EF4-FFF2-40B4-BE49-F238E27FC236}">
                <a16:creationId xmlns:a16="http://schemas.microsoft.com/office/drawing/2014/main" id="{E34D60E2-DC15-4E4F-9AB9-B5BA66100F48}"/>
              </a:ext>
            </a:extLst>
          </p:cNvPr>
          <p:cNvCxnSpPr/>
          <p:nvPr/>
        </p:nvCxnSpPr>
        <p:spPr bwMode="auto">
          <a:xfrm>
            <a:off x="8816855" y="4989958"/>
            <a:ext cx="0" cy="49451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extBox 179">
            <a:extLst>
              <a:ext uri="{FF2B5EF4-FFF2-40B4-BE49-F238E27FC236}">
                <a16:creationId xmlns:a16="http://schemas.microsoft.com/office/drawing/2014/main" id="{721C6B84-A548-4471-8D60-A5EB67B10D5C}"/>
              </a:ext>
            </a:extLst>
          </p:cNvPr>
          <p:cNvSpPr txBox="1"/>
          <p:nvPr/>
        </p:nvSpPr>
        <p:spPr>
          <a:xfrm>
            <a:off x="5455912" y="5037450"/>
            <a:ext cx="6663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1200" kern="0" dirty="0">
                <a:latin typeface="Times New Roman" panose="02020603050405020304" pitchFamily="18" charset="0"/>
                <a:ea typeface="ＭＳ Ｐゴシック" pitchFamily="84" charset="-128"/>
                <a:cs typeface="Times New Roman" panose="02020603050405020304" pitchFamily="18" charset="0"/>
              </a:rPr>
              <a:t>-12</a:t>
            </a:r>
          </a:p>
        </p:txBody>
      </p:sp>
      <p:sp>
        <p:nvSpPr>
          <p:cNvPr id="62" name="TextBox 180">
            <a:extLst>
              <a:ext uri="{FF2B5EF4-FFF2-40B4-BE49-F238E27FC236}">
                <a16:creationId xmlns:a16="http://schemas.microsoft.com/office/drawing/2014/main" id="{B9654536-8B90-4C71-B268-C890E04346E0}"/>
              </a:ext>
            </a:extLst>
          </p:cNvPr>
          <p:cNvSpPr txBox="1"/>
          <p:nvPr/>
        </p:nvSpPr>
        <p:spPr>
          <a:xfrm>
            <a:off x="5992942" y="5037450"/>
            <a:ext cx="6663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1200" kern="0" dirty="0">
                <a:latin typeface="Times New Roman" panose="02020603050405020304" pitchFamily="18" charset="0"/>
                <a:ea typeface="ＭＳ Ｐゴシック" pitchFamily="84" charset="-128"/>
                <a:cs typeface="Times New Roman" panose="02020603050405020304" pitchFamily="18" charset="0"/>
              </a:rPr>
              <a:t>-8</a:t>
            </a:r>
          </a:p>
        </p:txBody>
      </p:sp>
      <p:sp>
        <p:nvSpPr>
          <p:cNvPr id="63" name="TextBox 181">
            <a:extLst>
              <a:ext uri="{FF2B5EF4-FFF2-40B4-BE49-F238E27FC236}">
                <a16:creationId xmlns:a16="http://schemas.microsoft.com/office/drawing/2014/main" id="{1A72FB39-7A31-4614-AD98-01FF0CC2B66D}"/>
              </a:ext>
            </a:extLst>
          </p:cNvPr>
          <p:cNvSpPr txBox="1"/>
          <p:nvPr/>
        </p:nvSpPr>
        <p:spPr>
          <a:xfrm>
            <a:off x="6492691" y="5037450"/>
            <a:ext cx="6663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1200" kern="0" dirty="0">
                <a:latin typeface="Times New Roman" panose="02020603050405020304" pitchFamily="18" charset="0"/>
                <a:ea typeface="ＭＳ Ｐゴシック" pitchFamily="84" charset="-128"/>
                <a:cs typeface="Times New Roman" panose="02020603050405020304" pitchFamily="18" charset="0"/>
              </a:rPr>
              <a:t>-4</a:t>
            </a:r>
          </a:p>
        </p:txBody>
      </p:sp>
      <p:sp>
        <p:nvSpPr>
          <p:cNvPr id="64" name="TextBox 182">
            <a:extLst>
              <a:ext uri="{FF2B5EF4-FFF2-40B4-BE49-F238E27FC236}">
                <a16:creationId xmlns:a16="http://schemas.microsoft.com/office/drawing/2014/main" id="{1A96E160-15EC-4217-A74C-59451E885736}"/>
              </a:ext>
            </a:extLst>
          </p:cNvPr>
          <p:cNvSpPr txBox="1"/>
          <p:nvPr/>
        </p:nvSpPr>
        <p:spPr>
          <a:xfrm>
            <a:off x="6993663" y="5037450"/>
            <a:ext cx="6663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1200" kern="0" dirty="0">
                <a:latin typeface="Times New Roman" panose="02020603050405020304" pitchFamily="18" charset="0"/>
                <a:ea typeface="ＭＳ Ｐゴシック" pitchFamily="84" charset="-128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5" name="TextBox 184">
            <a:extLst>
              <a:ext uri="{FF2B5EF4-FFF2-40B4-BE49-F238E27FC236}">
                <a16:creationId xmlns:a16="http://schemas.microsoft.com/office/drawing/2014/main" id="{AA6EBC55-2BDF-4621-A17B-BD67FBF9C33A}"/>
              </a:ext>
            </a:extLst>
          </p:cNvPr>
          <p:cNvSpPr txBox="1"/>
          <p:nvPr/>
        </p:nvSpPr>
        <p:spPr>
          <a:xfrm>
            <a:off x="7493373" y="5029409"/>
            <a:ext cx="6663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1200" kern="0" dirty="0">
                <a:latin typeface="Times New Roman" panose="02020603050405020304" pitchFamily="18" charset="0"/>
                <a:ea typeface="ＭＳ Ｐゴシック" pitchFamily="84" charset="-128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6" name="TextBox 185">
            <a:extLst>
              <a:ext uri="{FF2B5EF4-FFF2-40B4-BE49-F238E27FC236}">
                <a16:creationId xmlns:a16="http://schemas.microsoft.com/office/drawing/2014/main" id="{88B5F87D-FC06-45FA-8FD2-A240C2EFC848}"/>
              </a:ext>
            </a:extLst>
          </p:cNvPr>
          <p:cNvSpPr txBox="1"/>
          <p:nvPr/>
        </p:nvSpPr>
        <p:spPr>
          <a:xfrm>
            <a:off x="7987194" y="5046290"/>
            <a:ext cx="6663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1200" kern="0" dirty="0">
                <a:latin typeface="Times New Roman" panose="02020603050405020304" pitchFamily="18" charset="0"/>
                <a:ea typeface="ＭＳ Ｐゴシック" pitchFamily="84" charset="-128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67" name="Straight Connector 188">
            <a:extLst>
              <a:ext uri="{FF2B5EF4-FFF2-40B4-BE49-F238E27FC236}">
                <a16:creationId xmlns:a16="http://schemas.microsoft.com/office/drawing/2014/main" id="{603FE237-57DF-4E81-B8E8-095FFE1F5594}"/>
              </a:ext>
            </a:extLst>
          </p:cNvPr>
          <p:cNvCxnSpPr>
            <a:cxnSpLocks/>
          </p:cNvCxnSpPr>
          <p:nvPr/>
        </p:nvCxnSpPr>
        <p:spPr bwMode="auto">
          <a:xfrm flipH="1">
            <a:off x="5331038" y="4286298"/>
            <a:ext cx="2345436" cy="2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189">
            <a:extLst>
              <a:ext uri="{FF2B5EF4-FFF2-40B4-BE49-F238E27FC236}">
                <a16:creationId xmlns:a16="http://schemas.microsoft.com/office/drawing/2014/main" id="{ECF0AD1C-2897-4338-A591-73DE9074913A}"/>
              </a:ext>
            </a:extLst>
          </p:cNvPr>
          <p:cNvCxnSpPr>
            <a:cxnSpLocks/>
          </p:cNvCxnSpPr>
          <p:nvPr/>
        </p:nvCxnSpPr>
        <p:spPr bwMode="auto">
          <a:xfrm>
            <a:off x="5333888" y="4241150"/>
            <a:ext cx="0" cy="52065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190">
            <a:extLst>
              <a:ext uri="{FF2B5EF4-FFF2-40B4-BE49-F238E27FC236}">
                <a16:creationId xmlns:a16="http://schemas.microsoft.com/office/drawing/2014/main" id="{436F24D0-6F91-4321-8027-52BC0BDCDA5E}"/>
              </a:ext>
            </a:extLst>
          </p:cNvPr>
          <p:cNvCxnSpPr/>
          <p:nvPr/>
        </p:nvCxnSpPr>
        <p:spPr bwMode="auto">
          <a:xfrm>
            <a:off x="7671088" y="4241150"/>
            <a:ext cx="0" cy="52065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A8067682-0325-4EB9-BA3B-17B36DEFC49C}"/>
              </a:ext>
            </a:extLst>
          </p:cNvPr>
          <p:cNvSpPr/>
          <p:nvPr/>
        </p:nvSpPr>
        <p:spPr bwMode="auto">
          <a:xfrm>
            <a:off x="6634483" y="4216308"/>
            <a:ext cx="147489" cy="144094"/>
          </a:xfrm>
          <a:prstGeom prst="rect">
            <a:avLst/>
          </a:prstGeom>
          <a:solidFill>
            <a:srgbClr val="000000"/>
          </a:solidFill>
          <a:ln w="0">
            <a:noFill/>
            <a:miter lim="800000"/>
            <a:headEnd/>
            <a:tailEnd/>
          </a:ln>
        </p:spPr>
        <p:txBody>
          <a:bodyPr anchor="b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en-US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Down Arrow 10">
            <a:extLst>
              <a:ext uri="{FF2B5EF4-FFF2-40B4-BE49-F238E27FC236}">
                <a16:creationId xmlns:a16="http://schemas.microsoft.com/office/drawing/2014/main" id="{9077FAFB-C811-4496-8561-F157EA0BEF57}"/>
              </a:ext>
            </a:extLst>
          </p:cNvPr>
          <p:cNvSpPr/>
          <p:nvPr/>
        </p:nvSpPr>
        <p:spPr>
          <a:xfrm rot="16200000">
            <a:off x="7732795" y="2682044"/>
            <a:ext cx="479201" cy="1299217"/>
          </a:xfrm>
          <a:prstGeom prst="down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vert="vert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kern="0" dirty="0">
                <a:latin typeface="Times New Roman" panose="02020603050405020304" pitchFamily="18" charset="0"/>
                <a:ea typeface="ＭＳ Ｐゴシック" pitchFamily="84" charset="-128"/>
                <a:cs typeface="Times New Roman" panose="02020603050405020304" pitchFamily="18" charset="0"/>
              </a:rPr>
              <a:t>RAL + 3TC/TDF</a:t>
            </a:r>
          </a:p>
        </p:txBody>
      </p:sp>
      <p:sp>
        <p:nvSpPr>
          <p:cNvPr id="91" name="Down Arrow 11">
            <a:extLst>
              <a:ext uri="{FF2B5EF4-FFF2-40B4-BE49-F238E27FC236}">
                <a16:creationId xmlns:a16="http://schemas.microsoft.com/office/drawing/2014/main" id="{B712DE31-56E3-4034-B373-E73ADBC645DF}"/>
              </a:ext>
            </a:extLst>
          </p:cNvPr>
          <p:cNvSpPr/>
          <p:nvPr/>
        </p:nvSpPr>
        <p:spPr>
          <a:xfrm rot="5400000">
            <a:off x="6453238" y="2694825"/>
            <a:ext cx="468017" cy="1271078"/>
          </a:xfrm>
          <a:prstGeom prst="downArrow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vert="vert270" lIns="0" tIns="0" rIns="0" bIns="0" anchor="ctr"/>
          <a:lstStyle/>
          <a:p>
            <a:pPr algn="ctr" defTabSz="685800">
              <a:defRPr/>
            </a:pPr>
            <a:r>
              <a:rPr lang="en-US" sz="1050" b="1" kern="0" dirty="0">
                <a:latin typeface="Times New Roman" panose="02020603050405020304" pitchFamily="18" charset="0"/>
                <a:ea typeface="ＭＳ Ｐゴシック" pitchFamily="84" charset="-128"/>
                <a:cs typeface="Times New Roman" panose="02020603050405020304" pitchFamily="18" charset="0"/>
              </a:rPr>
              <a:t>EFV + 3TC/TDF</a:t>
            </a:r>
          </a:p>
        </p:txBody>
      </p:sp>
      <p:sp>
        <p:nvSpPr>
          <p:cNvPr id="75" name="TextBox 179">
            <a:extLst>
              <a:ext uri="{FF2B5EF4-FFF2-40B4-BE49-F238E27FC236}">
                <a16:creationId xmlns:a16="http://schemas.microsoft.com/office/drawing/2014/main" id="{3BE5D070-A1E6-40A6-87B0-BB6C0ABBB890}"/>
              </a:ext>
            </a:extLst>
          </p:cNvPr>
          <p:cNvSpPr txBox="1"/>
          <p:nvPr/>
        </p:nvSpPr>
        <p:spPr>
          <a:xfrm>
            <a:off x="8492529" y="5050549"/>
            <a:ext cx="6386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1200" kern="0" dirty="0">
                <a:latin typeface="Times New Roman" panose="02020603050405020304" pitchFamily="18" charset="0"/>
                <a:ea typeface="ＭＳ Ｐゴシック" pitchFamily="84" charset="-128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76" name="Straight Connector 167">
            <a:extLst>
              <a:ext uri="{FF2B5EF4-FFF2-40B4-BE49-F238E27FC236}">
                <a16:creationId xmlns:a16="http://schemas.microsoft.com/office/drawing/2014/main" id="{AE11BED9-C435-425D-A6C3-B99D6A72CB98}"/>
              </a:ext>
            </a:extLst>
          </p:cNvPr>
          <p:cNvCxnSpPr/>
          <p:nvPr/>
        </p:nvCxnSpPr>
        <p:spPr bwMode="auto">
          <a:xfrm>
            <a:off x="4767430" y="4990098"/>
            <a:ext cx="0" cy="49451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168">
            <a:extLst>
              <a:ext uri="{FF2B5EF4-FFF2-40B4-BE49-F238E27FC236}">
                <a16:creationId xmlns:a16="http://schemas.microsoft.com/office/drawing/2014/main" id="{131A9ECE-61B5-4EB3-86ED-ED3C68C82D5E}"/>
              </a:ext>
            </a:extLst>
          </p:cNvPr>
          <p:cNvCxnSpPr/>
          <p:nvPr/>
        </p:nvCxnSpPr>
        <p:spPr bwMode="auto">
          <a:xfrm>
            <a:off x="5307474" y="4990098"/>
            <a:ext cx="0" cy="49451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169">
            <a:extLst>
              <a:ext uri="{FF2B5EF4-FFF2-40B4-BE49-F238E27FC236}">
                <a16:creationId xmlns:a16="http://schemas.microsoft.com/office/drawing/2014/main" id="{A8722DB7-288D-49D0-BCA3-A6B7582E7734}"/>
              </a:ext>
            </a:extLst>
          </p:cNvPr>
          <p:cNvCxnSpPr/>
          <p:nvPr/>
        </p:nvCxnSpPr>
        <p:spPr bwMode="auto">
          <a:xfrm>
            <a:off x="5800680" y="4990098"/>
            <a:ext cx="0" cy="49451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Box 179">
            <a:extLst>
              <a:ext uri="{FF2B5EF4-FFF2-40B4-BE49-F238E27FC236}">
                <a16:creationId xmlns:a16="http://schemas.microsoft.com/office/drawing/2014/main" id="{8DB1D816-52AB-42EE-B135-0B31FD7F32F8}"/>
              </a:ext>
            </a:extLst>
          </p:cNvPr>
          <p:cNvSpPr txBox="1"/>
          <p:nvPr/>
        </p:nvSpPr>
        <p:spPr>
          <a:xfrm>
            <a:off x="4597380" y="5037590"/>
            <a:ext cx="3138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1200" kern="0" dirty="0">
                <a:latin typeface="Times New Roman" panose="02020603050405020304" pitchFamily="18" charset="0"/>
                <a:ea typeface="ＭＳ Ｐゴシック" pitchFamily="84" charset="-128"/>
                <a:cs typeface="Times New Roman" panose="02020603050405020304" pitchFamily="18" charset="0"/>
              </a:rPr>
              <a:t>-16</a:t>
            </a:r>
          </a:p>
        </p:txBody>
      </p:sp>
      <p:sp>
        <p:nvSpPr>
          <p:cNvPr id="87" name="TextBox 180">
            <a:extLst>
              <a:ext uri="{FF2B5EF4-FFF2-40B4-BE49-F238E27FC236}">
                <a16:creationId xmlns:a16="http://schemas.microsoft.com/office/drawing/2014/main" id="{C5A16708-BE35-4550-BA9D-0BF774AE03C9}"/>
              </a:ext>
            </a:extLst>
          </p:cNvPr>
          <p:cNvSpPr txBox="1"/>
          <p:nvPr/>
        </p:nvSpPr>
        <p:spPr>
          <a:xfrm>
            <a:off x="4958866" y="5037590"/>
            <a:ext cx="6663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1200" kern="0" dirty="0">
                <a:latin typeface="Times New Roman" panose="02020603050405020304" pitchFamily="18" charset="0"/>
                <a:ea typeface="ＭＳ Ｐゴシック" pitchFamily="84" charset="-128"/>
                <a:cs typeface="Times New Roman" panose="02020603050405020304" pitchFamily="18" charset="0"/>
              </a:rPr>
              <a:t>-14</a:t>
            </a:r>
          </a:p>
        </p:txBody>
      </p:sp>
      <p:sp>
        <p:nvSpPr>
          <p:cNvPr id="81" name="TextBox 63">
            <a:extLst>
              <a:ext uri="{FF2B5EF4-FFF2-40B4-BE49-F238E27FC236}">
                <a16:creationId xmlns:a16="http://schemas.microsoft.com/office/drawing/2014/main" id="{F77F2C71-5643-45DC-BAF3-CED844892BC1}"/>
              </a:ext>
            </a:extLst>
          </p:cNvPr>
          <p:cNvSpPr txBox="1"/>
          <p:nvPr/>
        </p:nvSpPr>
        <p:spPr>
          <a:xfrm>
            <a:off x="2080616" y="4968617"/>
            <a:ext cx="8208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Вирусологический ответ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64">
            <a:extLst>
              <a:ext uri="{FF2B5EF4-FFF2-40B4-BE49-F238E27FC236}">
                <a16:creationId xmlns:a16="http://schemas.microsoft.com/office/drawing/2014/main" id="{E95F1343-BB45-4586-A3BF-D3AB05FCDC9E}"/>
              </a:ext>
            </a:extLst>
          </p:cNvPr>
          <p:cNvSpPr txBox="1"/>
          <p:nvPr/>
        </p:nvSpPr>
        <p:spPr>
          <a:xfrm>
            <a:off x="1146137" y="4966817"/>
            <a:ext cx="8728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ВИЧ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РНК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50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65">
            <a:extLst>
              <a:ext uri="{FF2B5EF4-FFF2-40B4-BE49-F238E27FC236}">
                <a16:creationId xmlns:a16="http://schemas.microsoft.com/office/drawing/2014/main" id="{24F4A04A-3B27-466C-B513-BF9C8F857352}"/>
              </a:ext>
            </a:extLst>
          </p:cNvPr>
          <p:cNvSpPr txBox="1"/>
          <p:nvPr/>
        </p:nvSpPr>
        <p:spPr>
          <a:xfrm>
            <a:off x="3056118" y="4975376"/>
            <a:ext cx="126858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 вирусологических данных  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A332ADD-2C4C-40B3-9EEC-7EF7618EB436}"/>
              </a:ext>
            </a:extLst>
          </p:cNvPr>
          <p:cNvSpPr txBox="1"/>
          <p:nvPr/>
        </p:nvSpPr>
        <p:spPr bwMode="auto">
          <a:xfrm rot="16200000">
            <a:off x="-262147" y="3818906"/>
            <a:ext cx="18655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(%)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9BE894-1A77-48B2-BB3D-26FC57FEEFA9}"/>
              </a:ext>
            </a:extLst>
          </p:cNvPr>
          <p:cNvGrpSpPr/>
          <p:nvPr/>
        </p:nvGrpSpPr>
        <p:grpSpPr>
          <a:xfrm>
            <a:off x="1004971" y="3051486"/>
            <a:ext cx="66860" cy="1881620"/>
            <a:chOff x="1488540" y="3024074"/>
            <a:chExt cx="73152" cy="205868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5C38A95-1A6A-4541-97C1-9DC754B5A6EF}"/>
                </a:ext>
              </a:extLst>
            </p:cNvPr>
            <p:cNvCxnSpPr/>
            <p:nvPr/>
          </p:nvCxnSpPr>
          <p:spPr bwMode="auto">
            <a:xfrm>
              <a:off x="1488540" y="3024074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FBA1F95-34F6-4673-A568-0D613917ECEC}"/>
                </a:ext>
              </a:extLst>
            </p:cNvPr>
            <p:cNvCxnSpPr/>
            <p:nvPr/>
          </p:nvCxnSpPr>
          <p:spPr bwMode="auto">
            <a:xfrm>
              <a:off x="1488540" y="3435811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FD5FE24-382C-4571-A8EA-BB5B88539A68}"/>
                </a:ext>
              </a:extLst>
            </p:cNvPr>
            <p:cNvCxnSpPr/>
            <p:nvPr/>
          </p:nvCxnSpPr>
          <p:spPr bwMode="auto">
            <a:xfrm>
              <a:off x="1488540" y="3847548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DF422DE-A9FC-4BA9-88E1-8D6549C5BC8F}"/>
                </a:ext>
              </a:extLst>
            </p:cNvPr>
            <p:cNvCxnSpPr/>
            <p:nvPr/>
          </p:nvCxnSpPr>
          <p:spPr bwMode="auto">
            <a:xfrm>
              <a:off x="1488540" y="4259285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531BB33-E477-44E6-9230-8C8F7C4E7039}"/>
                </a:ext>
              </a:extLst>
            </p:cNvPr>
            <p:cNvCxnSpPr/>
            <p:nvPr/>
          </p:nvCxnSpPr>
          <p:spPr bwMode="auto">
            <a:xfrm>
              <a:off x="1488540" y="4671022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E1A717A-1344-4241-B162-D9BB93096BEA}"/>
                </a:ext>
              </a:extLst>
            </p:cNvPr>
            <p:cNvCxnSpPr/>
            <p:nvPr/>
          </p:nvCxnSpPr>
          <p:spPr bwMode="auto">
            <a:xfrm>
              <a:off x="1488540" y="5082757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19534A3-F28D-4DBE-8119-5811698000F2}"/>
              </a:ext>
            </a:extLst>
          </p:cNvPr>
          <p:cNvSpPr txBox="1"/>
          <p:nvPr/>
        </p:nvSpPr>
        <p:spPr bwMode="auto">
          <a:xfrm>
            <a:off x="694820" y="3669181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A60B20A-C3E6-4474-8ABF-19641743836D}"/>
              </a:ext>
            </a:extLst>
          </p:cNvPr>
          <p:cNvSpPr txBox="1"/>
          <p:nvPr/>
        </p:nvSpPr>
        <p:spPr bwMode="auto">
          <a:xfrm>
            <a:off x="610845" y="2920430"/>
            <a:ext cx="420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A4BBAB8-F1AB-41D0-BBD6-0F87EC1718DB}"/>
              </a:ext>
            </a:extLst>
          </p:cNvPr>
          <p:cNvSpPr txBox="1"/>
          <p:nvPr/>
        </p:nvSpPr>
        <p:spPr bwMode="auto">
          <a:xfrm>
            <a:off x="695566" y="3304951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D9D8458-1CF4-4040-B01F-F19436373C0F}"/>
              </a:ext>
            </a:extLst>
          </p:cNvPr>
          <p:cNvSpPr txBox="1"/>
          <p:nvPr/>
        </p:nvSpPr>
        <p:spPr bwMode="auto">
          <a:xfrm>
            <a:off x="701025" y="4418784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D791443-D3F6-4E93-9A48-EEA99FBB5A70}"/>
              </a:ext>
            </a:extLst>
          </p:cNvPr>
          <p:cNvSpPr txBox="1"/>
          <p:nvPr/>
        </p:nvSpPr>
        <p:spPr bwMode="auto">
          <a:xfrm>
            <a:off x="701770" y="4047484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DEE0E39-FB62-4035-AE12-1695932BF15B}"/>
              </a:ext>
            </a:extLst>
          </p:cNvPr>
          <p:cNvSpPr txBox="1"/>
          <p:nvPr/>
        </p:nvSpPr>
        <p:spPr bwMode="auto">
          <a:xfrm>
            <a:off x="774307" y="4806577"/>
            <a:ext cx="2632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8F4D0D-ED59-4A34-B944-F155568AF3B5}"/>
              </a:ext>
            </a:extLst>
          </p:cNvPr>
          <p:cNvSpPr/>
          <p:nvPr/>
        </p:nvSpPr>
        <p:spPr bwMode="auto">
          <a:xfrm>
            <a:off x="1613628" y="3700170"/>
            <a:ext cx="391057" cy="1232934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defTabSz="685800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71AD4CD-6395-4366-92FC-845975CD78CA}"/>
              </a:ext>
            </a:extLst>
          </p:cNvPr>
          <p:cNvSpPr/>
          <p:nvPr/>
        </p:nvSpPr>
        <p:spPr bwMode="auto">
          <a:xfrm>
            <a:off x="1220976" y="3791334"/>
            <a:ext cx="391057" cy="1141771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defTabSz="685800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8987FC4-43B0-4A6F-8AFF-F346D04AAAA0}"/>
              </a:ext>
            </a:extLst>
          </p:cNvPr>
          <p:cNvSpPr/>
          <p:nvPr/>
        </p:nvSpPr>
        <p:spPr bwMode="auto">
          <a:xfrm>
            <a:off x="2607492" y="4522192"/>
            <a:ext cx="391057" cy="410912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defTabSz="685800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117A4B1-B925-4B40-9FB1-7A7878DD8355}"/>
              </a:ext>
            </a:extLst>
          </p:cNvPr>
          <p:cNvSpPr/>
          <p:nvPr/>
        </p:nvSpPr>
        <p:spPr bwMode="auto">
          <a:xfrm>
            <a:off x="2218940" y="4394104"/>
            <a:ext cx="391057" cy="539001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defTabSz="685800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F98D0FC-5079-4E23-9CAD-6A52D9D85EA0}"/>
              </a:ext>
            </a:extLst>
          </p:cNvPr>
          <p:cNvSpPr/>
          <p:nvPr/>
        </p:nvSpPr>
        <p:spPr bwMode="auto">
          <a:xfrm>
            <a:off x="3616913" y="4711762"/>
            <a:ext cx="391057" cy="23005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defTabSz="685800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9A77A57-9DC4-481F-AE0E-1DE5F6386A95}"/>
              </a:ext>
            </a:extLst>
          </p:cNvPr>
          <p:cNvSpPr/>
          <p:nvPr/>
        </p:nvSpPr>
        <p:spPr bwMode="auto">
          <a:xfrm>
            <a:off x="3227677" y="4750834"/>
            <a:ext cx="391057" cy="190977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defTabSz="685800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DCBBB86-5F68-4765-994B-341CBCFC5258}"/>
              </a:ext>
            </a:extLst>
          </p:cNvPr>
          <p:cNvSpPr txBox="1"/>
          <p:nvPr/>
        </p:nvSpPr>
        <p:spPr bwMode="auto">
          <a:xfrm>
            <a:off x="1632023" y="3421621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87A93B0-19E7-4470-8E42-C8B51661FCBC}"/>
              </a:ext>
            </a:extLst>
          </p:cNvPr>
          <p:cNvSpPr txBox="1"/>
          <p:nvPr/>
        </p:nvSpPr>
        <p:spPr bwMode="auto">
          <a:xfrm>
            <a:off x="1252433" y="3523942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FA54C7F-6B3D-4C76-8D2F-5936C1D9AFBC}"/>
              </a:ext>
            </a:extLst>
          </p:cNvPr>
          <p:cNvSpPr txBox="1"/>
          <p:nvPr/>
        </p:nvSpPr>
        <p:spPr bwMode="auto">
          <a:xfrm>
            <a:off x="2618710" y="4252731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7E2E211-7978-4A97-B0C9-0F9F361548F6}"/>
              </a:ext>
            </a:extLst>
          </p:cNvPr>
          <p:cNvSpPr txBox="1"/>
          <p:nvPr/>
        </p:nvSpPr>
        <p:spPr bwMode="auto">
          <a:xfrm>
            <a:off x="2249553" y="4112362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D10ABA4-4D77-4FF1-9BFD-CB35938A3149}"/>
              </a:ext>
            </a:extLst>
          </p:cNvPr>
          <p:cNvSpPr txBox="1"/>
          <p:nvPr/>
        </p:nvSpPr>
        <p:spPr bwMode="auto">
          <a:xfrm>
            <a:off x="3631419" y="4443042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B9D6C1C-85D3-40E6-86A1-24588DF1F017}"/>
              </a:ext>
            </a:extLst>
          </p:cNvPr>
          <p:cNvSpPr txBox="1"/>
          <p:nvPr/>
        </p:nvSpPr>
        <p:spPr bwMode="auto">
          <a:xfrm>
            <a:off x="3246124" y="4487386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77B7E2A-B6BE-46D2-ADDE-78AE4DEEEC97}"/>
              </a:ext>
            </a:extLst>
          </p:cNvPr>
          <p:cNvSpPr txBox="1"/>
          <p:nvPr/>
        </p:nvSpPr>
        <p:spPr bwMode="auto">
          <a:xfrm>
            <a:off x="3096452" y="3120967"/>
            <a:ext cx="1257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defTabSz="685800" eaLnBrk="0" fontAlgn="base" hangingPunct="0">
              <a:spcAft>
                <a:spcPct val="0"/>
              </a:spcAft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RAL + 3TC/TDF</a:t>
            </a:r>
          </a:p>
          <a:p>
            <a:pPr defTabSz="685800" eaLnBrk="0" fontAlgn="base" hangingPunct="0">
              <a:spcAft>
                <a:spcPct val="0"/>
              </a:spcAft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EFV + 3TC/TDF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8AD4D9-20E9-4D28-B6B3-3CD67C7CF8CE}"/>
              </a:ext>
            </a:extLst>
          </p:cNvPr>
          <p:cNvSpPr/>
          <p:nvPr/>
        </p:nvSpPr>
        <p:spPr bwMode="auto">
          <a:xfrm>
            <a:off x="3035182" y="3212872"/>
            <a:ext cx="76040" cy="76040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defTabSz="685800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CAD023C-2A93-4A5B-AD5D-7CCCC37ED5D4}"/>
              </a:ext>
            </a:extLst>
          </p:cNvPr>
          <p:cNvSpPr/>
          <p:nvPr/>
        </p:nvSpPr>
        <p:spPr bwMode="auto">
          <a:xfrm>
            <a:off x="3035182" y="3396431"/>
            <a:ext cx="76040" cy="7604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defTabSz="685800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15F2614-429B-42A5-A625-512E2EBA04BF}"/>
              </a:ext>
            </a:extLst>
          </p:cNvPr>
          <p:cNvSpPr/>
          <p:nvPr/>
        </p:nvSpPr>
        <p:spPr bwMode="auto">
          <a:xfrm>
            <a:off x="1064708" y="3047884"/>
            <a:ext cx="3078495" cy="1886417"/>
          </a:xfrm>
          <a:custGeom>
            <a:avLst/>
            <a:gdLst>
              <a:gd name="connsiteX0" fmla="*/ 0 w 3417244"/>
              <a:gd name="connsiteY0" fmla="*/ 0 h 2063931"/>
              <a:gd name="connsiteX1" fmla="*/ 0 w 3417244"/>
              <a:gd name="connsiteY1" fmla="*/ 2063931 h 2063931"/>
              <a:gd name="connsiteX2" fmla="*/ 3417244 w 3417244"/>
              <a:gd name="connsiteY2" fmla="*/ 2063931 h 2063931"/>
              <a:gd name="connsiteX3" fmla="*/ 3417244 w 3417244"/>
              <a:gd name="connsiteY3" fmla="*/ 1964653 h 2063931"/>
              <a:gd name="connsiteX0" fmla="*/ 0 w 3417244"/>
              <a:gd name="connsiteY0" fmla="*/ 0 h 2063931"/>
              <a:gd name="connsiteX1" fmla="*/ 0 w 3417244"/>
              <a:gd name="connsiteY1" fmla="*/ 2063931 h 2063931"/>
              <a:gd name="connsiteX2" fmla="*/ 3417244 w 3417244"/>
              <a:gd name="connsiteY2" fmla="*/ 2063931 h 206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7244" h="2063931">
                <a:moveTo>
                  <a:pt x="0" y="0"/>
                </a:moveTo>
                <a:lnTo>
                  <a:pt x="0" y="2063931"/>
                </a:lnTo>
                <a:lnTo>
                  <a:pt x="3417244" y="2063931"/>
                </a:lnTo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B7619-1284-4442-9691-E5259EE19705}"/>
              </a:ext>
            </a:extLst>
          </p:cNvPr>
          <p:cNvGrpSpPr/>
          <p:nvPr/>
        </p:nvGrpSpPr>
        <p:grpSpPr>
          <a:xfrm>
            <a:off x="1071076" y="4937902"/>
            <a:ext cx="3063026" cy="49451"/>
            <a:chOff x="6508973" y="5662676"/>
            <a:chExt cx="2098827" cy="66122"/>
          </a:xfrm>
        </p:grpSpPr>
        <p:cxnSp>
          <p:nvCxnSpPr>
            <p:cNvPr id="116" name="Straight Connector 167">
              <a:extLst>
                <a:ext uri="{FF2B5EF4-FFF2-40B4-BE49-F238E27FC236}">
                  <a16:creationId xmlns:a16="http://schemas.microsoft.com/office/drawing/2014/main" id="{03BEEF68-461B-49A8-A3EC-07B453A4E5AF}"/>
                </a:ext>
              </a:extLst>
            </p:cNvPr>
            <p:cNvCxnSpPr/>
            <p:nvPr/>
          </p:nvCxnSpPr>
          <p:spPr bwMode="auto">
            <a:xfrm>
              <a:off x="7913440" y="5662676"/>
              <a:ext cx="0" cy="6593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68">
              <a:extLst>
                <a:ext uri="{FF2B5EF4-FFF2-40B4-BE49-F238E27FC236}">
                  <a16:creationId xmlns:a16="http://schemas.microsoft.com/office/drawing/2014/main" id="{A5419BC8-9DA0-4F6D-98F9-EA3C58AD437B}"/>
                </a:ext>
              </a:extLst>
            </p:cNvPr>
            <p:cNvCxnSpPr/>
            <p:nvPr/>
          </p:nvCxnSpPr>
          <p:spPr bwMode="auto">
            <a:xfrm>
              <a:off x="8607800" y="5662676"/>
              <a:ext cx="0" cy="6593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67">
              <a:extLst>
                <a:ext uri="{FF2B5EF4-FFF2-40B4-BE49-F238E27FC236}">
                  <a16:creationId xmlns:a16="http://schemas.microsoft.com/office/drawing/2014/main" id="{16069DF1-3439-4490-9BCB-6A24071D9097}"/>
                </a:ext>
              </a:extLst>
            </p:cNvPr>
            <p:cNvCxnSpPr/>
            <p:nvPr/>
          </p:nvCxnSpPr>
          <p:spPr bwMode="auto">
            <a:xfrm>
              <a:off x="6508973" y="5662863"/>
              <a:ext cx="0" cy="6593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68">
              <a:extLst>
                <a:ext uri="{FF2B5EF4-FFF2-40B4-BE49-F238E27FC236}">
                  <a16:creationId xmlns:a16="http://schemas.microsoft.com/office/drawing/2014/main" id="{3E492113-3513-4AB0-A9BE-22E2253301C6}"/>
                </a:ext>
              </a:extLst>
            </p:cNvPr>
            <p:cNvCxnSpPr/>
            <p:nvPr/>
          </p:nvCxnSpPr>
          <p:spPr bwMode="auto">
            <a:xfrm>
              <a:off x="7221690" y="5662863"/>
              <a:ext cx="0" cy="6593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2" name="Text Box 11">
            <a:extLst>
              <a:ext uri="{FF2B5EF4-FFF2-40B4-BE49-F238E27FC236}">
                <a16:creationId xmlns:a16="http://schemas.microsoft.com/office/drawing/2014/main" id="{95BBE2B8-ED4B-4731-9EA7-B27EAD4AC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55" y="6145559"/>
            <a:ext cx="60078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spc="-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Castro. IAS 2019. Abstr MOAB0101. Reproduced with permission.</a:t>
            </a:r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591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FA550-317F-4731-A818-CC6E449A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ANRS 12300 Reflate TB2: </a:t>
            </a:r>
            <a:br>
              <a:rPr lang="en-US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Вирусологический ответ</a:t>
            </a:r>
            <a:r>
              <a:rPr lang="en-US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en-US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oup 32">
            <a:extLst>
              <a:ext uri="{FF2B5EF4-FFF2-40B4-BE49-F238E27FC236}">
                <a16:creationId xmlns:a16="http://schemas.microsoft.com/office/drawing/2014/main" id="{823DD093-2A18-492C-8480-FBC97E97C56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7544" y="2060973"/>
          <a:ext cx="8307361" cy="36652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285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Конечная точка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RAL + 3TC/TDF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228)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EFV + 3TC/TDF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227)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ВИЧ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РНК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50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копий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 (%)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 (61)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(66)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Вирусологический ответ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ВИЧ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РНК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≥ 50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копий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n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Прекращение терапии из-за недостаточной эффективности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Прекращение терапии по другим причинам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последнем показателе ВИЧ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РНК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≥ 50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копий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(29)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(22)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 на 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Прекращение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участия в исследовании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терапии исследуемыми препаратами из-за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НЯ или смерти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Прекращение участия в исследовании или терапии исследуемыми препаратами по другим причинам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исследовании, но данные утрачены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(10)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(12)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11">
            <a:extLst>
              <a:ext uri="{FF2B5EF4-FFF2-40B4-BE49-F238E27FC236}">
                <a16:creationId xmlns:a16="http://schemas.microsoft.com/office/drawing/2014/main" id="{A44EC128-41A9-4794-9F10-BA8FC4036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6017722"/>
            <a:ext cx="60078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spc="-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Castro. IAS 2019. Abstr MOAB0101. </a:t>
            </a:r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643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16B47026-18D0-4186-ABC6-0321F2EB1C0D}"/>
              </a:ext>
            </a:extLst>
          </p:cNvPr>
          <p:cNvSpPr/>
          <p:nvPr/>
        </p:nvSpPr>
        <p:spPr bwMode="auto">
          <a:xfrm>
            <a:off x="6977117" y="3175895"/>
            <a:ext cx="331002" cy="1522981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BCC0B3C-42E2-46F7-93C8-90A5BBA88EBA}"/>
              </a:ext>
            </a:extLst>
          </p:cNvPr>
          <p:cNvSpPr/>
          <p:nvPr/>
        </p:nvSpPr>
        <p:spPr bwMode="auto">
          <a:xfrm>
            <a:off x="6648235" y="3555307"/>
            <a:ext cx="331002" cy="1145209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FD146-CD63-4DCA-A985-C7F88A5F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ANRS 12300 Reflate TB2: </a:t>
            </a:r>
            <a:r>
              <a:rPr lang="ru-RU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Вирусологический ответ</a:t>
            </a:r>
            <a:r>
              <a:rPr lang="en-US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</a:t>
            </a:r>
            <a:r>
              <a:rPr lang="ru-RU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исходных показателях</a:t>
            </a:r>
            <a:r>
              <a:rPr lang="en-US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</a:t>
            </a:r>
            <a:r>
              <a:rPr lang="en-US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ru-RU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РНК</a:t>
            </a:r>
            <a:r>
              <a:rPr lang="en-US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количества  </a:t>
            </a:r>
            <a:r>
              <a:rPr lang="en-US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CD4+ </a:t>
            </a:r>
            <a:r>
              <a:rPr lang="ru-RU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клеток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10CCEC-EEA9-4077-BDF7-857974D40458}"/>
              </a:ext>
            </a:extLst>
          </p:cNvPr>
          <p:cNvSpPr txBox="1"/>
          <p:nvPr/>
        </p:nvSpPr>
        <p:spPr bwMode="auto">
          <a:xfrm>
            <a:off x="1314285" y="4951873"/>
            <a:ext cx="296206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 ВИЧ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РНК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копий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78200D-1D31-4650-BEE2-E1F0B1C59288}"/>
              </a:ext>
            </a:extLst>
          </p:cNvPr>
          <p:cNvSpPr txBox="1"/>
          <p:nvPr/>
        </p:nvSpPr>
        <p:spPr bwMode="auto">
          <a:xfrm>
            <a:off x="5173742" y="5018059"/>
            <a:ext cx="373481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 количество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CD4+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клеток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клетки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/mm</a:t>
            </a:r>
            <a:r>
              <a:rPr lang="en-US" sz="13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1E8E90A0-1686-46F3-878A-F59952183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55" y="6145559"/>
            <a:ext cx="60078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spc="-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Castro. IAS 2019. Abstr MOAB0101. Reproduced with permission.</a:t>
            </a:r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64">
            <a:extLst>
              <a:ext uri="{FF2B5EF4-FFF2-40B4-BE49-F238E27FC236}">
                <a16:creationId xmlns:a16="http://schemas.microsoft.com/office/drawing/2014/main" id="{05A7BC2B-63F9-4EBD-AC50-E9F26D327E51}"/>
              </a:ext>
            </a:extLst>
          </p:cNvPr>
          <p:cNvSpPr txBox="1"/>
          <p:nvPr/>
        </p:nvSpPr>
        <p:spPr>
          <a:xfrm>
            <a:off x="1717628" y="4704084"/>
            <a:ext cx="71934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100,000</a:t>
            </a:r>
          </a:p>
        </p:txBody>
      </p:sp>
      <p:sp>
        <p:nvSpPr>
          <p:cNvPr id="18" name="TextBox 64">
            <a:extLst>
              <a:ext uri="{FF2B5EF4-FFF2-40B4-BE49-F238E27FC236}">
                <a16:creationId xmlns:a16="http://schemas.microsoft.com/office/drawing/2014/main" id="{4BDBF0D8-7391-4907-B5E2-146226FBDC26}"/>
              </a:ext>
            </a:extLst>
          </p:cNvPr>
          <p:cNvSpPr txBox="1"/>
          <p:nvPr/>
        </p:nvSpPr>
        <p:spPr>
          <a:xfrm>
            <a:off x="3080644" y="4695706"/>
            <a:ext cx="85740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100,000</a:t>
            </a:r>
          </a:p>
        </p:txBody>
      </p:sp>
      <p:sp>
        <p:nvSpPr>
          <p:cNvPr id="21" name="TextBox 64">
            <a:extLst>
              <a:ext uri="{FF2B5EF4-FFF2-40B4-BE49-F238E27FC236}">
                <a16:creationId xmlns:a16="http://schemas.microsoft.com/office/drawing/2014/main" id="{44A20FA9-2037-43C6-8C5E-59352ADA1620}"/>
              </a:ext>
            </a:extLst>
          </p:cNvPr>
          <p:cNvSpPr txBox="1"/>
          <p:nvPr/>
        </p:nvSpPr>
        <p:spPr>
          <a:xfrm>
            <a:off x="5556705" y="4709166"/>
            <a:ext cx="71934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50</a:t>
            </a:r>
          </a:p>
        </p:txBody>
      </p:sp>
      <p:sp>
        <p:nvSpPr>
          <p:cNvPr id="22" name="TextBox 64">
            <a:extLst>
              <a:ext uri="{FF2B5EF4-FFF2-40B4-BE49-F238E27FC236}">
                <a16:creationId xmlns:a16="http://schemas.microsoft.com/office/drawing/2014/main" id="{A3ED0535-1E15-429B-80B1-1FAEC56971ED}"/>
              </a:ext>
            </a:extLst>
          </p:cNvPr>
          <p:cNvSpPr txBox="1"/>
          <p:nvPr/>
        </p:nvSpPr>
        <p:spPr>
          <a:xfrm>
            <a:off x="6539836" y="4710438"/>
            <a:ext cx="857405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to &lt; 200</a:t>
            </a:r>
          </a:p>
        </p:txBody>
      </p:sp>
      <p:sp>
        <p:nvSpPr>
          <p:cNvPr id="23" name="TextBox 64">
            <a:extLst>
              <a:ext uri="{FF2B5EF4-FFF2-40B4-BE49-F238E27FC236}">
                <a16:creationId xmlns:a16="http://schemas.microsoft.com/office/drawing/2014/main" id="{70313485-8ECF-4C7C-B8D0-EFA718A34BC4}"/>
              </a:ext>
            </a:extLst>
          </p:cNvPr>
          <p:cNvSpPr txBox="1"/>
          <p:nvPr/>
        </p:nvSpPr>
        <p:spPr>
          <a:xfrm>
            <a:off x="7572287" y="4706988"/>
            <a:ext cx="857405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200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521D63-0343-42B2-80DE-2E448D41B922}"/>
              </a:ext>
            </a:extLst>
          </p:cNvPr>
          <p:cNvSpPr txBox="1"/>
          <p:nvPr/>
        </p:nvSpPr>
        <p:spPr bwMode="auto">
          <a:xfrm rot="16200000">
            <a:off x="-299085" y="3263184"/>
            <a:ext cx="189883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с ВИЧ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РНК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50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копий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(%)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F3A5DE-6EA3-4684-ABE9-5BE4118FEB44}"/>
              </a:ext>
            </a:extLst>
          </p:cNvPr>
          <p:cNvGrpSpPr/>
          <p:nvPr/>
        </p:nvGrpSpPr>
        <p:grpSpPr>
          <a:xfrm>
            <a:off x="1173346" y="2449768"/>
            <a:ext cx="57856" cy="2230445"/>
            <a:chOff x="1488540" y="3024074"/>
            <a:chExt cx="73152" cy="205868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4D28646-D785-4C45-BF02-4374AAA26F68}"/>
                </a:ext>
              </a:extLst>
            </p:cNvPr>
            <p:cNvCxnSpPr/>
            <p:nvPr/>
          </p:nvCxnSpPr>
          <p:spPr bwMode="auto">
            <a:xfrm>
              <a:off x="1488540" y="3024074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DD6675D-6C3C-4476-9AFC-63B519FC52C2}"/>
                </a:ext>
              </a:extLst>
            </p:cNvPr>
            <p:cNvCxnSpPr/>
            <p:nvPr/>
          </p:nvCxnSpPr>
          <p:spPr bwMode="auto">
            <a:xfrm>
              <a:off x="1488540" y="3435811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27CCC16-348C-44E8-BC8B-EB422C93B953}"/>
                </a:ext>
              </a:extLst>
            </p:cNvPr>
            <p:cNvCxnSpPr/>
            <p:nvPr/>
          </p:nvCxnSpPr>
          <p:spPr bwMode="auto">
            <a:xfrm>
              <a:off x="1488540" y="3847548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8CD1A4D-0A14-4392-A1A3-A94C08C6BB3A}"/>
                </a:ext>
              </a:extLst>
            </p:cNvPr>
            <p:cNvCxnSpPr/>
            <p:nvPr/>
          </p:nvCxnSpPr>
          <p:spPr bwMode="auto">
            <a:xfrm>
              <a:off x="1488540" y="4259285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64BEC4B-6D47-4810-B2AC-5F6DB864CD3B}"/>
                </a:ext>
              </a:extLst>
            </p:cNvPr>
            <p:cNvCxnSpPr/>
            <p:nvPr/>
          </p:nvCxnSpPr>
          <p:spPr bwMode="auto">
            <a:xfrm>
              <a:off x="1488540" y="4671022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1A6FB42-77AC-4E4D-B4BE-34CD9543D3B8}"/>
                </a:ext>
              </a:extLst>
            </p:cNvPr>
            <p:cNvCxnSpPr/>
            <p:nvPr/>
          </p:nvCxnSpPr>
          <p:spPr bwMode="auto">
            <a:xfrm>
              <a:off x="1488540" y="5082757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335106E-29C6-4599-8EF8-1FEC91C30C53}"/>
              </a:ext>
            </a:extLst>
          </p:cNvPr>
          <p:cNvSpPr txBox="1"/>
          <p:nvPr/>
        </p:nvSpPr>
        <p:spPr bwMode="auto">
          <a:xfrm>
            <a:off x="858489" y="3201254"/>
            <a:ext cx="3609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496B71-9518-4A93-9A9B-6453DAFAA7BA}"/>
              </a:ext>
            </a:extLst>
          </p:cNvPr>
          <p:cNvSpPr txBox="1"/>
          <p:nvPr/>
        </p:nvSpPr>
        <p:spPr bwMode="auto">
          <a:xfrm>
            <a:off x="764897" y="2301718"/>
            <a:ext cx="44916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7831D32-0A49-48D2-A1C9-56ADF98DB527}"/>
              </a:ext>
            </a:extLst>
          </p:cNvPr>
          <p:cNvSpPr txBox="1"/>
          <p:nvPr/>
        </p:nvSpPr>
        <p:spPr bwMode="auto">
          <a:xfrm>
            <a:off x="859234" y="2755015"/>
            <a:ext cx="3609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BAF4E0C-7F69-4E80-88D8-CB651949CF09}"/>
              </a:ext>
            </a:extLst>
          </p:cNvPr>
          <p:cNvSpPr txBox="1"/>
          <p:nvPr/>
        </p:nvSpPr>
        <p:spPr bwMode="auto">
          <a:xfrm>
            <a:off x="864694" y="4091921"/>
            <a:ext cx="3609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F0645D-071F-4B95-B594-7F28AE82B3C2}"/>
              </a:ext>
            </a:extLst>
          </p:cNvPr>
          <p:cNvSpPr txBox="1"/>
          <p:nvPr/>
        </p:nvSpPr>
        <p:spPr bwMode="auto">
          <a:xfrm>
            <a:off x="865438" y="3644739"/>
            <a:ext cx="3609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F4E219-5FBF-4440-879B-AD2FC64EE3CC}"/>
              </a:ext>
            </a:extLst>
          </p:cNvPr>
          <p:cNvSpPr txBox="1"/>
          <p:nvPr/>
        </p:nvSpPr>
        <p:spPr bwMode="auto">
          <a:xfrm>
            <a:off x="947594" y="4544275"/>
            <a:ext cx="27283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28E90DF-DE48-406F-8DFD-9FD68F144658}"/>
              </a:ext>
            </a:extLst>
          </p:cNvPr>
          <p:cNvSpPr/>
          <p:nvPr/>
        </p:nvSpPr>
        <p:spPr bwMode="auto">
          <a:xfrm>
            <a:off x="2083276" y="3053728"/>
            <a:ext cx="532394" cy="1626485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44ACFD3-BC62-46A8-8E7E-7069C8A8303A}"/>
              </a:ext>
            </a:extLst>
          </p:cNvPr>
          <p:cNvSpPr/>
          <p:nvPr/>
        </p:nvSpPr>
        <p:spPr bwMode="auto">
          <a:xfrm>
            <a:off x="1553407" y="3008241"/>
            <a:ext cx="532394" cy="1681539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4EFE420-2660-457C-BC6A-84C8879A268E}"/>
              </a:ext>
            </a:extLst>
          </p:cNvPr>
          <p:cNvSpPr/>
          <p:nvPr/>
        </p:nvSpPr>
        <p:spPr bwMode="auto">
          <a:xfrm>
            <a:off x="3487340" y="3253043"/>
            <a:ext cx="532394" cy="1421207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CF334AA-BDE9-481E-9933-33EDB91A256C}"/>
              </a:ext>
            </a:extLst>
          </p:cNvPr>
          <p:cNvSpPr/>
          <p:nvPr/>
        </p:nvSpPr>
        <p:spPr bwMode="auto">
          <a:xfrm>
            <a:off x="2958355" y="3394143"/>
            <a:ext cx="532394" cy="128010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A3C62EA-4DA2-46C5-B306-CD9EB93A4130}"/>
              </a:ext>
            </a:extLst>
          </p:cNvPr>
          <p:cNvSpPr txBox="1"/>
          <p:nvPr/>
        </p:nvSpPr>
        <p:spPr bwMode="auto">
          <a:xfrm>
            <a:off x="2175515" y="2838838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3998A72-4E3F-40D7-A2FB-7BE2E67DBA11}"/>
              </a:ext>
            </a:extLst>
          </p:cNvPr>
          <p:cNvSpPr txBox="1"/>
          <p:nvPr/>
        </p:nvSpPr>
        <p:spPr bwMode="auto">
          <a:xfrm>
            <a:off x="1651212" y="2778646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BABD3C1-E561-4452-9844-C99B595970EC}"/>
              </a:ext>
            </a:extLst>
          </p:cNvPr>
          <p:cNvSpPr txBox="1"/>
          <p:nvPr/>
        </p:nvSpPr>
        <p:spPr bwMode="auto">
          <a:xfrm>
            <a:off x="3054053" y="3180328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FF5AABB-B7E8-4445-B96C-649781AFA8D2}"/>
              </a:ext>
            </a:extLst>
          </p:cNvPr>
          <p:cNvSpPr txBox="1"/>
          <p:nvPr/>
        </p:nvSpPr>
        <p:spPr bwMode="auto">
          <a:xfrm>
            <a:off x="3582656" y="3021474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4BBEA22-B3FB-48F0-AC83-DBE070EBE126}"/>
              </a:ext>
            </a:extLst>
          </p:cNvPr>
          <p:cNvSpPr txBox="1"/>
          <p:nvPr/>
        </p:nvSpPr>
        <p:spPr bwMode="auto">
          <a:xfrm>
            <a:off x="3787654" y="2286218"/>
            <a:ext cx="139172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RAL + 3TC/TDF</a:t>
            </a:r>
          </a:p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EFV + 3TC/TDF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170334-A698-4B08-B72D-D66C32ACF588}"/>
              </a:ext>
            </a:extLst>
          </p:cNvPr>
          <p:cNvGrpSpPr/>
          <p:nvPr/>
        </p:nvGrpSpPr>
        <p:grpSpPr>
          <a:xfrm>
            <a:off x="3678549" y="2368956"/>
            <a:ext cx="106729" cy="312937"/>
            <a:chOff x="4983751" y="2127841"/>
            <a:chExt cx="101386" cy="29727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9673524-82B8-4CA4-811F-494430008B6F}"/>
                </a:ext>
              </a:extLst>
            </p:cNvPr>
            <p:cNvSpPr/>
            <p:nvPr/>
          </p:nvSpPr>
          <p:spPr bwMode="auto">
            <a:xfrm>
              <a:off x="4983751" y="2127841"/>
              <a:ext cx="101386" cy="101386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9C90758-3FFE-4C61-94F6-20389091BED3}"/>
                </a:ext>
              </a:extLst>
            </p:cNvPr>
            <p:cNvSpPr/>
            <p:nvPr/>
          </p:nvSpPr>
          <p:spPr bwMode="auto">
            <a:xfrm>
              <a:off x="4983751" y="2323725"/>
              <a:ext cx="101386" cy="101386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3300C636-F165-4589-A902-52A36D642A56}"/>
              </a:ext>
            </a:extLst>
          </p:cNvPr>
          <p:cNvSpPr/>
          <p:nvPr/>
        </p:nvSpPr>
        <p:spPr bwMode="auto">
          <a:xfrm>
            <a:off x="1233473" y="2440202"/>
            <a:ext cx="3078495" cy="2243611"/>
          </a:xfrm>
          <a:custGeom>
            <a:avLst/>
            <a:gdLst>
              <a:gd name="connsiteX0" fmla="*/ 0 w 3417244"/>
              <a:gd name="connsiteY0" fmla="*/ 0 h 2063931"/>
              <a:gd name="connsiteX1" fmla="*/ 0 w 3417244"/>
              <a:gd name="connsiteY1" fmla="*/ 2063931 h 2063931"/>
              <a:gd name="connsiteX2" fmla="*/ 3417244 w 3417244"/>
              <a:gd name="connsiteY2" fmla="*/ 2063931 h 2063931"/>
              <a:gd name="connsiteX3" fmla="*/ 3417244 w 3417244"/>
              <a:gd name="connsiteY3" fmla="*/ 1964653 h 2063931"/>
              <a:gd name="connsiteX0" fmla="*/ 0 w 3417244"/>
              <a:gd name="connsiteY0" fmla="*/ 0 h 2063931"/>
              <a:gd name="connsiteX1" fmla="*/ 0 w 3417244"/>
              <a:gd name="connsiteY1" fmla="*/ 2063931 h 2063931"/>
              <a:gd name="connsiteX2" fmla="*/ 3417244 w 3417244"/>
              <a:gd name="connsiteY2" fmla="*/ 2063931 h 206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7244" h="2063931">
                <a:moveTo>
                  <a:pt x="0" y="0"/>
                </a:moveTo>
                <a:lnTo>
                  <a:pt x="0" y="2063931"/>
                </a:lnTo>
                <a:lnTo>
                  <a:pt x="3417244" y="2063931"/>
                </a:lnTo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C12867E-833D-4036-8289-09C2370AF41F}"/>
              </a:ext>
            </a:extLst>
          </p:cNvPr>
          <p:cNvGrpSpPr/>
          <p:nvPr/>
        </p:nvGrpSpPr>
        <p:grpSpPr>
          <a:xfrm>
            <a:off x="1233089" y="4677853"/>
            <a:ext cx="3078495" cy="59300"/>
            <a:chOff x="6508973" y="5662676"/>
            <a:chExt cx="1404467" cy="66122"/>
          </a:xfrm>
        </p:grpSpPr>
        <p:cxnSp>
          <p:nvCxnSpPr>
            <p:cNvPr id="62" name="Straight Connector 167">
              <a:extLst>
                <a:ext uri="{FF2B5EF4-FFF2-40B4-BE49-F238E27FC236}">
                  <a16:creationId xmlns:a16="http://schemas.microsoft.com/office/drawing/2014/main" id="{09DFBD7E-414C-4DF5-982F-AE53C0F9F206}"/>
                </a:ext>
              </a:extLst>
            </p:cNvPr>
            <p:cNvCxnSpPr/>
            <p:nvPr/>
          </p:nvCxnSpPr>
          <p:spPr bwMode="auto">
            <a:xfrm>
              <a:off x="7913440" y="5662676"/>
              <a:ext cx="0" cy="6593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167">
              <a:extLst>
                <a:ext uri="{FF2B5EF4-FFF2-40B4-BE49-F238E27FC236}">
                  <a16:creationId xmlns:a16="http://schemas.microsoft.com/office/drawing/2014/main" id="{6B846476-C912-4C96-A7B1-4E2870D94FCA}"/>
                </a:ext>
              </a:extLst>
            </p:cNvPr>
            <p:cNvCxnSpPr/>
            <p:nvPr/>
          </p:nvCxnSpPr>
          <p:spPr bwMode="auto">
            <a:xfrm>
              <a:off x="6508973" y="5662863"/>
              <a:ext cx="0" cy="6593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168">
              <a:extLst>
                <a:ext uri="{FF2B5EF4-FFF2-40B4-BE49-F238E27FC236}">
                  <a16:creationId xmlns:a16="http://schemas.microsoft.com/office/drawing/2014/main" id="{2B63E5C8-5BCD-46AB-BFD2-4BA73B77C57E}"/>
                </a:ext>
              </a:extLst>
            </p:cNvPr>
            <p:cNvCxnSpPr/>
            <p:nvPr/>
          </p:nvCxnSpPr>
          <p:spPr bwMode="auto">
            <a:xfrm>
              <a:off x="7221690" y="5662863"/>
              <a:ext cx="0" cy="6593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9328B80-D127-4941-98CB-539BBD2FC887}"/>
              </a:ext>
            </a:extLst>
          </p:cNvPr>
          <p:cNvGrpSpPr/>
          <p:nvPr/>
        </p:nvGrpSpPr>
        <p:grpSpPr>
          <a:xfrm>
            <a:off x="5363136" y="2467621"/>
            <a:ext cx="57856" cy="2230445"/>
            <a:chOff x="1488540" y="3024074"/>
            <a:chExt cx="73152" cy="2058683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701C626-2CFB-4325-8E80-6D02AA911B17}"/>
                </a:ext>
              </a:extLst>
            </p:cNvPr>
            <p:cNvCxnSpPr/>
            <p:nvPr/>
          </p:nvCxnSpPr>
          <p:spPr bwMode="auto">
            <a:xfrm>
              <a:off x="1488540" y="3024074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B01DDDD-A488-4DAD-9C49-909765C2E92C}"/>
                </a:ext>
              </a:extLst>
            </p:cNvPr>
            <p:cNvCxnSpPr/>
            <p:nvPr/>
          </p:nvCxnSpPr>
          <p:spPr bwMode="auto">
            <a:xfrm>
              <a:off x="1488540" y="3435811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C0232A8-C82D-4C22-A6E3-D4DDE4EF68B0}"/>
                </a:ext>
              </a:extLst>
            </p:cNvPr>
            <p:cNvCxnSpPr/>
            <p:nvPr/>
          </p:nvCxnSpPr>
          <p:spPr bwMode="auto">
            <a:xfrm>
              <a:off x="1488540" y="3847548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D3FBE0F-AD23-436A-B798-E3F9B753F116}"/>
                </a:ext>
              </a:extLst>
            </p:cNvPr>
            <p:cNvCxnSpPr/>
            <p:nvPr/>
          </p:nvCxnSpPr>
          <p:spPr bwMode="auto">
            <a:xfrm>
              <a:off x="1488540" y="4259285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1C7BC88-C9E7-4595-B724-6715E275A802}"/>
                </a:ext>
              </a:extLst>
            </p:cNvPr>
            <p:cNvCxnSpPr/>
            <p:nvPr/>
          </p:nvCxnSpPr>
          <p:spPr bwMode="auto">
            <a:xfrm>
              <a:off x="1488540" y="4671022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9B56F48-6D75-4791-89F5-EFD53561656B}"/>
                </a:ext>
              </a:extLst>
            </p:cNvPr>
            <p:cNvCxnSpPr/>
            <p:nvPr/>
          </p:nvCxnSpPr>
          <p:spPr bwMode="auto">
            <a:xfrm>
              <a:off x="1488540" y="5082757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32E923B-794C-495A-A96B-08D136C4C419}"/>
              </a:ext>
            </a:extLst>
          </p:cNvPr>
          <p:cNvSpPr txBox="1"/>
          <p:nvPr/>
        </p:nvSpPr>
        <p:spPr bwMode="auto">
          <a:xfrm>
            <a:off x="5048279" y="3219108"/>
            <a:ext cx="3609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5080C0F-6F85-4878-BAAC-5C8F4066CE14}"/>
              </a:ext>
            </a:extLst>
          </p:cNvPr>
          <p:cNvSpPr txBox="1"/>
          <p:nvPr/>
        </p:nvSpPr>
        <p:spPr bwMode="auto">
          <a:xfrm>
            <a:off x="4954687" y="2319571"/>
            <a:ext cx="44916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28E3B86-C979-494C-9AB7-9E45D27826DA}"/>
              </a:ext>
            </a:extLst>
          </p:cNvPr>
          <p:cNvSpPr txBox="1"/>
          <p:nvPr/>
        </p:nvSpPr>
        <p:spPr bwMode="auto">
          <a:xfrm>
            <a:off x="5049025" y="2772869"/>
            <a:ext cx="3609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212D88F-7B19-4D17-B4F1-FA0CDC446E09}"/>
              </a:ext>
            </a:extLst>
          </p:cNvPr>
          <p:cNvSpPr txBox="1"/>
          <p:nvPr/>
        </p:nvSpPr>
        <p:spPr bwMode="auto">
          <a:xfrm>
            <a:off x="5054484" y="4109775"/>
            <a:ext cx="3609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A2C56E3-D1D7-46C0-B336-AA42F7AB7165}"/>
              </a:ext>
            </a:extLst>
          </p:cNvPr>
          <p:cNvSpPr txBox="1"/>
          <p:nvPr/>
        </p:nvSpPr>
        <p:spPr bwMode="auto">
          <a:xfrm>
            <a:off x="5055229" y="3662593"/>
            <a:ext cx="3609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768B52E-5372-4B49-8FA6-8C12B0036071}"/>
              </a:ext>
            </a:extLst>
          </p:cNvPr>
          <p:cNvSpPr/>
          <p:nvPr/>
        </p:nvSpPr>
        <p:spPr bwMode="auto">
          <a:xfrm>
            <a:off x="5955706" y="3418768"/>
            <a:ext cx="331002" cy="1286071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7CE87E6-2F56-47E2-980B-57E40CFA86BA}"/>
              </a:ext>
            </a:extLst>
          </p:cNvPr>
          <p:cNvSpPr/>
          <p:nvPr/>
        </p:nvSpPr>
        <p:spPr bwMode="auto">
          <a:xfrm>
            <a:off x="5626274" y="3388858"/>
            <a:ext cx="331002" cy="1317136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5DBA141-2D63-4F52-9373-87505526B85B}"/>
              </a:ext>
            </a:extLst>
          </p:cNvPr>
          <p:cNvSpPr txBox="1"/>
          <p:nvPr/>
        </p:nvSpPr>
        <p:spPr bwMode="auto">
          <a:xfrm>
            <a:off x="5950053" y="3202366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4D84B7B-7196-4107-8ABA-BC6D198CB3A8}"/>
              </a:ext>
            </a:extLst>
          </p:cNvPr>
          <p:cNvSpPr txBox="1"/>
          <p:nvPr/>
        </p:nvSpPr>
        <p:spPr bwMode="auto">
          <a:xfrm>
            <a:off x="5625377" y="3167799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C42FC01-F99E-4AC4-944E-4918865064E5}"/>
              </a:ext>
            </a:extLst>
          </p:cNvPr>
          <p:cNvSpPr txBox="1"/>
          <p:nvPr/>
        </p:nvSpPr>
        <p:spPr bwMode="auto">
          <a:xfrm>
            <a:off x="6971551" y="2952658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7DEA553-4D1F-4D28-8798-336DF806D68D}"/>
              </a:ext>
            </a:extLst>
          </p:cNvPr>
          <p:cNvSpPr txBox="1"/>
          <p:nvPr/>
        </p:nvSpPr>
        <p:spPr bwMode="auto">
          <a:xfrm>
            <a:off x="7772447" y="3039328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A4E5ED4-18AD-43EA-90C7-B9276142BCD1}"/>
              </a:ext>
            </a:extLst>
          </p:cNvPr>
          <p:cNvGrpSpPr/>
          <p:nvPr/>
        </p:nvGrpSpPr>
        <p:grpSpPr>
          <a:xfrm>
            <a:off x="5422552" y="4701515"/>
            <a:ext cx="3063026" cy="49451"/>
            <a:chOff x="6508973" y="5662676"/>
            <a:chExt cx="2098827" cy="66122"/>
          </a:xfrm>
        </p:grpSpPr>
        <p:cxnSp>
          <p:nvCxnSpPr>
            <p:cNvPr id="93" name="Straight Connector 167">
              <a:extLst>
                <a:ext uri="{FF2B5EF4-FFF2-40B4-BE49-F238E27FC236}">
                  <a16:creationId xmlns:a16="http://schemas.microsoft.com/office/drawing/2014/main" id="{4475CB01-A9C1-4971-825C-44E239B1D162}"/>
                </a:ext>
              </a:extLst>
            </p:cNvPr>
            <p:cNvCxnSpPr/>
            <p:nvPr/>
          </p:nvCxnSpPr>
          <p:spPr bwMode="auto">
            <a:xfrm>
              <a:off x="7913440" y="5662676"/>
              <a:ext cx="0" cy="6593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168">
              <a:extLst>
                <a:ext uri="{FF2B5EF4-FFF2-40B4-BE49-F238E27FC236}">
                  <a16:creationId xmlns:a16="http://schemas.microsoft.com/office/drawing/2014/main" id="{E70CAE3B-E377-4CAB-89F7-6BB52A0E4826}"/>
                </a:ext>
              </a:extLst>
            </p:cNvPr>
            <p:cNvCxnSpPr/>
            <p:nvPr/>
          </p:nvCxnSpPr>
          <p:spPr bwMode="auto">
            <a:xfrm>
              <a:off x="8607800" y="5662676"/>
              <a:ext cx="0" cy="6593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167">
              <a:extLst>
                <a:ext uri="{FF2B5EF4-FFF2-40B4-BE49-F238E27FC236}">
                  <a16:creationId xmlns:a16="http://schemas.microsoft.com/office/drawing/2014/main" id="{C8E6DA22-6666-42A8-A17F-0B89F8FCBE0C}"/>
                </a:ext>
              </a:extLst>
            </p:cNvPr>
            <p:cNvCxnSpPr/>
            <p:nvPr/>
          </p:nvCxnSpPr>
          <p:spPr bwMode="auto">
            <a:xfrm>
              <a:off x="6508973" y="5662863"/>
              <a:ext cx="0" cy="6593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168">
              <a:extLst>
                <a:ext uri="{FF2B5EF4-FFF2-40B4-BE49-F238E27FC236}">
                  <a16:creationId xmlns:a16="http://schemas.microsoft.com/office/drawing/2014/main" id="{FB0C3C21-12AD-4E5E-9319-8F4060CFA55D}"/>
                </a:ext>
              </a:extLst>
            </p:cNvPr>
            <p:cNvCxnSpPr/>
            <p:nvPr/>
          </p:nvCxnSpPr>
          <p:spPr bwMode="auto">
            <a:xfrm>
              <a:off x="7221690" y="5662863"/>
              <a:ext cx="0" cy="6593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53DD3F33-9974-4FBA-B54A-15B3E2620209}"/>
              </a:ext>
            </a:extLst>
          </p:cNvPr>
          <p:cNvSpPr/>
          <p:nvPr/>
        </p:nvSpPr>
        <p:spPr bwMode="auto">
          <a:xfrm>
            <a:off x="7991121" y="3123230"/>
            <a:ext cx="331002" cy="1583932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789B641-9E6E-4EB0-A71E-CED4903CA3EC}"/>
              </a:ext>
            </a:extLst>
          </p:cNvPr>
          <p:cNvSpPr/>
          <p:nvPr/>
        </p:nvSpPr>
        <p:spPr bwMode="auto">
          <a:xfrm>
            <a:off x="7662239" y="3088546"/>
            <a:ext cx="331002" cy="1611623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C8C530A-311C-4EAE-945E-BE74DD9AD495}"/>
              </a:ext>
            </a:extLst>
          </p:cNvPr>
          <p:cNvSpPr txBox="1"/>
          <p:nvPr/>
        </p:nvSpPr>
        <p:spPr bwMode="auto">
          <a:xfrm>
            <a:off x="6644210" y="3337739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E35CE9B-5B50-4000-81D5-276F93093A51}"/>
              </a:ext>
            </a:extLst>
          </p:cNvPr>
          <p:cNvSpPr txBox="1"/>
          <p:nvPr/>
        </p:nvSpPr>
        <p:spPr bwMode="auto">
          <a:xfrm>
            <a:off x="7990457" y="2899747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ADBF7A0-387A-4D79-ACEF-6FA1522E22F0}"/>
              </a:ext>
            </a:extLst>
          </p:cNvPr>
          <p:cNvSpPr txBox="1"/>
          <p:nvPr/>
        </p:nvSpPr>
        <p:spPr bwMode="auto">
          <a:xfrm>
            <a:off x="7660100" y="2856120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5BC43856-C972-41BE-816B-13E756D28C97}"/>
              </a:ext>
            </a:extLst>
          </p:cNvPr>
          <p:cNvSpPr/>
          <p:nvPr/>
        </p:nvSpPr>
        <p:spPr bwMode="auto">
          <a:xfrm>
            <a:off x="5423264" y="2458056"/>
            <a:ext cx="3078495" cy="2243611"/>
          </a:xfrm>
          <a:custGeom>
            <a:avLst/>
            <a:gdLst>
              <a:gd name="connsiteX0" fmla="*/ 0 w 3417244"/>
              <a:gd name="connsiteY0" fmla="*/ 0 h 2063931"/>
              <a:gd name="connsiteX1" fmla="*/ 0 w 3417244"/>
              <a:gd name="connsiteY1" fmla="*/ 2063931 h 2063931"/>
              <a:gd name="connsiteX2" fmla="*/ 3417244 w 3417244"/>
              <a:gd name="connsiteY2" fmla="*/ 2063931 h 2063931"/>
              <a:gd name="connsiteX3" fmla="*/ 3417244 w 3417244"/>
              <a:gd name="connsiteY3" fmla="*/ 1964653 h 2063931"/>
              <a:gd name="connsiteX0" fmla="*/ 0 w 3417244"/>
              <a:gd name="connsiteY0" fmla="*/ 0 h 2063931"/>
              <a:gd name="connsiteX1" fmla="*/ 0 w 3417244"/>
              <a:gd name="connsiteY1" fmla="*/ 2063931 h 2063931"/>
              <a:gd name="connsiteX2" fmla="*/ 3417244 w 3417244"/>
              <a:gd name="connsiteY2" fmla="*/ 2063931 h 206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7244" h="2063931">
                <a:moveTo>
                  <a:pt x="0" y="0"/>
                </a:moveTo>
                <a:lnTo>
                  <a:pt x="0" y="2063931"/>
                </a:lnTo>
                <a:lnTo>
                  <a:pt x="3417244" y="2063931"/>
                </a:lnTo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C19E9AD-332F-4C16-898F-CD2C0943A173}"/>
              </a:ext>
            </a:extLst>
          </p:cNvPr>
          <p:cNvSpPr txBox="1"/>
          <p:nvPr/>
        </p:nvSpPr>
        <p:spPr bwMode="auto">
          <a:xfrm>
            <a:off x="5127174" y="4552316"/>
            <a:ext cx="27283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750624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C9CF23-3363-4794-9EA8-BF75B8DB6F71}"/>
              </a:ext>
            </a:extLst>
          </p:cNvPr>
          <p:cNvSpPr/>
          <p:nvPr/>
        </p:nvSpPr>
        <p:spPr bwMode="auto">
          <a:xfrm>
            <a:off x="2897750" y="3343739"/>
            <a:ext cx="3931920" cy="1813560"/>
          </a:xfrm>
          <a:custGeom>
            <a:avLst/>
            <a:gdLst>
              <a:gd name="connsiteX0" fmla="*/ 0 w 5242560"/>
              <a:gd name="connsiteY0" fmla="*/ 2418080 h 2418080"/>
              <a:gd name="connsiteX1" fmla="*/ 441960 w 5242560"/>
              <a:gd name="connsiteY1" fmla="*/ 2169160 h 2418080"/>
              <a:gd name="connsiteX2" fmla="*/ 1320800 w 5242560"/>
              <a:gd name="connsiteY2" fmla="*/ 960120 h 2418080"/>
              <a:gd name="connsiteX3" fmla="*/ 2626360 w 5242560"/>
              <a:gd name="connsiteY3" fmla="*/ 294640 h 2418080"/>
              <a:gd name="connsiteX4" fmla="*/ 3500120 w 5242560"/>
              <a:gd name="connsiteY4" fmla="*/ 157480 h 2418080"/>
              <a:gd name="connsiteX5" fmla="*/ 4384040 w 5242560"/>
              <a:gd name="connsiteY5" fmla="*/ 50800 h 2418080"/>
              <a:gd name="connsiteX6" fmla="*/ 5242560 w 5242560"/>
              <a:gd name="connsiteY6" fmla="*/ 0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2560" h="2418080">
                <a:moveTo>
                  <a:pt x="0" y="2418080"/>
                </a:moveTo>
                <a:lnTo>
                  <a:pt x="441960" y="2169160"/>
                </a:lnTo>
                <a:lnTo>
                  <a:pt x="1320800" y="960120"/>
                </a:lnTo>
                <a:lnTo>
                  <a:pt x="2626360" y="294640"/>
                </a:lnTo>
                <a:lnTo>
                  <a:pt x="3500120" y="157480"/>
                </a:lnTo>
                <a:lnTo>
                  <a:pt x="4384040" y="50800"/>
                </a:lnTo>
                <a:lnTo>
                  <a:pt x="5242560" y="0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90B72-E561-4A4A-AFC3-F7514A8B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83" y="611965"/>
            <a:ext cx="8355791" cy="84448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ANRS 12300 Reflate TB2: </a:t>
            </a:r>
            <a:r>
              <a:rPr lang="ru-RU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вирусологический ответ в динамике в популяции пациентов согласно назначенной терапии (</a:t>
            </a:r>
            <a:r>
              <a:rPr lang="en-US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ITT</a:t>
            </a:r>
            <a:r>
              <a:rPr lang="ru-RU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A2A2B134-E3AB-49AF-B312-24211CFCF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55" y="6073551"/>
            <a:ext cx="60078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spc="-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Castro. IAS 2019. Abstr MOAB0101. Reproduced with permission.</a:t>
            </a:r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3473BE-3C05-4997-B1E8-B7D31F175F4E}"/>
              </a:ext>
            </a:extLst>
          </p:cNvPr>
          <p:cNvSpPr txBox="1"/>
          <p:nvPr/>
        </p:nvSpPr>
        <p:spPr bwMode="auto">
          <a:xfrm>
            <a:off x="2102936" y="1976101"/>
            <a:ext cx="524393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ВИЧ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РНК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50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копий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назначенной терапии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32D02E-ED40-4DB8-B573-9571F77AD1BA}"/>
              </a:ext>
            </a:extLst>
          </p:cNvPr>
          <p:cNvSpPr txBox="1"/>
          <p:nvPr/>
        </p:nvSpPr>
        <p:spPr bwMode="auto">
          <a:xfrm rot="16200000">
            <a:off x="541331" y="3496270"/>
            <a:ext cx="259341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% (95%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E5DE42-42FE-4AFD-BD40-9E21DF9167A1}"/>
              </a:ext>
            </a:extLst>
          </p:cNvPr>
          <p:cNvSpPr txBox="1"/>
          <p:nvPr/>
        </p:nvSpPr>
        <p:spPr bwMode="auto">
          <a:xfrm>
            <a:off x="6609983" y="2413704"/>
            <a:ext cx="139172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RAL + 3TC/TDF</a:t>
            </a:r>
          </a:p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EFV + 3TC/TDF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713D3F0-E223-4123-AF80-4F08E3DA9EF9}"/>
              </a:ext>
            </a:extLst>
          </p:cNvPr>
          <p:cNvGrpSpPr/>
          <p:nvPr/>
        </p:nvGrpSpPr>
        <p:grpSpPr>
          <a:xfrm>
            <a:off x="6384753" y="2546420"/>
            <a:ext cx="225230" cy="204143"/>
            <a:chOff x="8264670" y="2252227"/>
            <a:chExt cx="548640" cy="24053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D8664C4-50E7-4410-B5E1-D4DD76D581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64670" y="2252227"/>
              <a:ext cx="548640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0009408-73FA-4969-9FB8-B16531FDB3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64670" y="2492762"/>
              <a:ext cx="548640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47F5076-E63C-4260-9CBB-40B5A5C5067B}"/>
              </a:ext>
            </a:extLst>
          </p:cNvPr>
          <p:cNvSpPr txBox="1"/>
          <p:nvPr/>
        </p:nvSpPr>
        <p:spPr bwMode="auto">
          <a:xfrm>
            <a:off x="4466036" y="5415034"/>
            <a:ext cx="76019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Wks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18AF8A-7154-4BC7-815E-1AB9816CF5F2}"/>
              </a:ext>
            </a:extLst>
          </p:cNvPr>
          <p:cNvGrpSpPr/>
          <p:nvPr/>
        </p:nvGrpSpPr>
        <p:grpSpPr>
          <a:xfrm>
            <a:off x="2437531" y="2369578"/>
            <a:ext cx="60533" cy="2802798"/>
            <a:chOff x="1488540" y="3024074"/>
            <a:chExt cx="73152" cy="205868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D4E507A-BBDB-4284-B04E-F7D7B7E9E72D}"/>
                </a:ext>
              </a:extLst>
            </p:cNvPr>
            <p:cNvCxnSpPr/>
            <p:nvPr/>
          </p:nvCxnSpPr>
          <p:spPr bwMode="auto">
            <a:xfrm>
              <a:off x="1488540" y="3024074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3E5EA5E-A4B6-49FE-BAF3-1AC810922F9B}"/>
                </a:ext>
              </a:extLst>
            </p:cNvPr>
            <p:cNvCxnSpPr/>
            <p:nvPr/>
          </p:nvCxnSpPr>
          <p:spPr bwMode="auto">
            <a:xfrm>
              <a:off x="1488540" y="3435811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A80BC0-A56B-496B-976A-949C81FFE705}"/>
                </a:ext>
              </a:extLst>
            </p:cNvPr>
            <p:cNvCxnSpPr/>
            <p:nvPr/>
          </p:nvCxnSpPr>
          <p:spPr bwMode="auto">
            <a:xfrm>
              <a:off x="1488540" y="3847548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B4BECB1-E9DA-4776-A46E-1EB88C8BA42B}"/>
                </a:ext>
              </a:extLst>
            </p:cNvPr>
            <p:cNvCxnSpPr/>
            <p:nvPr/>
          </p:nvCxnSpPr>
          <p:spPr bwMode="auto">
            <a:xfrm>
              <a:off x="1488540" y="4259285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62928CC-6C5F-4EDB-83F9-0E60BD8E75C5}"/>
                </a:ext>
              </a:extLst>
            </p:cNvPr>
            <p:cNvCxnSpPr/>
            <p:nvPr/>
          </p:nvCxnSpPr>
          <p:spPr bwMode="auto">
            <a:xfrm>
              <a:off x="1488540" y="4671022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C910BA0-25DA-4F84-ACEB-39C4C9684969}"/>
                </a:ext>
              </a:extLst>
            </p:cNvPr>
            <p:cNvCxnSpPr/>
            <p:nvPr/>
          </p:nvCxnSpPr>
          <p:spPr bwMode="auto">
            <a:xfrm>
              <a:off x="1488540" y="5082757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82120F6-565D-4327-BA18-C53D89518955}"/>
              </a:ext>
            </a:extLst>
          </p:cNvPr>
          <p:cNvSpPr txBox="1"/>
          <p:nvPr/>
        </p:nvSpPr>
        <p:spPr bwMode="auto">
          <a:xfrm>
            <a:off x="2102936" y="3365561"/>
            <a:ext cx="3561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372E76-DE97-40F2-835B-C7F28523BC40}"/>
              </a:ext>
            </a:extLst>
          </p:cNvPr>
          <p:cNvSpPr txBox="1"/>
          <p:nvPr/>
        </p:nvSpPr>
        <p:spPr bwMode="auto">
          <a:xfrm>
            <a:off x="2035603" y="2229789"/>
            <a:ext cx="43219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2E4EBC-94D1-4726-93A5-6F1A606D5F3F}"/>
              </a:ext>
            </a:extLst>
          </p:cNvPr>
          <p:cNvSpPr txBox="1"/>
          <p:nvPr/>
        </p:nvSpPr>
        <p:spPr bwMode="auto">
          <a:xfrm>
            <a:off x="2104043" y="2786921"/>
            <a:ext cx="3561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CD4174-8D68-4573-A1F5-EAD4AC8ED0AA}"/>
              </a:ext>
            </a:extLst>
          </p:cNvPr>
          <p:cNvSpPr txBox="1"/>
          <p:nvPr/>
        </p:nvSpPr>
        <p:spPr bwMode="auto">
          <a:xfrm>
            <a:off x="2112154" y="4475062"/>
            <a:ext cx="3561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40639A-7AA6-4594-AE61-CFE2201AC0C1}"/>
              </a:ext>
            </a:extLst>
          </p:cNvPr>
          <p:cNvSpPr txBox="1"/>
          <p:nvPr/>
        </p:nvSpPr>
        <p:spPr bwMode="auto">
          <a:xfrm>
            <a:off x="2113261" y="3907744"/>
            <a:ext cx="3561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B68F96-F9E0-471C-9B5E-859BF978D041}"/>
              </a:ext>
            </a:extLst>
          </p:cNvPr>
          <p:cNvSpPr txBox="1"/>
          <p:nvPr/>
        </p:nvSpPr>
        <p:spPr bwMode="auto">
          <a:xfrm>
            <a:off x="2827792" y="4377977"/>
            <a:ext cx="4587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21.1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0BEF9CD-CB77-422F-B5E8-21C21145FF06}"/>
              </a:ext>
            </a:extLst>
          </p:cNvPr>
          <p:cNvSpPr/>
          <p:nvPr/>
        </p:nvSpPr>
        <p:spPr bwMode="auto">
          <a:xfrm>
            <a:off x="2501158" y="2369578"/>
            <a:ext cx="4334336" cy="2838197"/>
          </a:xfrm>
          <a:custGeom>
            <a:avLst/>
            <a:gdLst>
              <a:gd name="connsiteX0" fmla="*/ 0 w 3417244"/>
              <a:gd name="connsiteY0" fmla="*/ 0 h 2063931"/>
              <a:gd name="connsiteX1" fmla="*/ 0 w 3417244"/>
              <a:gd name="connsiteY1" fmla="*/ 2063931 h 2063931"/>
              <a:gd name="connsiteX2" fmla="*/ 3417244 w 3417244"/>
              <a:gd name="connsiteY2" fmla="*/ 2063931 h 2063931"/>
              <a:gd name="connsiteX3" fmla="*/ 3417244 w 3417244"/>
              <a:gd name="connsiteY3" fmla="*/ 1964653 h 2063931"/>
              <a:gd name="connsiteX0" fmla="*/ 0 w 3417244"/>
              <a:gd name="connsiteY0" fmla="*/ 0 h 2063931"/>
              <a:gd name="connsiteX1" fmla="*/ 0 w 3417244"/>
              <a:gd name="connsiteY1" fmla="*/ 2063931 h 2063931"/>
              <a:gd name="connsiteX2" fmla="*/ 3417244 w 3417244"/>
              <a:gd name="connsiteY2" fmla="*/ 2063931 h 206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7244" h="2063931">
                <a:moveTo>
                  <a:pt x="0" y="0"/>
                </a:moveTo>
                <a:lnTo>
                  <a:pt x="0" y="2063931"/>
                </a:lnTo>
                <a:lnTo>
                  <a:pt x="3417244" y="2063931"/>
                </a:lnTo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139AF1B-05BA-416D-9CFF-5C3A14BA7278}"/>
              </a:ext>
            </a:extLst>
          </p:cNvPr>
          <p:cNvGrpSpPr/>
          <p:nvPr/>
        </p:nvGrpSpPr>
        <p:grpSpPr>
          <a:xfrm>
            <a:off x="2894869" y="5212177"/>
            <a:ext cx="1968708" cy="45837"/>
            <a:chOff x="6508973" y="5662676"/>
            <a:chExt cx="1404467" cy="66122"/>
          </a:xfrm>
        </p:grpSpPr>
        <p:cxnSp>
          <p:nvCxnSpPr>
            <p:cNvPr id="50" name="Straight Connector 167">
              <a:extLst>
                <a:ext uri="{FF2B5EF4-FFF2-40B4-BE49-F238E27FC236}">
                  <a16:creationId xmlns:a16="http://schemas.microsoft.com/office/drawing/2014/main" id="{289BA63F-878E-43BB-9681-DA5113066534}"/>
                </a:ext>
              </a:extLst>
            </p:cNvPr>
            <p:cNvCxnSpPr/>
            <p:nvPr/>
          </p:nvCxnSpPr>
          <p:spPr bwMode="auto">
            <a:xfrm>
              <a:off x="7913440" y="5662676"/>
              <a:ext cx="0" cy="6593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167">
              <a:extLst>
                <a:ext uri="{FF2B5EF4-FFF2-40B4-BE49-F238E27FC236}">
                  <a16:creationId xmlns:a16="http://schemas.microsoft.com/office/drawing/2014/main" id="{1C4E8FE6-8989-4A3E-8A0F-3CD0B912CD41}"/>
                </a:ext>
              </a:extLst>
            </p:cNvPr>
            <p:cNvCxnSpPr/>
            <p:nvPr/>
          </p:nvCxnSpPr>
          <p:spPr bwMode="auto">
            <a:xfrm>
              <a:off x="6508973" y="5662863"/>
              <a:ext cx="0" cy="6593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168">
              <a:extLst>
                <a:ext uri="{FF2B5EF4-FFF2-40B4-BE49-F238E27FC236}">
                  <a16:creationId xmlns:a16="http://schemas.microsoft.com/office/drawing/2014/main" id="{850653E3-19E4-43A0-9884-4E8E34DD684E}"/>
                </a:ext>
              </a:extLst>
            </p:cNvPr>
            <p:cNvCxnSpPr/>
            <p:nvPr/>
          </p:nvCxnSpPr>
          <p:spPr bwMode="auto">
            <a:xfrm>
              <a:off x="7221690" y="5662863"/>
              <a:ext cx="0" cy="6593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65E23F4-579B-475F-AABD-3D61FAA53CF5}"/>
              </a:ext>
            </a:extLst>
          </p:cNvPr>
          <p:cNvSpPr txBox="1"/>
          <p:nvPr/>
        </p:nvSpPr>
        <p:spPr bwMode="auto">
          <a:xfrm>
            <a:off x="2026910" y="5030145"/>
            <a:ext cx="43219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88F5266-A2FD-42BD-95F8-A47EAB933850}"/>
              </a:ext>
            </a:extLst>
          </p:cNvPr>
          <p:cNvGrpSpPr/>
          <p:nvPr/>
        </p:nvGrpSpPr>
        <p:grpSpPr>
          <a:xfrm>
            <a:off x="3231754" y="5214015"/>
            <a:ext cx="3594326" cy="45837"/>
            <a:chOff x="6508973" y="5662676"/>
            <a:chExt cx="2564175" cy="66122"/>
          </a:xfrm>
        </p:grpSpPr>
        <p:cxnSp>
          <p:nvCxnSpPr>
            <p:cNvPr id="61" name="Straight Connector 167">
              <a:extLst>
                <a:ext uri="{FF2B5EF4-FFF2-40B4-BE49-F238E27FC236}">
                  <a16:creationId xmlns:a16="http://schemas.microsoft.com/office/drawing/2014/main" id="{0FCEC197-0553-4E9C-AB5E-EB0B0CD1F8E7}"/>
                </a:ext>
              </a:extLst>
            </p:cNvPr>
            <p:cNvCxnSpPr/>
            <p:nvPr/>
          </p:nvCxnSpPr>
          <p:spPr bwMode="auto">
            <a:xfrm>
              <a:off x="9073148" y="5662676"/>
              <a:ext cx="0" cy="6593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168">
              <a:extLst>
                <a:ext uri="{FF2B5EF4-FFF2-40B4-BE49-F238E27FC236}">
                  <a16:creationId xmlns:a16="http://schemas.microsoft.com/office/drawing/2014/main" id="{E2E68A09-DDF1-49F4-9CA7-369506AD84B9}"/>
                </a:ext>
              </a:extLst>
            </p:cNvPr>
            <p:cNvCxnSpPr/>
            <p:nvPr/>
          </p:nvCxnSpPr>
          <p:spPr bwMode="auto">
            <a:xfrm>
              <a:off x="8607800" y="5662676"/>
              <a:ext cx="0" cy="6593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167">
              <a:extLst>
                <a:ext uri="{FF2B5EF4-FFF2-40B4-BE49-F238E27FC236}">
                  <a16:creationId xmlns:a16="http://schemas.microsoft.com/office/drawing/2014/main" id="{58D42697-7F72-4996-8495-2CD22F0DD209}"/>
                </a:ext>
              </a:extLst>
            </p:cNvPr>
            <p:cNvCxnSpPr/>
            <p:nvPr/>
          </p:nvCxnSpPr>
          <p:spPr bwMode="auto">
            <a:xfrm>
              <a:off x="6508973" y="5662863"/>
              <a:ext cx="0" cy="6593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168">
              <a:extLst>
                <a:ext uri="{FF2B5EF4-FFF2-40B4-BE49-F238E27FC236}">
                  <a16:creationId xmlns:a16="http://schemas.microsoft.com/office/drawing/2014/main" id="{824486B6-E684-47F6-B153-3A7CBF13A59E}"/>
                </a:ext>
              </a:extLst>
            </p:cNvPr>
            <p:cNvCxnSpPr/>
            <p:nvPr/>
          </p:nvCxnSpPr>
          <p:spPr bwMode="auto">
            <a:xfrm>
              <a:off x="8144262" y="5662863"/>
              <a:ext cx="0" cy="6593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4D1DE1BC-9CE0-4F9D-B74F-411F1B95731E}"/>
              </a:ext>
            </a:extLst>
          </p:cNvPr>
          <p:cNvSpPr txBox="1"/>
          <p:nvPr/>
        </p:nvSpPr>
        <p:spPr bwMode="auto">
          <a:xfrm>
            <a:off x="2675564" y="5216545"/>
            <a:ext cx="43219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A909300-AB9F-4012-ABE0-3DB3F5BE5BD8}"/>
              </a:ext>
            </a:extLst>
          </p:cNvPr>
          <p:cNvSpPr txBox="1"/>
          <p:nvPr/>
        </p:nvSpPr>
        <p:spPr bwMode="auto">
          <a:xfrm>
            <a:off x="3005783" y="5223647"/>
            <a:ext cx="43219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2F7475D-A02A-49C6-8865-F72ACD6D74E8}"/>
              </a:ext>
            </a:extLst>
          </p:cNvPr>
          <p:cNvSpPr txBox="1"/>
          <p:nvPr/>
        </p:nvSpPr>
        <p:spPr bwMode="auto">
          <a:xfrm>
            <a:off x="3676097" y="5209933"/>
            <a:ext cx="43219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1211AAB-50FB-4988-82A0-C73923ECB0EF}"/>
              </a:ext>
            </a:extLst>
          </p:cNvPr>
          <p:cNvSpPr txBox="1"/>
          <p:nvPr/>
        </p:nvSpPr>
        <p:spPr bwMode="auto">
          <a:xfrm>
            <a:off x="4637605" y="5206999"/>
            <a:ext cx="43219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F9C4CC1-ED19-4AC6-A980-00B4739C2D7F}"/>
              </a:ext>
            </a:extLst>
          </p:cNvPr>
          <p:cNvSpPr txBox="1"/>
          <p:nvPr/>
        </p:nvSpPr>
        <p:spPr bwMode="auto">
          <a:xfrm>
            <a:off x="5305383" y="5223460"/>
            <a:ext cx="43219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3784E61-6DA6-44D0-95E4-96F147914252}"/>
              </a:ext>
            </a:extLst>
          </p:cNvPr>
          <p:cNvSpPr txBox="1"/>
          <p:nvPr/>
        </p:nvSpPr>
        <p:spPr bwMode="auto">
          <a:xfrm>
            <a:off x="5952559" y="5209933"/>
            <a:ext cx="43219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F6477C6-38B8-4A30-8C14-D209ACA1B9C1}"/>
              </a:ext>
            </a:extLst>
          </p:cNvPr>
          <p:cNvSpPr txBox="1"/>
          <p:nvPr/>
        </p:nvSpPr>
        <p:spPr bwMode="auto">
          <a:xfrm>
            <a:off x="6609983" y="5216545"/>
            <a:ext cx="43219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F2D0E1E-C06A-42E2-B2A2-BE26C6DFBFED}"/>
              </a:ext>
            </a:extLst>
          </p:cNvPr>
          <p:cNvSpPr/>
          <p:nvPr/>
        </p:nvSpPr>
        <p:spPr bwMode="auto">
          <a:xfrm>
            <a:off x="2897750" y="3423749"/>
            <a:ext cx="3943350" cy="1733550"/>
          </a:xfrm>
          <a:custGeom>
            <a:avLst/>
            <a:gdLst>
              <a:gd name="connsiteX0" fmla="*/ 0 w 5257800"/>
              <a:gd name="connsiteY0" fmla="*/ 2311400 h 2311400"/>
              <a:gd name="connsiteX1" fmla="*/ 447040 w 5257800"/>
              <a:gd name="connsiteY1" fmla="*/ 1513840 h 2311400"/>
              <a:gd name="connsiteX2" fmla="*/ 1310640 w 5257800"/>
              <a:gd name="connsiteY2" fmla="*/ 238760 h 2311400"/>
              <a:gd name="connsiteX3" fmla="*/ 2621280 w 5257800"/>
              <a:gd name="connsiteY3" fmla="*/ 167640 h 2311400"/>
              <a:gd name="connsiteX4" fmla="*/ 3510280 w 5257800"/>
              <a:gd name="connsiteY4" fmla="*/ 0 h 2311400"/>
              <a:gd name="connsiteX5" fmla="*/ 4378960 w 5257800"/>
              <a:gd name="connsiteY5" fmla="*/ 162560 h 2311400"/>
              <a:gd name="connsiteX6" fmla="*/ 5257800 w 5257800"/>
              <a:gd name="connsiteY6" fmla="*/ 6604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7800" h="2311400">
                <a:moveTo>
                  <a:pt x="0" y="2311400"/>
                </a:moveTo>
                <a:lnTo>
                  <a:pt x="447040" y="1513840"/>
                </a:lnTo>
                <a:lnTo>
                  <a:pt x="1310640" y="238760"/>
                </a:lnTo>
                <a:lnTo>
                  <a:pt x="2621280" y="167640"/>
                </a:lnTo>
                <a:lnTo>
                  <a:pt x="3510280" y="0"/>
                </a:lnTo>
                <a:lnTo>
                  <a:pt x="4378960" y="162560"/>
                </a:lnTo>
                <a:lnTo>
                  <a:pt x="5257800" y="66040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5DE519-9AFC-435B-A83D-624580E68FF4}"/>
              </a:ext>
            </a:extLst>
          </p:cNvPr>
          <p:cNvSpPr/>
          <p:nvPr/>
        </p:nvSpPr>
        <p:spPr bwMode="auto">
          <a:xfrm>
            <a:off x="2869382" y="5129601"/>
            <a:ext cx="56737" cy="56737"/>
          </a:xfrm>
          <a:prstGeom prst="ellipse">
            <a:avLst/>
          </a:prstGeom>
          <a:solidFill>
            <a:schemeClr val="accent1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63D8985-3833-4142-BF85-5D17916A9D41}"/>
              </a:ext>
            </a:extLst>
          </p:cNvPr>
          <p:cNvSpPr/>
          <p:nvPr/>
        </p:nvSpPr>
        <p:spPr bwMode="auto">
          <a:xfrm>
            <a:off x="3199298" y="4541549"/>
            <a:ext cx="56737" cy="56737"/>
          </a:xfrm>
          <a:prstGeom prst="ellipse">
            <a:avLst/>
          </a:prstGeom>
          <a:solidFill>
            <a:schemeClr val="accent1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D773660-9626-4CAB-AEA9-F1D2C67AECB5}"/>
              </a:ext>
            </a:extLst>
          </p:cNvPr>
          <p:cNvSpPr/>
          <p:nvPr/>
        </p:nvSpPr>
        <p:spPr bwMode="auto">
          <a:xfrm>
            <a:off x="3855856" y="3573390"/>
            <a:ext cx="56737" cy="56737"/>
          </a:xfrm>
          <a:prstGeom prst="ellipse">
            <a:avLst/>
          </a:prstGeom>
          <a:solidFill>
            <a:schemeClr val="accent1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7FE87D5-1F97-4AC0-9B61-D825323E2D28}"/>
              </a:ext>
            </a:extLst>
          </p:cNvPr>
          <p:cNvSpPr/>
          <p:nvPr/>
        </p:nvSpPr>
        <p:spPr bwMode="auto">
          <a:xfrm>
            <a:off x="4835208" y="3515310"/>
            <a:ext cx="56737" cy="56737"/>
          </a:xfrm>
          <a:prstGeom prst="ellipse">
            <a:avLst/>
          </a:prstGeom>
          <a:solidFill>
            <a:schemeClr val="accent1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1AC830C-7AB9-49FB-8B87-61DF747BC514}"/>
              </a:ext>
            </a:extLst>
          </p:cNvPr>
          <p:cNvSpPr/>
          <p:nvPr/>
        </p:nvSpPr>
        <p:spPr bwMode="auto">
          <a:xfrm>
            <a:off x="5496004" y="3398358"/>
            <a:ext cx="56737" cy="56737"/>
          </a:xfrm>
          <a:prstGeom prst="ellipse">
            <a:avLst/>
          </a:prstGeom>
          <a:solidFill>
            <a:schemeClr val="accent1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1E93D38-722C-49DA-A2BF-D7D3779EC124}"/>
              </a:ext>
            </a:extLst>
          </p:cNvPr>
          <p:cNvSpPr/>
          <p:nvPr/>
        </p:nvSpPr>
        <p:spPr bwMode="auto">
          <a:xfrm>
            <a:off x="6151086" y="3521877"/>
            <a:ext cx="56737" cy="56737"/>
          </a:xfrm>
          <a:prstGeom prst="ellipse">
            <a:avLst/>
          </a:prstGeom>
          <a:solidFill>
            <a:schemeClr val="accent1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447D81A-B7A3-4E33-98AE-D00FC538BFCF}"/>
              </a:ext>
            </a:extLst>
          </p:cNvPr>
          <p:cNvSpPr/>
          <p:nvPr/>
        </p:nvSpPr>
        <p:spPr bwMode="auto">
          <a:xfrm>
            <a:off x="6804195" y="3451143"/>
            <a:ext cx="56737" cy="56737"/>
          </a:xfrm>
          <a:prstGeom prst="ellipse">
            <a:avLst/>
          </a:prstGeom>
          <a:solidFill>
            <a:schemeClr val="accent1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1CEBD85-E2F8-4751-9346-889CA7366AF4}"/>
              </a:ext>
            </a:extLst>
          </p:cNvPr>
          <p:cNvSpPr/>
          <p:nvPr/>
        </p:nvSpPr>
        <p:spPr bwMode="auto">
          <a:xfrm>
            <a:off x="5496004" y="3437613"/>
            <a:ext cx="56737" cy="56737"/>
          </a:xfrm>
          <a:prstGeom prst="ellipse">
            <a:avLst/>
          </a:prstGeom>
          <a:solidFill>
            <a:schemeClr val="accent3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86940D5-F621-4417-9E56-8C1064C4B5ED}"/>
              </a:ext>
            </a:extLst>
          </p:cNvPr>
          <p:cNvSpPr/>
          <p:nvPr/>
        </p:nvSpPr>
        <p:spPr bwMode="auto">
          <a:xfrm>
            <a:off x="4835208" y="3543678"/>
            <a:ext cx="56737" cy="56737"/>
          </a:xfrm>
          <a:prstGeom prst="ellipse">
            <a:avLst/>
          </a:prstGeom>
          <a:solidFill>
            <a:schemeClr val="accent3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AC88ED3-F8E6-4323-ADE7-53B0B7849BE7}"/>
              </a:ext>
            </a:extLst>
          </p:cNvPr>
          <p:cNvSpPr/>
          <p:nvPr/>
        </p:nvSpPr>
        <p:spPr bwMode="auto">
          <a:xfrm>
            <a:off x="3852962" y="4041633"/>
            <a:ext cx="56737" cy="56737"/>
          </a:xfrm>
          <a:prstGeom prst="ellipse">
            <a:avLst/>
          </a:prstGeom>
          <a:solidFill>
            <a:schemeClr val="accent3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E61114A-183A-4E4F-ADE7-D5E97B689D6A}"/>
              </a:ext>
            </a:extLst>
          </p:cNvPr>
          <p:cNvSpPr/>
          <p:nvPr/>
        </p:nvSpPr>
        <p:spPr bwMode="auto">
          <a:xfrm>
            <a:off x="3196404" y="4941812"/>
            <a:ext cx="56737" cy="56737"/>
          </a:xfrm>
          <a:prstGeom prst="ellipse">
            <a:avLst/>
          </a:prstGeom>
          <a:solidFill>
            <a:schemeClr val="accent3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E93DD44-E214-4F27-BF01-6E3C6CC1EF3E}"/>
              </a:ext>
            </a:extLst>
          </p:cNvPr>
          <p:cNvSpPr/>
          <p:nvPr/>
        </p:nvSpPr>
        <p:spPr bwMode="auto">
          <a:xfrm>
            <a:off x="2872286" y="5127714"/>
            <a:ext cx="56737" cy="56737"/>
          </a:xfrm>
          <a:prstGeom prst="ellipse">
            <a:avLst/>
          </a:prstGeom>
          <a:solidFill>
            <a:schemeClr val="accent3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8ED1F76-B870-4FD1-9DD8-D560FD2CD945}"/>
              </a:ext>
            </a:extLst>
          </p:cNvPr>
          <p:cNvGrpSpPr/>
          <p:nvPr/>
        </p:nvGrpSpPr>
        <p:grpSpPr>
          <a:xfrm>
            <a:off x="3195207" y="4426171"/>
            <a:ext cx="68518" cy="308382"/>
            <a:chOff x="4972257" y="5068797"/>
            <a:chExt cx="91357" cy="26195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FA12F51-4594-4ECF-9D49-856009A0AF1D}"/>
                </a:ext>
              </a:extLst>
            </p:cNvPr>
            <p:cNvCxnSpPr/>
            <p:nvPr/>
          </p:nvCxnSpPr>
          <p:spPr bwMode="auto">
            <a:xfrm>
              <a:off x="5017935" y="5068797"/>
              <a:ext cx="0" cy="26195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7CFFDBB-7299-4130-BC23-D158612F0A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068797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04E6791-1799-4938-B3F2-A6F482DD0D4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327905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91DF842-017C-474F-8740-CA924655EF59}"/>
              </a:ext>
            </a:extLst>
          </p:cNvPr>
          <p:cNvGrpSpPr/>
          <p:nvPr/>
        </p:nvGrpSpPr>
        <p:grpSpPr>
          <a:xfrm>
            <a:off x="3193407" y="4870024"/>
            <a:ext cx="68518" cy="199544"/>
            <a:chOff x="4972257" y="5068797"/>
            <a:chExt cx="91357" cy="261952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77C0959-76D4-416F-A342-EFCB0B9A9773}"/>
                </a:ext>
              </a:extLst>
            </p:cNvPr>
            <p:cNvCxnSpPr/>
            <p:nvPr/>
          </p:nvCxnSpPr>
          <p:spPr bwMode="auto">
            <a:xfrm>
              <a:off x="5017935" y="5068797"/>
              <a:ext cx="0" cy="26195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4708E8A-6E2F-4EC2-90D5-AAFE1B06CE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068797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73986DA-667B-492B-A1DD-067D3E6AE1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327905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CF9C011-3E30-45DF-80EC-350293A32B70}"/>
              </a:ext>
            </a:extLst>
          </p:cNvPr>
          <p:cNvGrpSpPr/>
          <p:nvPr/>
        </p:nvGrpSpPr>
        <p:grpSpPr>
          <a:xfrm>
            <a:off x="3848895" y="3414980"/>
            <a:ext cx="68518" cy="360507"/>
            <a:chOff x="4972257" y="5068797"/>
            <a:chExt cx="91357" cy="261952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43190F4-A6E3-4BD7-8826-445B456CFD97}"/>
                </a:ext>
              </a:extLst>
            </p:cNvPr>
            <p:cNvCxnSpPr/>
            <p:nvPr/>
          </p:nvCxnSpPr>
          <p:spPr bwMode="auto">
            <a:xfrm>
              <a:off x="5017935" y="5068797"/>
              <a:ext cx="0" cy="26195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5B8BC77-70AB-4206-89A1-E6BEE5CF35E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068797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4DE0096-F23B-4167-A177-4B20570B73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327905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F007611-9E43-414D-970E-2C013C13C4DE}"/>
              </a:ext>
            </a:extLst>
          </p:cNvPr>
          <p:cNvGrpSpPr/>
          <p:nvPr/>
        </p:nvGrpSpPr>
        <p:grpSpPr>
          <a:xfrm>
            <a:off x="3847095" y="3888704"/>
            <a:ext cx="68518" cy="360507"/>
            <a:chOff x="4972257" y="5068797"/>
            <a:chExt cx="91357" cy="261952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DE5FC27-7AF9-4904-8780-38B45E36B598}"/>
                </a:ext>
              </a:extLst>
            </p:cNvPr>
            <p:cNvCxnSpPr/>
            <p:nvPr/>
          </p:nvCxnSpPr>
          <p:spPr bwMode="auto">
            <a:xfrm>
              <a:off x="5017935" y="5068797"/>
              <a:ext cx="0" cy="26195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6E53C33-73AC-459E-8366-C65F66B6865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068797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C107107-56E6-4C6B-9D3B-6A78304B105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327905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21A0D85-BB28-4BD2-BF4B-BD2E6420107E}"/>
              </a:ext>
            </a:extLst>
          </p:cNvPr>
          <p:cNvGrpSpPr/>
          <p:nvPr/>
        </p:nvGrpSpPr>
        <p:grpSpPr>
          <a:xfrm>
            <a:off x="4832175" y="3369991"/>
            <a:ext cx="68518" cy="360507"/>
            <a:chOff x="4972257" y="5068797"/>
            <a:chExt cx="91357" cy="261952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A340C66-6E00-48CE-AF6D-AE82D1411720}"/>
                </a:ext>
              </a:extLst>
            </p:cNvPr>
            <p:cNvCxnSpPr/>
            <p:nvPr/>
          </p:nvCxnSpPr>
          <p:spPr bwMode="auto">
            <a:xfrm>
              <a:off x="5017935" y="5068797"/>
              <a:ext cx="0" cy="26195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2C2EFC0-EB6D-406C-9709-A05EFFB93F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068797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680380B-EDAF-4714-A474-73F48BDACF9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327905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A940267-9899-498E-A715-C3099FDA376F}"/>
              </a:ext>
            </a:extLst>
          </p:cNvPr>
          <p:cNvGrpSpPr/>
          <p:nvPr/>
        </p:nvGrpSpPr>
        <p:grpSpPr>
          <a:xfrm>
            <a:off x="4833408" y="3387587"/>
            <a:ext cx="68518" cy="360507"/>
            <a:chOff x="4972257" y="5068797"/>
            <a:chExt cx="91357" cy="261952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D37DE53-714B-4F12-A411-39A0E4FE2EE3}"/>
                </a:ext>
              </a:extLst>
            </p:cNvPr>
            <p:cNvCxnSpPr/>
            <p:nvPr/>
          </p:nvCxnSpPr>
          <p:spPr bwMode="auto">
            <a:xfrm>
              <a:off x="5017935" y="5068797"/>
              <a:ext cx="0" cy="26195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03C085C-39F8-46FC-BC45-EA61DB9A67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068797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68CE239-3910-4E11-AB99-D3B7C6D120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327905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4E98F04-BB7B-4E3A-88B1-529FB41A7C70}"/>
              </a:ext>
            </a:extLst>
          </p:cNvPr>
          <p:cNvGrpSpPr/>
          <p:nvPr/>
        </p:nvGrpSpPr>
        <p:grpSpPr>
          <a:xfrm>
            <a:off x="5488440" y="3249725"/>
            <a:ext cx="68518" cy="360507"/>
            <a:chOff x="4972257" y="5068797"/>
            <a:chExt cx="91357" cy="261952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8211798-BE75-4EA8-A88A-BF35C099EBBF}"/>
                </a:ext>
              </a:extLst>
            </p:cNvPr>
            <p:cNvCxnSpPr/>
            <p:nvPr/>
          </p:nvCxnSpPr>
          <p:spPr bwMode="auto">
            <a:xfrm>
              <a:off x="5017935" y="5068797"/>
              <a:ext cx="0" cy="26195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B8ADFD53-724A-401C-8933-98E0DC7AE3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068797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F9E93AC-0911-4AE4-9CF3-8B3B8E7E8B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327905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BFCBAC9-56DC-4ED5-931C-F50BAD2DA1D0}"/>
              </a:ext>
            </a:extLst>
          </p:cNvPr>
          <p:cNvGrpSpPr/>
          <p:nvPr/>
        </p:nvGrpSpPr>
        <p:grpSpPr>
          <a:xfrm>
            <a:off x="5487873" y="3287216"/>
            <a:ext cx="68518" cy="360507"/>
            <a:chOff x="4972257" y="5068797"/>
            <a:chExt cx="91357" cy="261952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2D2979C-C0D9-4288-9204-FD5A7D6825C7}"/>
                </a:ext>
              </a:extLst>
            </p:cNvPr>
            <p:cNvCxnSpPr/>
            <p:nvPr/>
          </p:nvCxnSpPr>
          <p:spPr bwMode="auto">
            <a:xfrm>
              <a:off x="5017935" y="5068797"/>
              <a:ext cx="0" cy="26195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D4A3426-0BE0-49AF-A94B-3D7FAF6CEDD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068797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5CA8A89-327B-4536-AED4-BAA00F177C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327905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93A2790-CA16-4DB2-A9B0-C20711EBBFF5}"/>
              </a:ext>
            </a:extLst>
          </p:cNvPr>
          <p:cNvGrpSpPr/>
          <p:nvPr/>
        </p:nvGrpSpPr>
        <p:grpSpPr>
          <a:xfrm>
            <a:off x="6142235" y="3372632"/>
            <a:ext cx="68518" cy="360507"/>
            <a:chOff x="4972257" y="5068797"/>
            <a:chExt cx="91357" cy="261952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CE38C56-C2F8-4702-9B82-5B0ADA90A41F}"/>
                </a:ext>
              </a:extLst>
            </p:cNvPr>
            <p:cNvCxnSpPr/>
            <p:nvPr/>
          </p:nvCxnSpPr>
          <p:spPr bwMode="auto">
            <a:xfrm>
              <a:off x="5017935" y="5068797"/>
              <a:ext cx="0" cy="26195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038145F7-B3F7-41D4-A608-FB80916B5E7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068797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86EB974-F9B0-4761-A3BC-D9C3F852675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327905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CDC97C1-2032-4BD4-8725-D91CB99C14E7}"/>
              </a:ext>
            </a:extLst>
          </p:cNvPr>
          <p:cNvGrpSpPr/>
          <p:nvPr/>
        </p:nvGrpSpPr>
        <p:grpSpPr>
          <a:xfrm>
            <a:off x="6794129" y="3297749"/>
            <a:ext cx="68518" cy="360507"/>
            <a:chOff x="4972257" y="5068797"/>
            <a:chExt cx="91357" cy="261952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EBEE5A4-A742-46FE-A434-9932CD595CD7}"/>
                </a:ext>
              </a:extLst>
            </p:cNvPr>
            <p:cNvCxnSpPr/>
            <p:nvPr/>
          </p:nvCxnSpPr>
          <p:spPr bwMode="auto">
            <a:xfrm>
              <a:off x="5017935" y="5068797"/>
              <a:ext cx="0" cy="26195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AF62387-6B3F-4FAF-9F47-6711CC39C5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068797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57CFDC3-FB1B-4C74-9C24-639F1AEA343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327905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D1C369A-52F6-4282-9773-6B118650F098}"/>
              </a:ext>
            </a:extLst>
          </p:cNvPr>
          <p:cNvGrpSpPr/>
          <p:nvPr/>
        </p:nvGrpSpPr>
        <p:grpSpPr>
          <a:xfrm>
            <a:off x="6795019" y="3169163"/>
            <a:ext cx="68518" cy="360507"/>
            <a:chOff x="4972257" y="5068797"/>
            <a:chExt cx="91357" cy="261952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FB01032A-CE14-4A2E-8D5B-CA49F99AE91B}"/>
                </a:ext>
              </a:extLst>
            </p:cNvPr>
            <p:cNvCxnSpPr/>
            <p:nvPr/>
          </p:nvCxnSpPr>
          <p:spPr bwMode="auto">
            <a:xfrm>
              <a:off x="5017935" y="5068797"/>
              <a:ext cx="0" cy="26195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4A2B9A70-0234-4700-AFE2-78C2512927C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068797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1E78345-A669-420F-882F-4E25C6D490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327905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171C101-3EB5-4F38-9915-0EA7AE8D8FBF}"/>
              </a:ext>
            </a:extLst>
          </p:cNvPr>
          <p:cNvGrpSpPr/>
          <p:nvPr/>
        </p:nvGrpSpPr>
        <p:grpSpPr>
          <a:xfrm>
            <a:off x="6141001" y="3202295"/>
            <a:ext cx="68518" cy="360507"/>
            <a:chOff x="4972257" y="5068797"/>
            <a:chExt cx="91357" cy="261952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05BABF9-53AF-4474-A73C-30E52F24F24E}"/>
                </a:ext>
              </a:extLst>
            </p:cNvPr>
            <p:cNvCxnSpPr/>
            <p:nvPr/>
          </p:nvCxnSpPr>
          <p:spPr bwMode="auto">
            <a:xfrm>
              <a:off x="5017935" y="5068797"/>
              <a:ext cx="0" cy="26195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1146CFE-AB5B-41B9-A848-A746E3A08B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068797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87F3CD49-9350-4BAC-9D03-9E71DBBD090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327905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842F438F-330D-4BCF-ADB2-386C98E3CE2D}"/>
              </a:ext>
            </a:extLst>
          </p:cNvPr>
          <p:cNvSpPr/>
          <p:nvPr/>
        </p:nvSpPr>
        <p:spPr bwMode="auto">
          <a:xfrm>
            <a:off x="6798570" y="3315896"/>
            <a:ext cx="56737" cy="56737"/>
          </a:xfrm>
          <a:prstGeom prst="ellipse">
            <a:avLst/>
          </a:prstGeom>
          <a:solidFill>
            <a:schemeClr val="accent3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934E06-1CD6-4128-B6D3-439685112EA2}"/>
              </a:ext>
            </a:extLst>
          </p:cNvPr>
          <p:cNvSpPr/>
          <p:nvPr/>
        </p:nvSpPr>
        <p:spPr bwMode="auto">
          <a:xfrm>
            <a:off x="6145411" y="3349416"/>
            <a:ext cx="56737" cy="56737"/>
          </a:xfrm>
          <a:prstGeom prst="ellipse">
            <a:avLst/>
          </a:prstGeom>
          <a:solidFill>
            <a:schemeClr val="accent3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2B61708-01FC-49F6-ADCE-A8294CD57E93}"/>
              </a:ext>
            </a:extLst>
          </p:cNvPr>
          <p:cNvSpPr txBox="1"/>
          <p:nvPr/>
        </p:nvSpPr>
        <p:spPr bwMode="auto">
          <a:xfrm>
            <a:off x="2583818" y="4965409"/>
            <a:ext cx="3802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66C81E4-40DD-430F-BAF9-851C8DC43280}"/>
              </a:ext>
            </a:extLst>
          </p:cNvPr>
          <p:cNvSpPr txBox="1"/>
          <p:nvPr/>
        </p:nvSpPr>
        <p:spPr bwMode="auto">
          <a:xfrm>
            <a:off x="3204773" y="4866157"/>
            <a:ext cx="3802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7.0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90F5122-7ADF-4E6D-8FB6-C57BEE6987F4}"/>
              </a:ext>
            </a:extLst>
          </p:cNvPr>
          <p:cNvSpPr txBox="1"/>
          <p:nvPr/>
        </p:nvSpPr>
        <p:spPr bwMode="auto">
          <a:xfrm>
            <a:off x="3836275" y="3995297"/>
            <a:ext cx="4587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39.2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2D9F0EE-A064-42B5-B071-883ABCF9F4A4}"/>
              </a:ext>
            </a:extLst>
          </p:cNvPr>
          <p:cNvSpPr txBox="1"/>
          <p:nvPr/>
        </p:nvSpPr>
        <p:spPr bwMode="auto">
          <a:xfrm>
            <a:off x="4467719" y="3327148"/>
            <a:ext cx="4587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57.9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BF8F5B0-CFF9-4A32-AE7C-DCD591B8A669}"/>
              </a:ext>
            </a:extLst>
          </p:cNvPr>
          <p:cNvSpPr txBox="1"/>
          <p:nvPr/>
        </p:nvSpPr>
        <p:spPr bwMode="auto">
          <a:xfrm>
            <a:off x="4634079" y="3705660"/>
            <a:ext cx="4587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57.3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270F451-4C2A-4063-8B8E-6FDFB7DF85EB}"/>
              </a:ext>
            </a:extLst>
          </p:cNvPr>
          <p:cNvSpPr txBox="1"/>
          <p:nvPr/>
        </p:nvSpPr>
        <p:spPr bwMode="auto">
          <a:xfrm>
            <a:off x="3468430" y="3401738"/>
            <a:ext cx="4587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56.1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F3D69F1-2F1F-42F5-9985-7A35038DE23A}"/>
              </a:ext>
            </a:extLst>
          </p:cNvPr>
          <p:cNvSpPr txBox="1"/>
          <p:nvPr/>
        </p:nvSpPr>
        <p:spPr bwMode="auto">
          <a:xfrm>
            <a:off x="5097895" y="3216534"/>
            <a:ext cx="4587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62.3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130F8A7-D9DD-4764-892A-1475DB3FCE2B}"/>
              </a:ext>
            </a:extLst>
          </p:cNvPr>
          <p:cNvSpPr txBox="1"/>
          <p:nvPr/>
        </p:nvSpPr>
        <p:spPr bwMode="auto">
          <a:xfrm>
            <a:off x="5089147" y="3478003"/>
            <a:ext cx="4587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60.8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C849D3C-B932-4CB8-A5D5-60D90950C223}"/>
              </a:ext>
            </a:extLst>
          </p:cNvPr>
          <p:cNvSpPr txBox="1"/>
          <p:nvPr/>
        </p:nvSpPr>
        <p:spPr bwMode="auto">
          <a:xfrm>
            <a:off x="5778117" y="3494479"/>
            <a:ext cx="4587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57.9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16FDB03-221B-4EA2-9173-1948B193FFEA}"/>
              </a:ext>
            </a:extLst>
          </p:cNvPr>
          <p:cNvSpPr txBox="1"/>
          <p:nvPr/>
        </p:nvSpPr>
        <p:spPr bwMode="auto">
          <a:xfrm>
            <a:off x="5767052" y="3175916"/>
            <a:ext cx="4587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63.9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F1BD0032-8A7F-455C-AE90-D437B18EB170}"/>
              </a:ext>
            </a:extLst>
          </p:cNvPr>
          <p:cNvSpPr txBox="1"/>
          <p:nvPr/>
        </p:nvSpPr>
        <p:spPr bwMode="auto">
          <a:xfrm>
            <a:off x="6406132" y="3457163"/>
            <a:ext cx="4587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60.5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76116535-C585-4786-B74E-1E12DF0DB808}"/>
              </a:ext>
            </a:extLst>
          </p:cNvPr>
          <p:cNvSpPr txBox="1"/>
          <p:nvPr/>
        </p:nvSpPr>
        <p:spPr bwMode="auto">
          <a:xfrm>
            <a:off x="6399721" y="3131170"/>
            <a:ext cx="4587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65.2</a:t>
            </a:r>
          </a:p>
        </p:txBody>
      </p:sp>
    </p:spTree>
    <p:extLst>
      <p:ext uri="{BB962C8B-B14F-4D97-AF65-F5344CB8AC3E}">
        <p14:creationId xmlns:p14="http://schemas.microsoft.com/office/powerpoint/2010/main" val="15385744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E5C8D5-ECDD-4129-B4C1-859B5D930F9A}"/>
              </a:ext>
            </a:extLst>
          </p:cNvPr>
          <p:cNvSpPr/>
          <p:nvPr/>
        </p:nvSpPr>
        <p:spPr bwMode="auto">
          <a:xfrm>
            <a:off x="2752283" y="3182611"/>
            <a:ext cx="4096634" cy="1594145"/>
          </a:xfrm>
          <a:custGeom>
            <a:avLst/>
            <a:gdLst>
              <a:gd name="connsiteX0" fmla="*/ 0 w 5462178"/>
              <a:gd name="connsiteY0" fmla="*/ 2125526 h 2125526"/>
              <a:gd name="connsiteX1" fmla="*/ 569229 w 5462178"/>
              <a:gd name="connsiteY1" fmla="*/ 1144514 h 2125526"/>
              <a:gd name="connsiteX2" fmla="*/ 1459407 w 5462178"/>
              <a:gd name="connsiteY2" fmla="*/ 738787 h 2125526"/>
              <a:gd name="connsiteX3" fmla="*/ 2797701 w 5462178"/>
              <a:gd name="connsiteY3" fmla="*/ 690342 h 2125526"/>
              <a:gd name="connsiteX4" fmla="*/ 5462178 w 5462178"/>
              <a:gd name="connsiteY4" fmla="*/ 0 h 212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178" h="2125526">
                <a:moveTo>
                  <a:pt x="0" y="2125526"/>
                </a:moveTo>
                <a:lnTo>
                  <a:pt x="569229" y="1144514"/>
                </a:lnTo>
                <a:lnTo>
                  <a:pt x="1459407" y="738787"/>
                </a:lnTo>
                <a:lnTo>
                  <a:pt x="2797701" y="690342"/>
                </a:lnTo>
                <a:lnTo>
                  <a:pt x="5462178" y="0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45A6C16-F1F2-4216-81D9-1246DB04292E}"/>
              </a:ext>
            </a:extLst>
          </p:cNvPr>
          <p:cNvSpPr txBox="1"/>
          <p:nvPr/>
        </p:nvSpPr>
        <p:spPr bwMode="auto">
          <a:xfrm>
            <a:off x="2509049" y="4834831"/>
            <a:ext cx="44353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90B72-E561-4A4A-AFC3-F7514A8B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55" y="332656"/>
            <a:ext cx="8502356" cy="82748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ANRS 12300 Reflate TB2: </a:t>
            </a:r>
            <a:r>
              <a:rPr lang="ru-RU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</a:t>
            </a:r>
            <a:r>
              <a:rPr lang="en-US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CD4+</a:t>
            </a:r>
            <a:r>
              <a:rPr lang="ru-RU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клеток в динамике в популяции пациентов согласно назначенной терапии (ITT) 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A2A2B134-E3AB-49AF-B312-24211CFCF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55" y="6073551"/>
            <a:ext cx="60078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spc="-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Castro. IAS 2019. Abstr MOAB0101. Reproduced with permission.</a:t>
            </a:r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248A40-2A83-49E7-82B0-C54753BCE1FA}"/>
              </a:ext>
            </a:extLst>
          </p:cNvPr>
          <p:cNvSpPr txBox="1"/>
          <p:nvPr/>
        </p:nvSpPr>
        <p:spPr bwMode="auto">
          <a:xfrm>
            <a:off x="3639827" y="1987467"/>
            <a:ext cx="32574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CD4+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клеток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E86D5D-ADE4-46F6-A110-68A40A94C71A}"/>
              </a:ext>
            </a:extLst>
          </p:cNvPr>
          <p:cNvSpPr txBox="1"/>
          <p:nvPr/>
        </p:nvSpPr>
        <p:spPr bwMode="auto">
          <a:xfrm rot="16200000">
            <a:off x="-162964" y="3111806"/>
            <a:ext cx="2748108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Медиана изменения количества 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CD4+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клеток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/mm</a:t>
            </a:r>
            <a:r>
              <a:rPr lang="en-US" sz="13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вероятное отклонение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B779AB-E005-4B0A-9966-DE989E53E740}"/>
              </a:ext>
            </a:extLst>
          </p:cNvPr>
          <p:cNvSpPr txBox="1"/>
          <p:nvPr/>
        </p:nvSpPr>
        <p:spPr bwMode="auto">
          <a:xfrm>
            <a:off x="1133016" y="5042785"/>
            <a:ext cx="12577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RAL + 3TC/TDF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EFV + 3TC/TDF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A8ECB-E044-4BA5-9EDA-049C838EFDE0}"/>
              </a:ext>
            </a:extLst>
          </p:cNvPr>
          <p:cNvSpPr txBox="1"/>
          <p:nvPr/>
        </p:nvSpPr>
        <p:spPr bwMode="auto">
          <a:xfrm>
            <a:off x="2633595" y="5227452"/>
            <a:ext cx="420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228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36FE0B-B06E-43A8-818F-6084E816A93F}"/>
              </a:ext>
            </a:extLst>
          </p:cNvPr>
          <p:cNvSpPr txBox="1"/>
          <p:nvPr/>
        </p:nvSpPr>
        <p:spPr bwMode="auto">
          <a:xfrm>
            <a:off x="3068641" y="5227452"/>
            <a:ext cx="420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222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59E47F-D8E4-4EC7-88CD-37025B922353}"/>
              </a:ext>
            </a:extLst>
          </p:cNvPr>
          <p:cNvSpPr txBox="1"/>
          <p:nvPr/>
        </p:nvSpPr>
        <p:spPr bwMode="auto">
          <a:xfrm>
            <a:off x="3700932" y="5227452"/>
            <a:ext cx="420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213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7B7C15-5C8F-4562-A946-1BE9E66072CB}"/>
              </a:ext>
            </a:extLst>
          </p:cNvPr>
          <p:cNvSpPr txBox="1"/>
          <p:nvPr/>
        </p:nvSpPr>
        <p:spPr bwMode="auto">
          <a:xfrm>
            <a:off x="4634827" y="5227452"/>
            <a:ext cx="420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E597DF-A8CA-4CF4-9A65-EFC2F9B104B3}"/>
              </a:ext>
            </a:extLst>
          </p:cNvPr>
          <p:cNvSpPr txBox="1"/>
          <p:nvPr/>
        </p:nvSpPr>
        <p:spPr bwMode="auto">
          <a:xfrm>
            <a:off x="6669238" y="5227452"/>
            <a:ext cx="420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7193AC-0868-4941-8423-DBC18E9E4786}"/>
              </a:ext>
            </a:extLst>
          </p:cNvPr>
          <p:cNvSpPr txBox="1"/>
          <p:nvPr/>
        </p:nvSpPr>
        <p:spPr bwMode="auto">
          <a:xfrm>
            <a:off x="7363404" y="2221426"/>
            <a:ext cx="139172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RAL + 3TC/TDF</a:t>
            </a:r>
          </a:p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EFV + 3TC/TDF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A361D58-16BD-4F20-B002-F3A2C6B3FE2E}"/>
              </a:ext>
            </a:extLst>
          </p:cNvPr>
          <p:cNvGrpSpPr/>
          <p:nvPr/>
        </p:nvGrpSpPr>
        <p:grpSpPr>
          <a:xfrm>
            <a:off x="7110795" y="2346284"/>
            <a:ext cx="252610" cy="192053"/>
            <a:chOff x="8264670" y="2252227"/>
            <a:chExt cx="548640" cy="24053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929904E-60FC-4FC6-A29D-52320757CF3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64670" y="2252227"/>
              <a:ext cx="548640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2138AFF-59FB-4C25-986C-71D906A31B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64670" y="2492762"/>
              <a:ext cx="548640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F256BF1-E39E-4825-BC57-72E34A11ACEC}"/>
              </a:ext>
            </a:extLst>
          </p:cNvPr>
          <p:cNvSpPr txBox="1"/>
          <p:nvPr/>
        </p:nvSpPr>
        <p:spPr bwMode="auto">
          <a:xfrm>
            <a:off x="1462466" y="2023549"/>
            <a:ext cx="48473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F6288B-845A-4B0C-9528-3FE3176943BD}"/>
              </a:ext>
            </a:extLst>
          </p:cNvPr>
          <p:cNvSpPr txBox="1"/>
          <p:nvPr/>
        </p:nvSpPr>
        <p:spPr bwMode="auto">
          <a:xfrm>
            <a:off x="1539226" y="2892182"/>
            <a:ext cx="48473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CBE8FD0-9A29-459F-B516-2BDF5A6662BF}"/>
              </a:ext>
            </a:extLst>
          </p:cNvPr>
          <p:cNvSpPr txBox="1"/>
          <p:nvPr/>
        </p:nvSpPr>
        <p:spPr bwMode="auto">
          <a:xfrm>
            <a:off x="1548323" y="3758576"/>
            <a:ext cx="48473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2CF27DC-D220-44E5-9239-D355BC9965D0}"/>
              </a:ext>
            </a:extLst>
          </p:cNvPr>
          <p:cNvSpPr/>
          <p:nvPr/>
        </p:nvSpPr>
        <p:spPr bwMode="auto">
          <a:xfrm>
            <a:off x="1984616" y="2155059"/>
            <a:ext cx="4869100" cy="2670117"/>
          </a:xfrm>
          <a:custGeom>
            <a:avLst/>
            <a:gdLst>
              <a:gd name="connsiteX0" fmla="*/ 0 w 3417244"/>
              <a:gd name="connsiteY0" fmla="*/ 0 h 2063931"/>
              <a:gd name="connsiteX1" fmla="*/ 0 w 3417244"/>
              <a:gd name="connsiteY1" fmla="*/ 2063931 h 2063931"/>
              <a:gd name="connsiteX2" fmla="*/ 3417244 w 3417244"/>
              <a:gd name="connsiteY2" fmla="*/ 2063931 h 2063931"/>
              <a:gd name="connsiteX3" fmla="*/ 3417244 w 3417244"/>
              <a:gd name="connsiteY3" fmla="*/ 1964653 h 2063931"/>
              <a:gd name="connsiteX0" fmla="*/ 0 w 3417244"/>
              <a:gd name="connsiteY0" fmla="*/ 0 h 2063931"/>
              <a:gd name="connsiteX1" fmla="*/ 0 w 3417244"/>
              <a:gd name="connsiteY1" fmla="*/ 2063931 h 2063931"/>
              <a:gd name="connsiteX2" fmla="*/ 3417244 w 3417244"/>
              <a:gd name="connsiteY2" fmla="*/ 2063931 h 206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7244" h="2063931">
                <a:moveTo>
                  <a:pt x="0" y="0"/>
                </a:moveTo>
                <a:lnTo>
                  <a:pt x="0" y="2063931"/>
                </a:lnTo>
                <a:lnTo>
                  <a:pt x="3417244" y="2063931"/>
                </a:lnTo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497B6E4-3EBA-4A1F-9819-6D477CF90805}"/>
              </a:ext>
            </a:extLst>
          </p:cNvPr>
          <p:cNvSpPr txBox="1"/>
          <p:nvPr/>
        </p:nvSpPr>
        <p:spPr bwMode="auto">
          <a:xfrm>
            <a:off x="1452716" y="4631621"/>
            <a:ext cx="48473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1B1EA8-D5CF-4B4A-8980-093ABF864324}"/>
              </a:ext>
            </a:extLst>
          </p:cNvPr>
          <p:cNvSpPr txBox="1"/>
          <p:nvPr/>
        </p:nvSpPr>
        <p:spPr bwMode="auto">
          <a:xfrm>
            <a:off x="4433938" y="5050788"/>
            <a:ext cx="78013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D312F5B-0059-4DE3-A11A-F9FEEFA88CAA}"/>
              </a:ext>
            </a:extLst>
          </p:cNvPr>
          <p:cNvGrpSpPr/>
          <p:nvPr/>
        </p:nvGrpSpPr>
        <p:grpSpPr>
          <a:xfrm>
            <a:off x="2776131" y="4830079"/>
            <a:ext cx="2065769" cy="49871"/>
            <a:chOff x="6477403" y="5662676"/>
            <a:chExt cx="1436037" cy="66122"/>
          </a:xfrm>
        </p:grpSpPr>
        <p:cxnSp>
          <p:nvCxnSpPr>
            <p:cNvPr id="47" name="Straight Connector 167">
              <a:extLst>
                <a:ext uri="{FF2B5EF4-FFF2-40B4-BE49-F238E27FC236}">
                  <a16:creationId xmlns:a16="http://schemas.microsoft.com/office/drawing/2014/main" id="{DDCC0DE4-613A-41CF-AB5D-309E81CDF085}"/>
                </a:ext>
              </a:extLst>
            </p:cNvPr>
            <p:cNvCxnSpPr/>
            <p:nvPr/>
          </p:nvCxnSpPr>
          <p:spPr bwMode="auto">
            <a:xfrm>
              <a:off x="7913440" y="5662676"/>
              <a:ext cx="0" cy="6593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167">
              <a:extLst>
                <a:ext uri="{FF2B5EF4-FFF2-40B4-BE49-F238E27FC236}">
                  <a16:creationId xmlns:a16="http://schemas.microsoft.com/office/drawing/2014/main" id="{9748F8C9-6F6C-4DFE-82F8-22E633AF541A}"/>
                </a:ext>
              </a:extLst>
            </p:cNvPr>
            <p:cNvCxnSpPr/>
            <p:nvPr/>
          </p:nvCxnSpPr>
          <p:spPr bwMode="auto">
            <a:xfrm>
              <a:off x="6477403" y="5662863"/>
              <a:ext cx="0" cy="6593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168">
              <a:extLst>
                <a:ext uri="{FF2B5EF4-FFF2-40B4-BE49-F238E27FC236}">
                  <a16:creationId xmlns:a16="http://schemas.microsoft.com/office/drawing/2014/main" id="{20BFD08E-3BA1-48D2-BC6E-A4EB38E03A32}"/>
                </a:ext>
              </a:extLst>
            </p:cNvPr>
            <p:cNvCxnSpPr/>
            <p:nvPr/>
          </p:nvCxnSpPr>
          <p:spPr bwMode="auto">
            <a:xfrm>
              <a:off x="7221690" y="5662863"/>
              <a:ext cx="0" cy="6593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7F8A325-4ADF-4E48-8EE6-2A8D6A708880}"/>
              </a:ext>
            </a:extLst>
          </p:cNvPr>
          <p:cNvGrpSpPr/>
          <p:nvPr/>
        </p:nvGrpSpPr>
        <p:grpSpPr>
          <a:xfrm>
            <a:off x="3167275" y="4832080"/>
            <a:ext cx="3688623" cy="49871"/>
            <a:chOff x="6508973" y="5662676"/>
            <a:chExt cx="2564175" cy="66122"/>
          </a:xfrm>
        </p:grpSpPr>
        <p:cxnSp>
          <p:nvCxnSpPr>
            <p:cNvPr id="52" name="Straight Connector 167">
              <a:extLst>
                <a:ext uri="{FF2B5EF4-FFF2-40B4-BE49-F238E27FC236}">
                  <a16:creationId xmlns:a16="http://schemas.microsoft.com/office/drawing/2014/main" id="{FFC5CB8D-D102-41F2-B2BD-632D8FEFC430}"/>
                </a:ext>
              </a:extLst>
            </p:cNvPr>
            <p:cNvCxnSpPr/>
            <p:nvPr/>
          </p:nvCxnSpPr>
          <p:spPr bwMode="auto">
            <a:xfrm>
              <a:off x="9073148" y="5662676"/>
              <a:ext cx="0" cy="6593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167">
              <a:extLst>
                <a:ext uri="{FF2B5EF4-FFF2-40B4-BE49-F238E27FC236}">
                  <a16:creationId xmlns:a16="http://schemas.microsoft.com/office/drawing/2014/main" id="{F409E45F-44E9-4128-A8DA-AFF8FD0D02CD}"/>
                </a:ext>
              </a:extLst>
            </p:cNvPr>
            <p:cNvCxnSpPr/>
            <p:nvPr/>
          </p:nvCxnSpPr>
          <p:spPr bwMode="auto">
            <a:xfrm>
              <a:off x="6508973" y="5662863"/>
              <a:ext cx="0" cy="6593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3C6FB4E-1C97-4396-8DB9-F4097C4EBA5B}"/>
              </a:ext>
            </a:extLst>
          </p:cNvPr>
          <p:cNvSpPr txBox="1"/>
          <p:nvPr/>
        </p:nvSpPr>
        <p:spPr bwMode="auto">
          <a:xfrm>
            <a:off x="2935374" y="4842559"/>
            <a:ext cx="44353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4A13D07-AFFB-4EB5-99D1-E203A2BE9C95}"/>
              </a:ext>
            </a:extLst>
          </p:cNvPr>
          <p:cNvSpPr txBox="1"/>
          <p:nvPr/>
        </p:nvSpPr>
        <p:spPr bwMode="auto">
          <a:xfrm>
            <a:off x="3623274" y="4827638"/>
            <a:ext cx="44353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443E31-B8CC-46A0-8156-6E60EE61C97B}"/>
              </a:ext>
            </a:extLst>
          </p:cNvPr>
          <p:cNvSpPr txBox="1"/>
          <p:nvPr/>
        </p:nvSpPr>
        <p:spPr bwMode="auto">
          <a:xfrm>
            <a:off x="4610007" y="4824446"/>
            <a:ext cx="44353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CBF5E8C-57E2-4ECE-AF2C-19E0B9AF37B6}"/>
              </a:ext>
            </a:extLst>
          </p:cNvPr>
          <p:cNvSpPr txBox="1"/>
          <p:nvPr/>
        </p:nvSpPr>
        <p:spPr bwMode="auto">
          <a:xfrm>
            <a:off x="6634131" y="4834831"/>
            <a:ext cx="44353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B0BBC8F-5C4F-4F5F-BA48-0484CF9C88AE}"/>
              </a:ext>
            </a:extLst>
          </p:cNvPr>
          <p:cNvSpPr txBox="1"/>
          <p:nvPr/>
        </p:nvSpPr>
        <p:spPr bwMode="auto">
          <a:xfrm>
            <a:off x="2564615" y="4558630"/>
            <a:ext cx="2632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8216886-A721-4859-B604-3B142909129C}"/>
              </a:ext>
            </a:extLst>
          </p:cNvPr>
          <p:cNvGrpSpPr/>
          <p:nvPr/>
        </p:nvGrpSpPr>
        <p:grpSpPr>
          <a:xfrm>
            <a:off x="1919209" y="2166782"/>
            <a:ext cx="61937" cy="2596349"/>
            <a:chOff x="1488540" y="3024074"/>
            <a:chExt cx="73152" cy="1235211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4B88F4F-D334-481F-BBE3-4359A56951F7}"/>
                </a:ext>
              </a:extLst>
            </p:cNvPr>
            <p:cNvCxnSpPr/>
            <p:nvPr/>
          </p:nvCxnSpPr>
          <p:spPr bwMode="auto">
            <a:xfrm>
              <a:off x="1488540" y="3024074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525C5AC-3D2F-4DD5-8638-C9DAD1116F6E}"/>
                </a:ext>
              </a:extLst>
            </p:cNvPr>
            <p:cNvCxnSpPr/>
            <p:nvPr/>
          </p:nvCxnSpPr>
          <p:spPr bwMode="auto">
            <a:xfrm>
              <a:off x="1488540" y="3435811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C8D2836-7BA0-4199-87FD-4C1B3C42282F}"/>
                </a:ext>
              </a:extLst>
            </p:cNvPr>
            <p:cNvCxnSpPr/>
            <p:nvPr/>
          </p:nvCxnSpPr>
          <p:spPr bwMode="auto">
            <a:xfrm>
              <a:off x="1488540" y="3847548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CF65ED4-3FC0-43C0-9ABF-1D5E27E59D57}"/>
                </a:ext>
              </a:extLst>
            </p:cNvPr>
            <p:cNvCxnSpPr/>
            <p:nvPr/>
          </p:nvCxnSpPr>
          <p:spPr bwMode="auto">
            <a:xfrm>
              <a:off x="1488540" y="4259285"/>
              <a:ext cx="7315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888AF96-7247-464A-A0F0-455C40F28E7B}"/>
              </a:ext>
            </a:extLst>
          </p:cNvPr>
          <p:cNvSpPr/>
          <p:nvPr/>
        </p:nvSpPr>
        <p:spPr bwMode="auto">
          <a:xfrm>
            <a:off x="2761368" y="3277988"/>
            <a:ext cx="4073924" cy="1489685"/>
          </a:xfrm>
          <a:custGeom>
            <a:avLst/>
            <a:gdLst>
              <a:gd name="connsiteX0" fmla="*/ 0 w 5431899"/>
              <a:gd name="connsiteY0" fmla="*/ 1986247 h 1986247"/>
              <a:gd name="connsiteX1" fmla="*/ 551062 w 5431899"/>
              <a:gd name="connsiteY1" fmla="*/ 1059735 h 1986247"/>
              <a:gd name="connsiteX2" fmla="*/ 1441239 w 5431899"/>
              <a:gd name="connsiteY2" fmla="*/ 793288 h 1986247"/>
              <a:gd name="connsiteX3" fmla="*/ 2791645 w 5431899"/>
              <a:gd name="connsiteY3" fmla="*/ 720620 h 1986247"/>
              <a:gd name="connsiteX4" fmla="*/ 5431899 w 5431899"/>
              <a:gd name="connsiteY4" fmla="*/ 0 h 198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1899" h="1986247">
                <a:moveTo>
                  <a:pt x="0" y="1986247"/>
                </a:moveTo>
                <a:lnTo>
                  <a:pt x="551062" y="1059735"/>
                </a:lnTo>
                <a:lnTo>
                  <a:pt x="1441239" y="793288"/>
                </a:lnTo>
                <a:lnTo>
                  <a:pt x="2791645" y="720620"/>
                </a:lnTo>
                <a:lnTo>
                  <a:pt x="5431899" y="0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DBB3967-8B16-4EB7-81AC-2B981297583D}"/>
              </a:ext>
            </a:extLst>
          </p:cNvPr>
          <p:cNvSpPr/>
          <p:nvPr/>
        </p:nvSpPr>
        <p:spPr bwMode="auto">
          <a:xfrm>
            <a:off x="3155062" y="4018467"/>
            <a:ext cx="56737" cy="56737"/>
          </a:xfrm>
          <a:prstGeom prst="ellipse">
            <a:avLst/>
          </a:prstGeom>
          <a:solidFill>
            <a:schemeClr val="accent1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3920079-DE13-4522-A5B3-AAE31D174DD8}"/>
              </a:ext>
            </a:extLst>
          </p:cNvPr>
          <p:cNvSpPr/>
          <p:nvPr/>
        </p:nvSpPr>
        <p:spPr bwMode="auto">
          <a:xfrm>
            <a:off x="3822765" y="3708343"/>
            <a:ext cx="56737" cy="56737"/>
          </a:xfrm>
          <a:prstGeom prst="ellipse">
            <a:avLst/>
          </a:prstGeom>
          <a:solidFill>
            <a:schemeClr val="accent1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07E5368-CDE9-4ED7-B5AC-7737CE530415}"/>
              </a:ext>
            </a:extLst>
          </p:cNvPr>
          <p:cNvSpPr/>
          <p:nvPr/>
        </p:nvSpPr>
        <p:spPr bwMode="auto">
          <a:xfrm>
            <a:off x="4822284" y="3675490"/>
            <a:ext cx="56737" cy="56737"/>
          </a:xfrm>
          <a:prstGeom prst="ellipse">
            <a:avLst/>
          </a:prstGeom>
          <a:solidFill>
            <a:schemeClr val="accent1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611F7CF-6EE3-46B7-97B9-B32CF4491212}"/>
              </a:ext>
            </a:extLst>
          </p:cNvPr>
          <p:cNvSpPr/>
          <p:nvPr/>
        </p:nvSpPr>
        <p:spPr bwMode="auto">
          <a:xfrm>
            <a:off x="6819864" y="3156881"/>
            <a:ext cx="56737" cy="56737"/>
          </a:xfrm>
          <a:prstGeom prst="ellipse">
            <a:avLst/>
          </a:prstGeom>
          <a:solidFill>
            <a:schemeClr val="accent1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5058C30-FF1A-45E8-B755-8305E3D09CA0}"/>
              </a:ext>
            </a:extLst>
          </p:cNvPr>
          <p:cNvSpPr/>
          <p:nvPr/>
        </p:nvSpPr>
        <p:spPr bwMode="auto">
          <a:xfrm>
            <a:off x="4824225" y="3787508"/>
            <a:ext cx="56737" cy="56737"/>
          </a:xfrm>
          <a:prstGeom prst="ellipse">
            <a:avLst/>
          </a:prstGeom>
          <a:solidFill>
            <a:schemeClr val="accent3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787B432-4849-4009-AFA1-3FE3F06BAC2D}"/>
              </a:ext>
            </a:extLst>
          </p:cNvPr>
          <p:cNvSpPr/>
          <p:nvPr/>
        </p:nvSpPr>
        <p:spPr bwMode="auto">
          <a:xfrm>
            <a:off x="3818750" y="3847272"/>
            <a:ext cx="56737" cy="56737"/>
          </a:xfrm>
          <a:prstGeom prst="ellipse">
            <a:avLst/>
          </a:prstGeom>
          <a:solidFill>
            <a:schemeClr val="accent3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7FBE962-F472-426F-981E-4B55B70B4FA5}"/>
              </a:ext>
            </a:extLst>
          </p:cNvPr>
          <p:cNvSpPr/>
          <p:nvPr/>
        </p:nvSpPr>
        <p:spPr bwMode="auto">
          <a:xfrm>
            <a:off x="3155386" y="4043720"/>
            <a:ext cx="56737" cy="56737"/>
          </a:xfrm>
          <a:prstGeom prst="ellipse">
            <a:avLst/>
          </a:prstGeom>
          <a:solidFill>
            <a:schemeClr val="accent3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BCAC500-EB0B-483C-A488-4A8F468DAA3E}"/>
              </a:ext>
            </a:extLst>
          </p:cNvPr>
          <p:cNvGrpSpPr/>
          <p:nvPr/>
        </p:nvGrpSpPr>
        <p:grpSpPr>
          <a:xfrm>
            <a:off x="3148428" y="3454978"/>
            <a:ext cx="68518" cy="1115054"/>
            <a:chOff x="4972257" y="5068797"/>
            <a:chExt cx="91357" cy="26195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2A5C131-51A2-4317-AA14-629E73D9C3AE}"/>
                </a:ext>
              </a:extLst>
            </p:cNvPr>
            <p:cNvCxnSpPr/>
            <p:nvPr/>
          </p:nvCxnSpPr>
          <p:spPr bwMode="auto">
            <a:xfrm>
              <a:off x="5017935" y="5068797"/>
              <a:ext cx="0" cy="26195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955F35A-3F70-4556-989A-E417B157614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068797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CA66EA8-CE53-43BA-84D0-7A320DDBE02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327905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63A5152-E113-46D1-9B57-7175F008E5DD}"/>
              </a:ext>
            </a:extLst>
          </p:cNvPr>
          <p:cNvGrpSpPr/>
          <p:nvPr/>
        </p:nvGrpSpPr>
        <p:grpSpPr>
          <a:xfrm>
            <a:off x="3147438" y="3553664"/>
            <a:ext cx="68518" cy="1013362"/>
            <a:chOff x="4972257" y="5068797"/>
            <a:chExt cx="91357" cy="261952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B9C29C7-5DC9-43E0-84D2-4B405A1CDDBD}"/>
                </a:ext>
              </a:extLst>
            </p:cNvPr>
            <p:cNvCxnSpPr/>
            <p:nvPr/>
          </p:nvCxnSpPr>
          <p:spPr bwMode="auto">
            <a:xfrm>
              <a:off x="5017935" y="5068797"/>
              <a:ext cx="0" cy="26195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9253DCD-CCCD-4BF2-9A40-931A0D9B06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068797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A63F957-8B8C-4381-B552-13550276C0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327905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B6592EA-0446-42CC-A855-0612797ADF41}"/>
              </a:ext>
            </a:extLst>
          </p:cNvPr>
          <p:cNvGrpSpPr/>
          <p:nvPr/>
        </p:nvGrpSpPr>
        <p:grpSpPr>
          <a:xfrm>
            <a:off x="3814938" y="3095951"/>
            <a:ext cx="68518" cy="1301481"/>
            <a:chOff x="4972257" y="5068797"/>
            <a:chExt cx="91357" cy="261952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7BB2BF3-ED12-4DFD-B016-3E3AE529E833}"/>
                </a:ext>
              </a:extLst>
            </p:cNvPr>
            <p:cNvCxnSpPr/>
            <p:nvPr/>
          </p:nvCxnSpPr>
          <p:spPr bwMode="auto">
            <a:xfrm>
              <a:off x="5017935" y="5068797"/>
              <a:ext cx="0" cy="26195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4D19A6B-6978-4870-9E7C-F25634E07B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068797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25E8449-4B3B-4243-972D-6E54E8F0E2F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328741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F5D2C22-F1D6-4F40-A4D4-3EF6F93FD62B}"/>
              </a:ext>
            </a:extLst>
          </p:cNvPr>
          <p:cNvGrpSpPr/>
          <p:nvPr/>
        </p:nvGrpSpPr>
        <p:grpSpPr>
          <a:xfrm>
            <a:off x="3814938" y="3132114"/>
            <a:ext cx="68518" cy="1219528"/>
            <a:chOff x="4972257" y="5068797"/>
            <a:chExt cx="91357" cy="261952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B84BD38-1EFE-4E1F-BF9C-61B26536ADC2}"/>
                </a:ext>
              </a:extLst>
            </p:cNvPr>
            <p:cNvCxnSpPr/>
            <p:nvPr/>
          </p:nvCxnSpPr>
          <p:spPr bwMode="auto">
            <a:xfrm>
              <a:off x="5017935" y="5068797"/>
              <a:ext cx="0" cy="26195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0312034-5625-4BE1-9BFC-1B03A281A13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068797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B1C0109-2B5D-4D41-8BAB-D9325D0587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330581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9316930-97F4-4D67-A45A-E70EB4868EB7}"/>
              </a:ext>
            </a:extLst>
          </p:cNvPr>
          <p:cNvGrpSpPr/>
          <p:nvPr/>
        </p:nvGrpSpPr>
        <p:grpSpPr>
          <a:xfrm>
            <a:off x="4816257" y="2994340"/>
            <a:ext cx="68518" cy="1174729"/>
            <a:chOff x="4972257" y="5068797"/>
            <a:chExt cx="91357" cy="261952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540E4FC-1529-4869-8188-5FF5F341DC95}"/>
                </a:ext>
              </a:extLst>
            </p:cNvPr>
            <p:cNvCxnSpPr/>
            <p:nvPr/>
          </p:nvCxnSpPr>
          <p:spPr bwMode="auto">
            <a:xfrm>
              <a:off x="5017935" y="5068797"/>
              <a:ext cx="0" cy="26195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9DD34E9-F5AD-4720-B8CA-83441F134F2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068797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6874DA0-DDAE-4D84-AEF0-78F0F62957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327905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B3F2C9C-FDEE-458F-B41A-2E70122CCD6F}"/>
              </a:ext>
            </a:extLst>
          </p:cNvPr>
          <p:cNvGrpSpPr/>
          <p:nvPr/>
        </p:nvGrpSpPr>
        <p:grpSpPr>
          <a:xfrm>
            <a:off x="4816257" y="3063098"/>
            <a:ext cx="68518" cy="1232924"/>
            <a:chOff x="4972257" y="5068797"/>
            <a:chExt cx="91357" cy="261952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6AED53C-85BB-4364-B25E-B229AA1A3DA1}"/>
                </a:ext>
              </a:extLst>
            </p:cNvPr>
            <p:cNvCxnSpPr/>
            <p:nvPr/>
          </p:nvCxnSpPr>
          <p:spPr bwMode="auto">
            <a:xfrm>
              <a:off x="5017935" y="5068797"/>
              <a:ext cx="0" cy="26195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3A721A0-FCF3-431C-8665-902C2C57D72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068797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298165E-468F-41A2-B7F1-E11705E83EA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328789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FC3207F-F8D9-4563-9204-AEF0168AB7D9}"/>
              </a:ext>
            </a:extLst>
          </p:cNvPr>
          <p:cNvGrpSpPr/>
          <p:nvPr/>
        </p:nvGrpSpPr>
        <p:grpSpPr>
          <a:xfrm>
            <a:off x="6813147" y="2378481"/>
            <a:ext cx="68518" cy="1476542"/>
            <a:chOff x="4972257" y="5068797"/>
            <a:chExt cx="91357" cy="261952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7FC50A7-3E49-46B8-ABD4-E787254D63B8}"/>
                </a:ext>
              </a:extLst>
            </p:cNvPr>
            <p:cNvCxnSpPr/>
            <p:nvPr/>
          </p:nvCxnSpPr>
          <p:spPr bwMode="auto">
            <a:xfrm>
              <a:off x="5017935" y="5068797"/>
              <a:ext cx="0" cy="261952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1499A30-EC95-480D-94EB-4D4B5E80E15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068797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A2013AA-5922-440D-9B32-00E9F069394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327905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A9E61D4-8758-4C2C-8878-0B355F66C0E5}"/>
              </a:ext>
            </a:extLst>
          </p:cNvPr>
          <p:cNvGrpSpPr/>
          <p:nvPr/>
        </p:nvGrpSpPr>
        <p:grpSpPr>
          <a:xfrm>
            <a:off x="6815064" y="2532459"/>
            <a:ext cx="68518" cy="1378783"/>
            <a:chOff x="4972257" y="5068797"/>
            <a:chExt cx="91357" cy="261952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68F150C-5579-49F4-8F55-7B099D85419B}"/>
                </a:ext>
              </a:extLst>
            </p:cNvPr>
            <p:cNvCxnSpPr/>
            <p:nvPr/>
          </p:nvCxnSpPr>
          <p:spPr bwMode="auto">
            <a:xfrm>
              <a:off x="5017935" y="5068797"/>
              <a:ext cx="0" cy="261952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FB8083B-C61A-4CAA-8862-F107E4AE0E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068797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EDF21-D7E4-4BC9-8A13-3D74188DDD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2257" y="5329090"/>
              <a:ext cx="91357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3" name="Oval 102">
            <a:extLst>
              <a:ext uri="{FF2B5EF4-FFF2-40B4-BE49-F238E27FC236}">
                <a16:creationId xmlns:a16="http://schemas.microsoft.com/office/drawing/2014/main" id="{4C5AD9DF-9BBE-417A-9119-DC0292142D04}"/>
              </a:ext>
            </a:extLst>
          </p:cNvPr>
          <p:cNvSpPr/>
          <p:nvPr/>
        </p:nvSpPr>
        <p:spPr bwMode="auto">
          <a:xfrm>
            <a:off x="6819864" y="3245522"/>
            <a:ext cx="56737" cy="56737"/>
          </a:xfrm>
          <a:prstGeom prst="ellipse">
            <a:avLst/>
          </a:prstGeom>
          <a:solidFill>
            <a:schemeClr val="accent3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7307977-1C65-4D60-8624-439D8BCBED65}"/>
              </a:ext>
            </a:extLst>
          </p:cNvPr>
          <p:cNvSpPr txBox="1"/>
          <p:nvPr/>
        </p:nvSpPr>
        <p:spPr bwMode="auto">
          <a:xfrm>
            <a:off x="3129860" y="4021345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13BBC70-EBC3-4BE3-9416-F1518C84942D}"/>
              </a:ext>
            </a:extLst>
          </p:cNvPr>
          <p:cNvSpPr txBox="1"/>
          <p:nvPr/>
        </p:nvSpPr>
        <p:spPr bwMode="auto">
          <a:xfrm>
            <a:off x="3478863" y="3527677"/>
            <a:ext cx="420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CF148A0-EBC2-461B-BBCF-E88814E05767}"/>
              </a:ext>
            </a:extLst>
          </p:cNvPr>
          <p:cNvSpPr txBox="1"/>
          <p:nvPr/>
        </p:nvSpPr>
        <p:spPr bwMode="auto">
          <a:xfrm>
            <a:off x="3791253" y="3833320"/>
            <a:ext cx="420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B0E8CF1-C68E-4C60-BD35-CCC61C8CA8FB}"/>
              </a:ext>
            </a:extLst>
          </p:cNvPr>
          <p:cNvSpPr txBox="1"/>
          <p:nvPr/>
        </p:nvSpPr>
        <p:spPr bwMode="auto">
          <a:xfrm>
            <a:off x="2918915" y="3838993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229FCA1-3C4A-4370-AC2D-E3C14099CE1C}"/>
              </a:ext>
            </a:extLst>
          </p:cNvPr>
          <p:cNvSpPr txBox="1"/>
          <p:nvPr/>
        </p:nvSpPr>
        <p:spPr bwMode="auto">
          <a:xfrm>
            <a:off x="4486753" y="3479395"/>
            <a:ext cx="420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13FF550-F154-4E6F-B04D-0ACBB914245A}"/>
              </a:ext>
            </a:extLst>
          </p:cNvPr>
          <p:cNvSpPr txBox="1"/>
          <p:nvPr/>
        </p:nvSpPr>
        <p:spPr bwMode="auto">
          <a:xfrm>
            <a:off x="4802762" y="3770391"/>
            <a:ext cx="420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6F41CB9-DF46-48D9-8A8F-D0B4363538B0}"/>
              </a:ext>
            </a:extLst>
          </p:cNvPr>
          <p:cNvSpPr txBox="1"/>
          <p:nvPr/>
        </p:nvSpPr>
        <p:spPr bwMode="auto">
          <a:xfrm>
            <a:off x="6478754" y="2977962"/>
            <a:ext cx="420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7AE0B58-348F-4CC7-B8F2-A96663E74373}"/>
              </a:ext>
            </a:extLst>
          </p:cNvPr>
          <p:cNvSpPr txBox="1"/>
          <p:nvPr/>
        </p:nvSpPr>
        <p:spPr bwMode="auto">
          <a:xfrm>
            <a:off x="6791380" y="3230348"/>
            <a:ext cx="420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172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1A4E02B-083F-428E-A598-C157E833C5E1}"/>
              </a:ext>
            </a:extLst>
          </p:cNvPr>
          <p:cNvSpPr/>
          <p:nvPr/>
        </p:nvSpPr>
        <p:spPr bwMode="auto">
          <a:xfrm>
            <a:off x="2729936" y="4740899"/>
            <a:ext cx="56737" cy="56737"/>
          </a:xfrm>
          <a:prstGeom prst="ellipse">
            <a:avLst/>
          </a:prstGeom>
          <a:solidFill>
            <a:schemeClr val="accent3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8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 у больных ВИЧ-инфекцией в России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/>
          <a:stretch/>
        </p:blipFill>
        <p:spPr bwMode="auto">
          <a:xfrm>
            <a:off x="467590" y="901160"/>
            <a:ext cx="7992841" cy="522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6093296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Нечаева О.Б. ФГБУ «ЦНИИОИЗ» МЗ РФ, 2019	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2210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D0E4-6643-47D4-84AA-A839441A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ANRS 12300 Reflate TB2: </a:t>
            </a:r>
            <a:br>
              <a:rPr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Нежелательные явления к </a:t>
            </a:r>
            <a:r>
              <a:rPr lang="ru-R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32">
            <a:extLst>
              <a:ext uri="{FF2B5EF4-FFF2-40B4-BE49-F238E27FC236}">
                <a16:creationId xmlns:a16="http://schemas.microsoft.com/office/drawing/2014/main" id="{E8A64B96-AC4B-4D92-B076-7916D54ECF6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5307" y="2060973"/>
          <a:ext cx="8058150" cy="272037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704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4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НЯ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 (%)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RAL + 3TC/TDF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229)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EFV + 3TC/TDF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230)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какого-либо 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НЯ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 (90)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 (90)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7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НЯ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3/4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Связаны с лекарственным препаратом</a:t>
                      </a:r>
                      <a:endParaRPr kumimoji="0" lang="en-US" sz="15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7525" marR="0" lvl="1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Приведшие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отмене АРВТ</a:t>
                      </a:r>
                      <a:endParaRPr kumimoji="0" lang="en-US" sz="15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Воспалительный синдром восстановления иммунитета</a:t>
                      </a:r>
                      <a:endParaRPr kumimoji="0" lang="en-US" sz="15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5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Гепатотоксичность</a:t>
                      </a:r>
                      <a:endParaRPr kumimoji="0" lang="en-US" sz="15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Гиперчувствительность</a:t>
                      </a:r>
                      <a:endParaRPr kumimoji="0" lang="en-US" sz="15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Повреждение почек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(18)/20 (9)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(11)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(&lt; 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(4)</a:t>
                      </a:r>
                      <a:endParaRPr kumimoji="0" lang="ru-RU" sz="15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(4)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(&lt; 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(0)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(18)/27 (12)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(10)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(&lt; 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(6)</a:t>
                      </a:r>
                      <a:endParaRPr kumimoji="0" lang="ru-RU" sz="15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(4)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(2)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1" marR="91411" marT="34296" marB="34296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 Box 11">
            <a:extLst>
              <a:ext uri="{FF2B5EF4-FFF2-40B4-BE49-F238E27FC236}">
                <a16:creationId xmlns:a16="http://schemas.microsoft.com/office/drawing/2014/main" id="{BF50C569-1A9D-4C65-82AD-625012064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55" y="5546527"/>
            <a:ext cx="60078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spc="-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Castro. IAS 2019. Abstr MOAB0101. </a:t>
            </a:r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028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86916-B392-4E13-BC2C-DD723BA27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07" y="404664"/>
            <a:ext cx="8154333" cy="75509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ANRS 12300 Reflate TB2: </a:t>
            </a:r>
            <a:r>
              <a:rPr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42261-C3DA-4DB9-B6D3-27A7DC871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07" y="1340768"/>
            <a:ext cx="7939032" cy="468052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Неделе лечения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пациентов с ко-инфекцией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ВИЧ и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tbc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схема терапии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дозировке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дважды в день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3TC/TDF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достигла критерия не меньшей вирусологической эффективности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со схемой терапии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EFV 600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в день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3TC/TDF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ВИЧ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РНК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50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копий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 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61%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66%,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соответственно;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разницы между схемами терапии составил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-5.1% (95%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-13.9%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3.7%,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предела не меньшей эффективности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-12.0%)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факторов риска вирусологической неэффективности продолжается!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этих данных исследователи пришли к выводу, что  схема терапия на основе EFV остается предпочтительным выбором первой линии для данной когорты больных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дозировке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 дважды в день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соответствующей альтернативой у выборочных пациентов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3520AE0B-E7A4-49C3-B2B9-FD1784B4A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112891"/>
            <a:ext cx="60078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spc="-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Castro. IAS 2019. Abstr MOAB0101.</a:t>
            </a:r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156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60649"/>
            <a:ext cx="7772400" cy="864096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Bedaquiline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АРВ-препараты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27584" y="1340768"/>
            <a:ext cx="7772400" cy="4104456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анти-ТБ препарат, ингибирующий АТР-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синтазу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субстратом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CYP3A4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период полувыведения 5,5 месяцев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Модельно-независимый анализ единичной дозы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Bdq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показал повышение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Bdq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 раза при сочетании с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LPV/r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снижение на 52%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 EFV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Модельно-независимый анализ лекарственно устойчивого ТБ показал повышение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Bdq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62% при сочетании с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LPV/r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однако временные эффекты оценены не были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обнаружены лекарственные взаимодействия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Bdq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НИОТ, ИИ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рилпивирином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3" t="76954" r="5489" b="12129"/>
          <a:stretch/>
        </p:blipFill>
        <p:spPr bwMode="auto">
          <a:xfrm>
            <a:off x="8108950" y="5616575"/>
            <a:ext cx="10350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8503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72547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ПТП резервного ряда и АРТ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4654"/>
            <a:ext cx="8229600" cy="6073346"/>
          </a:xfrm>
        </p:spPr>
        <p:txBody>
          <a:bodyPr>
            <a:normAutofit fontScale="77500" lnSpcReduction="20000"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Инъекционные ПТП и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тенофовир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потенциальной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нефротоксичности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препаратов  применять эти лекарства совместно  нежелательно;</a:t>
            </a:r>
          </a:p>
          <a:p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Линезолид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фторихинолоны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ставудин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диданозин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 совместном применении риск развития тяжелой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полиневропатии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значительно увеличивается;</a:t>
            </a:r>
          </a:p>
          <a:p>
            <a:pPr marL="0" indent="0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Линезолид и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зидовудин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из-за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миелотоксичности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применять эти лекарства совместно  нежелательно;</a:t>
            </a:r>
          </a:p>
          <a:p>
            <a:pPr marL="0" indent="0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Фторхинолоны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бедаквилин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деламанид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клофазимин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все препараты группы ингибиторов протеазы ВИЧ: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усиление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кардиотоксичности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взаимноусугубляющее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влияние на удлинение интервала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QT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При условии назначение – тщательное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мониторирование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ЭКГ;</a:t>
            </a:r>
          </a:p>
          <a:p>
            <a:pPr marL="0" indent="0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ПАСК 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диданозин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увеличение риска развития панкреатита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182991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в частоте и времени возникновения НЯ при комбинированной терапии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(ППТ + АРТ)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8313"/>
            <a:ext cx="8229600" cy="240486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кожно-аллергические реакции (в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тяжелые – 13% и 33%) и чаще ранние НЯ (10,3% и 42%)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spcAft>
                <a:spcPts val="120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встречались невропатия (10% и 40% у пациентов ВИЧ- и ВИЧ+) и нефропатия (7% и 25%)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5949280"/>
            <a:ext cx="7931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Palmero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Medicina (B Aires). 2010;70(5):427-33.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Hafkin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Tuberc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Lung Dis. 2013 March ; 17(3): 348–353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0841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Кумулятивная частота тяжелых НЯ</a:t>
            </a:r>
            <a:r>
              <a:rPr lang="ru-RU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b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ЮАР,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n=578)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39341"/>
            <a:ext cx="64199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43608" y="6237312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Kathryn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Schnippel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Schnippel et al. BMC Infectious Diseases (2016) 16:593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64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956" y="235679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Частота встречаемости коррекции ПТТ из-за НЯ в группах сравнения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60642"/>
              </p:ext>
            </p:extLst>
          </p:nvPr>
        </p:nvGraphicFramePr>
        <p:xfrm>
          <a:off x="741104" y="1961282"/>
          <a:ext cx="8229600" cy="416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1598360" y="1961281"/>
            <a:ext cx="1500198" cy="24288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 defTabSz="914077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268" y="6126346"/>
            <a:ext cx="8964488" cy="597983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defTabSz="914077"/>
            <a:r>
              <a:rPr lang="ru-RU" sz="1600" i="1" dirty="0">
                <a:latin typeface="Calibri"/>
                <a:cs typeface="Times New Roman" pitchFamily="18" charset="0"/>
              </a:rPr>
              <a:t>В.Г. </a:t>
            </a:r>
            <a:r>
              <a:rPr lang="ru-RU" sz="1600" i="1" dirty="0" err="1">
                <a:latin typeface="Calibri"/>
                <a:cs typeface="Times New Roman" pitchFamily="18" charset="0"/>
              </a:rPr>
              <a:t>Канестри</a:t>
            </a:r>
            <a:r>
              <a:rPr lang="ru-RU" sz="1600" i="1" dirty="0">
                <a:latin typeface="Calibri"/>
                <a:cs typeface="Times New Roman" pitchFamily="18" charset="0"/>
              </a:rPr>
              <a:t>, В.Н. Зимина, А.В. Кравченко и </a:t>
            </a:r>
            <a:r>
              <a:rPr lang="ru-RU" sz="1600" i="1" dirty="0" err="1">
                <a:latin typeface="Calibri"/>
                <a:cs typeface="Times New Roman" pitchFamily="18" charset="0"/>
              </a:rPr>
              <a:t>соавт</a:t>
            </a:r>
            <a:r>
              <a:rPr lang="ru-RU" sz="1600" i="1" dirty="0">
                <a:latin typeface="Calibri"/>
                <a:cs typeface="Times New Roman" pitchFamily="18" charset="0"/>
              </a:rPr>
              <a:t>. </a:t>
            </a:r>
            <a:br>
              <a:rPr lang="ru-RU" sz="1600" i="1" dirty="0">
                <a:latin typeface="Calibri"/>
                <a:cs typeface="Times New Roman" pitchFamily="18" charset="0"/>
              </a:rPr>
            </a:br>
            <a:r>
              <a:rPr lang="ru-RU" sz="1600" i="1" dirty="0">
                <a:latin typeface="Calibri"/>
              </a:rPr>
              <a:t>Инфекционные болезни, 2012.- Т.10, №3.- С.5-9.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7227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Частота встречаемости коррекции АРТ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из-за НЯ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8050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6273226"/>
            <a:ext cx="8964488" cy="597983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defTabSz="914077"/>
            <a:r>
              <a:rPr lang="ru-RU" sz="1600" i="1" dirty="0">
                <a:latin typeface="Calibri"/>
                <a:cs typeface="Times New Roman" pitchFamily="18" charset="0"/>
              </a:rPr>
              <a:t>В.Г. </a:t>
            </a:r>
            <a:r>
              <a:rPr lang="ru-RU" sz="1600" i="1" dirty="0" err="1">
                <a:latin typeface="Calibri"/>
                <a:cs typeface="Times New Roman" pitchFamily="18" charset="0"/>
              </a:rPr>
              <a:t>Канестри</a:t>
            </a:r>
            <a:r>
              <a:rPr lang="ru-RU" sz="1600" i="1" dirty="0">
                <a:latin typeface="Calibri"/>
                <a:cs typeface="Times New Roman" pitchFamily="18" charset="0"/>
              </a:rPr>
              <a:t>, В.Н. Зимина, А.В. Кравченко и </a:t>
            </a:r>
            <a:r>
              <a:rPr lang="ru-RU" sz="1600" i="1" dirty="0" err="1">
                <a:latin typeface="Calibri"/>
                <a:cs typeface="Times New Roman" pitchFamily="18" charset="0"/>
              </a:rPr>
              <a:t>соавт</a:t>
            </a:r>
            <a:r>
              <a:rPr lang="ru-RU" sz="1600" i="1" dirty="0">
                <a:latin typeface="Calibri"/>
                <a:cs typeface="Times New Roman" pitchFamily="18" charset="0"/>
              </a:rPr>
              <a:t>. </a:t>
            </a:r>
            <a:br>
              <a:rPr lang="ru-RU" sz="1600" i="1" dirty="0">
                <a:latin typeface="Calibri"/>
                <a:cs typeface="Times New Roman" pitchFamily="18" charset="0"/>
              </a:rPr>
            </a:br>
            <a:r>
              <a:rPr lang="ru-RU" sz="1600" i="1" dirty="0">
                <a:latin typeface="Calibri"/>
              </a:rPr>
              <a:t>Инфекционные болезни, 2012.- Т.10, №3.- С.5-9.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188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90600"/>
          </a:xfrm>
        </p:spPr>
        <p:txBody>
          <a:bodyPr/>
          <a:lstStyle/>
          <a:p>
            <a:pPr eaLnBrk="1" hangingPunct="1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Тактика при развитии 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764704"/>
            <a:ext cx="8458200" cy="5904656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препарат, вызвавший НЯ известен, при 1-2 ст. токсичности (оценка тяжести НЯ – по критериям токсичности терапии у больных ВИЧ-инфекцией) – коррекция состояния без отмены/замены препарата, при ее неудаче и усилении токсичности - замена/отмена препарата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препарат, вызвавший НЯ известен, при 3-4 ст. токсичности производится его отмены/замены с сохранением основной схемы лечения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выявить препарат вызвавший НЯ затруднительно, то при 3-4 ст. токсичности - отмена всей схемы лечения с последующим ее возобновлением после коррекции состояния. Коррекцию целесообразно начинать с ПТТ, так как отмена АРТ ведет к значительно более быстрому развитию резистентности ВИЧ, чем резистентности  МБТ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важно!!!! Стараться  корригировать НЯ с применением патогенетических средств без отмены АРВ-препарата и/или схемы терапии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 в составе схемы АРТ у больных ТБ являются оптимальным выбором в связи с высокой эффективностью, безопасностью и минимальными лекарственными взаимодействиями </a:t>
            </a:r>
          </a:p>
        </p:txBody>
      </p:sp>
    </p:spTree>
    <p:extLst>
      <p:ext uri="{BB962C8B-B14F-4D97-AF65-F5344CB8AC3E}">
        <p14:creationId xmlns:p14="http://schemas.microsoft.com/office/powerpoint/2010/main" val="410138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867078"/>
              </p:ext>
            </p:extLst>
          </p:nvPr>
        </p:nvGraphicFramePr>
        <p:xfrm>
          <a:off x="323528" y="184543"/>
          <a:ext cx="8406063" cy="5404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949440" y="6456768"/>
            <a:ext cx="23364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Источник: форма № 33  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68056" cy="1296988"/>
          </a:xfrm>
          <a:noFill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000" dirty="0"/>
              <a:t>Доля больных ТБ/ВИЧ среди впервые выявленных больных </a:t>
            </a:r>
            <a:br>
              <a:rPr lang="ru-RU" altLang="ru-RU" sz="2000" dirty="0"/>
            </a:br>
            <a:r>
              <a:rPr lang="ru-RU" altLang="ru-RU" sz="2000" dirty="0"/>
              <a:t>и больных туберкулезом, </a:t>
            </a:r>
            <a:br>
              <a:rPr lang="ru-RU" altLang="ru-RU" sz="2000" dirty="0"/>
            </a:br>
            <a:r>
              <a:rPr lang="ru-RU" altLang="ru-RU" sz="2000" dirty="0"/>
              <a:t>состоявших на диспансерном учете в РФ, 2012 -2014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616" y="5805264"/>
            <a:ext cx="7045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 г. – 6,5%; 2018 г. – 23,1% - доля больных ВИЧ-инфекцией среди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зарегистрированных и вставших на учет больных ТБ</a:t>
            </a:r>
          </a:p>
        </p:txBody>
      </p:sp>
    </p:spTree>
    <p:extLst>
      <p:ext uri="{BB962C8B-B14F-4D97-AF65-F5344CB8AC3E}">
        <p14:creationId xmlns:p14="http://schemas.microsoft.com/office/powerpoint/2010/main" val="93266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Частота встречаемости ТБ множественных локализаций у пациентов в зависимости от исходного кол-ва </a:t>
            </a:r>
            <a:r>
              <a:rPr lang="en-US" sz="2800" dirty="0"/>
              <a:t>CD</a:t>
            </a:r>
            <a:r>
              <a:rPr lang="ru-RU" sz="2800" dirty="0"/>
              <a:t>4+лимфоцитов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303298"/>
              </p:ext>
            </p:extLst>
          </p:nvPr>
        </p:nvGraphicFramePr>
        <p:xfrm>
          <a:off x="571472" y="1428736"/>
          <a:ext cx="8072494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 5"/>
          <p:cNvSpPr/>
          <p:nvPr/>
        </p:nvSpPr>
        <p:spPr>
          <a:xfrm>
            <a:off x="1214414" y="1500174"/>
            <a:ext cx="2143140" cy="3857652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6000768"/>
            <a:ext cx="5067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Зимина В.Н., Батыров Ф.А., Кравченко А.В., 2011</a:t>
            </a:r>
          </a:p>
        </p:txBody>
      </p:sp>
    </p:spTree>
    <p:extLst>
      <p:ext uri="{BB962C8B-B14F-4D97-AF65-F5344CB8AC3E}">
        <p14:creationId xmlns:p14="http://schemas.microsoft.com/office/powerpoint/2010/main" val="3148402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Уровень летальности у больных ВИЧ/ТБ  в зависимости от объема туберкулезного поражения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2428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4857752" y="6215082"/>
            <a:ext cx="392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Зимина В.Н., Кравченко А.В.2011</a:t>
            </a:r>
          </a:p>
        </p:txBody>
      </p:sp>
    </p:spTree>
    <p:extLst>
      <p:ext uri="{BB962C8B-B14F-4D97-AF65-F5344CB8AC3E}">
        <p14:creationId xmlns:p14="http://schemas.microsoft.com/office/powerpoint/2010/main" val="1841499404"/>
      </p:ext>
    </p:extLst>
  </p:cSld>
  <p:clrMapOvr>
    <a:masterClrMapping/>
  </p:clrMapOvr>
</p:sld>
</file>

<file path=ppt/theme/theme1.xml><?xml version="1.0" encoding="utf-8"?>
<a:theme xmlns:a="http://schemas.openxmlformats.org/drawingml/2006/main" name="10_HIV Futures 4 GW vfinal">
  <a:themeElements>
    <a:clrScheme name="HIV5 GW v2">
      <a:dk1>
        <a:srgbClr val="505050"/>
      </a:dk1>
      <a:lt1>
        <a:srgbClr val="FFFFFF"/>
      </a:lt1>
      <a:dk2>
        <a:srgbClr val="8E2B36"/>
      </a:dk2>
      <a:lt2>
        <a:srgbClr val="E8CCAD"/>
      </a:lt2>
      <a:accent1>
        <a:srgbClr val="8E2B36"/>
      </a:accent1>
      <a:accent2>
        <a:srgbClr val="EC782E"/>
      </a:accent2>
      <a:accent3>
        <a:srgbClr val="E8CCAD"/>
      </a:accent3>
      <a:accent4>
        <a:srgbClr val="587145"/>
      </a:accent4>
      <a:accent5>
        <a:srgbClr val="0040A4"/>
      </a:accent5>
      <a:accent6>
        <a:srgbClr val="C4CFC4"/>
      </a:accent6>
      <a:hlink>
        <a:srgbClr val="4D006C"/>
      </a:hlink>
      <a:folHlink>
        <a:srgbClr val="00AD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505050"/>
        </a:dk1>
        <a:lt1>
          <a:srgbClr val="FFFFFF"/>
        </a:lt1>
        <a:dk2>
          <a:srgbClr val="8E2A36"/>
        </a:dk2>
        <a:lt2>
          <a:srgbClr val="C8C8C8"/>
        </a:lt2>
        <a:accent1>
          <a:srgbClr val="0040A4"/>
        </a:accent1>
        <a:accent2>
          <a:srgbClr val="D6971E"/>
        </a:accent2>
        <a:accent3>
          <a:srgbClr val="FFFFFF"/>
        </a:accent3>
        <a:accent4>
          <a:srgbClr val="434343"/>
        </a:accent4>
        <a:accent5>
          <a:srgbClr val="AAAFCF"/>
        </a:accent5>
        <a:accent6>
          <a:srgbClr val="C2881A"/>
        </a:accent6>
        <a:hlink>
          <a:srgbClr val="4D006C"/>
        </a:hlink>
        <a:folHlink>
          <a:srgbClr val="2866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505050"/>
        </a:dk1>
        <a:lt1>
          <a:srgbClr val="FFFFFF"/>
        </a:lt1>
        <a:dk2>
          <a:srgbClr val="8E2A36"/>
        </a:dk2>
        <a:lt2>
          <a:srgbClr val="C8C8C8"/>
        </a:lt2>
        <a:accent1>
          <a:srgbClr val="4D006C"/>
        </a:accent1>
        <a:accent2>
          <a:srgbClr val="D6971E"/>
        </a:accent2>
        <a:accent3>
          <a:srgbClr val="FFFFFF"/>
        </a:accent3>
        <a:accent4>
          <a:srgbClr val="434343"/>
        </a:accent4>
        <a:accent5>
          <a:srgbClr val="B2AABA"/>
        </a:accent5>
        <a:accent6>
          <a:srgbClr val="C2881A"/>
        </a:accent6>
        <a:hlink>
          <a:srgbClr val="0040A4"/>
        </a:hlink>
        <a:folHlink>
          <a:srgbClr val="2866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7125</Words>
  <Application>Microsoft Macintosh PowerPoint</Application>
  <PresentationFormat>Экран (4:3)</PresentationFormat>
  <Paragraphs>1195</Paragraphs>
  <Slides>68</Slides>
  <Notes>26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68</vt:i4>
      </vt:variant>
    </vt:vector>
  </HeadingPairs>
  <TitlesOfParts>
    <vt:vector size="80" baseType="lpstr">
      <vt:lpstr>Arial</vt:lpstr>
      <vt:lpstr>Calibri</vt:lpstr>
      <vt:lpstr>DINOT</vt:lpstr>
      <vt:lpstr>Times</vt:lpstr>
      <vt:lpstr>Times New Roman</vt:lpstr>
      <vt:lpstr>Verdana</vt:lpstr>
      <vt:lpstr>Wingdings</vt:lpstr>
      <vt:lpstr>10_HIV Futures 4 GW vfinal</vt:lpstr>
      <vt:lpstr>Тема Office</vt:lpstr>
      <vt:lpstr>Photo Editor Photo</vt:lpstr>
      <vt:lpstr>Excel.Sheet.8</vt:lpstr>
      <vt:lpstr>Лист</vt:lpstr>
      <vt:lpstr>Современные подходы в диагностике и лечении коморбидных состояний: ВИЧ и туберкулез</vt:lpstr>
      <vt:lpstr>Информация о раскрытии финансовой заинтересованности</vt:lpstr>
      <vt:lpstr>67-я сессия  Всемирной ассамблеи здравоохранения</vt:lpstr>
      <vt:lpstr>Основные проблемы борьбы с туберкулезом</vt:lpstr>
      <vt:lpstr>Впервые выявленные случаи туберкулеза, сочетанного с ВИЧ-инфекцией в РФ,1999-2016 гг.(включая ФСИН с 2007 г.)  </vt:lpstr>
      <vt:lpstr>Туберкулез у больных ВИЧ-инфекцией в России</vt:lpstr>
      <vt:lpstr>Доля больных ТБ/ВИЧ среди впервые выявленных больных  и больных туберкулезом,  состоявших на диспансерном учете в РФ, 2012 -2014</vt:lpstr>
      <vt:lpstr>Частота встречаемости ТБ множественных локализаций у пациентов в зависимости от исходного кол-ва CD4+лимфоцитов</vt:lpstr>
      <vt:lpstr>Уровень летальности у больных ВИЧ/ТБ  в зависимости от объема туберкулезного поражения</vt:lpstr>
      <vt:lpstr>Базовые аспекты успешного ведения пациента с ТБ/ВИЧ</vt:lpstr>
      <vt:lpstr>Роль флюорографии в выявлении туберкулеза  у заключенных</vt:lpstr>
      <vt:lpstr>Частота встречаемости 4 симптомов в группе больных ВИЧ/ТБ</vt:lpstr>
      <vt:lpstr>Алгоритм этиологической диагностики туберкулеза  (Приказ МЗ 951 от 29.12.2014 г.) (перед назначением специфической АБТ)</vt:lpstr>
      <vt:lpstr>Дополнительные тесты для выявления МБТ, актуальные для пациентов ВИЧ-и/ТБ</vt:lpstr>
      <vt:lpstr>Презентация PowerPoint</vt:lpstr>
      <vt:lpstr>Основные вопросы, стоящие перед врачом, при установлении диагноза туберкулеза у больного ВИЧ-инфекцией</vt:lpstr>
      <vt:lpstr>Принципы лечения ТБ у больных ВИЧ-инфекцией</vt:lpstr>
      <vt:lpstr>Принципы лечения ТБ у больных ВИЧ-инфекцией</vt:lpstr>
      <vt:lpstr>Презентация PowerPoint</vt:lpstr>
      <vt:lpstr>Эффективность лечения ТБ у больных ВИЧ-инфекцией (по данным глобального отчета ВОЗ)  81 страна (21% от всех случаев ВИЧ/ТБ в мире) когорта за 2009 г. </vt:lpstr>
      <vt:lpstr>Первичная МЛУ МБТ у больных ТБ в зависимости от ВИЧ-статуса  (сплошная выборка больных в регионе за период)</vt:lpstr>
      <vt:lpstr> Какой выбрать режим ПТТ у больного ВИЧ-инфекцией? </vt:lpstr>
      <vt:lpstr>Рекомендации  Российского научного общества инфекционистов, 2018</vt:lpstr>
      <vt:lpstr>Характеристики базовых исследований  по эффективности АРВТ у больных ВИЧ/ТБ</vt:lpstr>
      <vt:lpstr> Влияние времени начала АРТ на исходы (смерть/СПИД) в зависимости от степени иммуносупрессии  </vt:lpstr>
      <vt:lpstr>Кумулятивный риск смерти в период противотуберкулезной терапии (ЮАР, n=578)</vt:lpstr>
      <vt:lpstr>Раннее и отложенное начало АРТ у больных ВИЧ-инфекцией и ТБ при количестве CD4-лимфоцитов  &gt; 200 клеток/мкл</vt:lpstr>
      <vt:lpstr>Результаты</vt:lpstr>
      <vt:lpstr>АРТ и туберкулезный менингит</vt:lpstr>
      <vt:lpstr>Презентация PowerPoint</vt:lpstr>
      <vt:lpstr>Перекрестный профиль токсичности противотуберкулезных и антиретровирусных препаратов</vt:lpstr>
      <vt:lpstr>Рекомендации DHHS, 19 июля 2019:  режимы первой линии для большинства пациентов</vt:lpstr>
      <vt:lpstr>Рекомендации EACS 2018, октябрь: Версия 9.1 рекомендуемые режимы первой линии АРТ</vt:lpstr>
      <vt:lpstr>ВОЗ, июль 2019</vt:lpstr>
      <vt:lpstr>ВОЗ, июль 2019</vt:lpstr>
      <vt:lpstr>Рекомендации ФНМЦ 2018: особые группы пациентов</vt:lpstr>
      <vt:lpstr>Рекомендации ФНМЦ 2018: особые группы пациентов</vt:lpstr>
      <vt:lpstr>Схемы АРТ у больных ВИЧ-инфекцией и туберкулезом, получающих рифампицин</vt:lpstr>
      <vt:lpstr>Презентация PowerPoint</vt:lpstr>
      <vt:lpstr>Применение фосфазида в составе комплексной терапии больных с сочетанной патологией (ВИЧ + туберкулез)</vt:lpstr>
      <vt:lpstr>Применение фосфазида в составе комплексной терапии больных с сочетанной патологией (ВИЧ + туберкулез)</vt:lpstr>
      <vt:lpstr>Гематотоксическое воздействие</vt:lpstr>
      <vt:lpstr>Рифампицинсодержащий режим и назначение в схеме АРТ ИП ВИЧ, ННИОТ или ингибитора интегразы</vt:lpstr>
      <vt:lpstr>INSPIRING: DTG у пациентов с  коинфекцией ВИЧ/тб</vt:lpstr>
      <vt:lpstr>Презентация PowerPoint</vt:lpstr>
      <vt:lpstr>Презентация PowerPoint</vt:lpstr>
      <vt:lpstr>Эффективность через  24 недели</vt:lpstr>
      <vt:lpstr>Резистентность к препаратам к 24 неделе</vt:lpstr>
      <vt:lpstr>Результаты исследования</vt:lpstr>
      <vt:lpstr>Схема терапии RAL + 3TC/TDF на 48 Неделе лечения не достигала критерия не меньшей эффективности в сравнении с комбинацией  EFV + 3TC/TDF в когорте взрослых пациентов с ко-инфекцией ВИЧ и туберкулез, не получавших ранее АРВТ  (Исследование: ANRS 12300 Reflate TB2)</vt:lpstr>
      <vt:lpstr>ANRS 12300 Reflate TB2: Исходные данные</vt:lpstr>
      <vt:lpstr>ANRS 12300 Reflate TB2: Дизайн исследования</vt:lpstr>
      <vt:lpstr>ANRS 12300 Reflate TB2: Характеристика пациентов</vt:lpstr>
      <vt:lpstr>ANRS 12300 Reflate TB2: tbc по данным истории болезни</vt:lpstr>
      <vt:lpstr>ANRS 12300 Reflate TB2: Первичная конечная точка, Нед. 48</vt:lpstr>
      <vt:lpstr>ANRS 12300 Reflate TB2:  Вирусологический ответ на Нед 48</vt:lpstr>
      <vt:lpstr>ANRS 12300 Reflate TB2: Вирусологический ответ на Нед. 48 при исходных показателях ВИЧ-1 РНК или количества  CD4+ клеток</vt:lpstr>
      <vt:lpstr>ANRS 12300 Reflate TB2: вирусологический ответ в динамике в популяции пациентов согласно назначенной терапии (ITT) </vt:lpstr>
      <vt:lpstr>ANRS 12300 Reflate TB2: увеличение количества CD4+ клеток в динамике в популяции пациентов согласно назначенной терапии (ITT) </vt:lpstr>
      <vt:lpstr>ANRS 12300 Reflate TB2:  Нежелательные явления к Нед. 48</vt:lpstr>
      <vt:lpstr>ANRS 12300 Reflate TB2: Выводы</vt:lpstr>
      <vt:lpstr>Bedaquiline  и АРВ-препараты</vt:lpstr>
      <vt:lpstr>ПТП резервного ряда и АРТ</vt:lpstr>
      <vt:lpstr>Отличия в частоте и времени возникновения НЯ при комбинированной терапии  (ППТ + АРТ)</vt:lpstr>
      <vt:lpstr>Кумулятивная частота тяжелых НЯ1 (ЮАР, n=578)</vt:lpstr>
      <vt:lpstr>Частота встречаемости коррекции ПТТ из-за НЯ в группах сравнения </vt:lpstr>
      <vt:lpstr>Частота встречаемости коррекции АРТ  из-за НЯ</vt:lpstr>
      <vt:lpstr>Тактика при развитии 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Клинико-рентгенологические особенности туберкулеза  у больных ВИЧ-инфекцией в зависимости от степени иммуносупрессии  Диагностика туберкулеза у ЛЖВ  Профилактика ТБ у ЛЖВ</dc:title>
  <dc:creator>VERA</dc:creator>
  <cp:lastModifiedBy>Microsoft Office User</cp:lastModifiedBy>
  <cp:revision>87</cp:revision>
  <dcterms:created xsi:type="dcterms:W3CDTF">2012-12-12T15:40:17Z</dcterms:created>
  <dcterms:modified xsi:type="dcterms:W3CDTF">2019-09-17T12:09:20Z</dcterms:modified>
</cp:coreProperties>
</file>