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7" r:id="rId3"/>
    <p:sldId id="288" r:id="rId4"/>
    <p:sldId id="289" r:id="rId5"/>
    <p:sldId id="258" r:id="rId6"/>
    <p:sldId id="259" r:id="rId7"/>
    <p:sldId id="263" r:id="rId8"/>
    <p:sldId id="264" r:id="rId9"/>
    <p:sldId id="282" r:id="rId10"/>
    <p:sldId id="265" r:id="rId11"/>
    <p:sldId id="269" r:id="rId12"/>
    <p:sldId id="266" r:id="rId13"/>
    <p:sldId id="267" r:id="rId14"/>
    <p:sldId id="268" r:id="rId15"/>
    <p:sldId id="272" r:id="rId16"/>
    <p:sldId id="270" r:id="rId17"/>
    <p:sldId id="271" r:id="rId18"/>
    <p:sldId id="290" r:id="rId19"/>
    <p:sldId id="287" r:id="rId20"/>
    <p:sldId id="273" r:id="rId21"/>
    <p:sldId id="281" r:id="rId22"/>
    <p:sldId id="286" r:id="rId23"/>
    <p:sldId id="274" r:id="rId24"/>
    <p:sldId id="275" r:id="rId25"/>
    <p:sldId id="276" r:id="rId26"/>
    <p:sldId id="277" r:id="rId27"/>
    <p:sldId id="285" r:id="rId28"/>
    <p:sldId id="278" r:id="rId29"/>
    <p:sldId id="280" r:id="rId30"/>
    <p:sldId id="279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ВИЧ-инфекцией, на 100 тыс. населения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6377195092614869E-2"/>
                  <c:y val="-8.8184646150427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82-4BBF-8F0A-A4AD7CF2F197}"/>
                </c:ext>
              </c:extLst>
            </c:dLbl>
            <c:dLbl>
              <c:idx val="1"/>
              <c:layout>
                <c:manualLayout>
                  <c:x val="-5.8192148641992285E-2"/>
                  <c:y val="-0.11757952820057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82-4BBF-8F0A-A4AD7CF2F197}"/>
                </c:ext>
              </c:extLst>
            </c:dLbl>
            <c:dLbl>
              <c:idx val="2"/>
              <c:layout>
                <c:manualLayout>
                  <c:x val="-1.8185046450622591E-2"/>
                  <c:y val="-5.3804408205851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82-4BBF-8F0A-A4AD7CF2F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126.7</c:v>
                </c:pt>
                <c:pt idx="1">
                  <c:v>126.6</c:v>
                </c:pt>
                <c:pt idx="2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82-4BBF-8F0A-A4AD7CF2F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027456"/>
        <c:axId val="85045632"/>
      </c:lineChart>
      <c:catAx>
        <c:axId val="8502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045632"/>
        <c:crosses val="autoZero"/>
        <c:auto val="1"/>
        <c:lblAlgn val="ctr"/>
        <c:lblOffset val="100"/>
        <c:noMultiLvlLbl val="0"/>
      </c:catAx>
      <c:valAx>
        <c:axId val="8504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02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43066511128398"/>
          <c:y val="4.7013439478946817E-2"/>
          <c:w val="0.54244898714957646"/>
          <c:h val="0.43923225062194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Карты диспансерного наблюдени
 с внесенной вирусной нагрузкой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2276969225641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3-4C67-9C4D-B5635D1040B5}"/>
                </c:ext>
              </c:extLst>
            </c:dLbl>
            <c:dLbl>
              <c:idx val="1"/>
              <c:layout>
                <c:manualLayout>
                  <c:x val="-3.3804114357663978E-2"/>
                  <c:y val="-2.204616153760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83-4C67-9C4D-B5635D1040B5}"/>
                </c:ext>
              </c:extLst>
            </c:dLbl>
            <c:dLbl>
              <c:idx val="2"/>
              <c:layout>
                <c:manualLayout>
                  <c:x val="-2.2046161537606943E-2"/>
                  <c:y val="5.5115403844017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83-4C67-9C4D-B5635D1040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2615</c:v>
                </c:pt>
                <c:pt idx="1">
                  <c:v>4534</c:v>
                </c:pt>
                <c:pt idx="2">
                  <c:v>9787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83-4C67-9C4D-B5635D1040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Карты диспансерного наблюдения,
у которых внесены  СД4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092323075213911E-3"/>
                  <c:y val="-1.9290391345406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83-4C67-9C4D-B5635D1040B5}"/>
                </c:ext>
              </c:extLst>
            </c:dLbl>
            <c:dLbl>
              <c:idx val="1"/>
              <c:layout>
                <c:manualLayout>
                  <c:x val="3.3804114357664033E-2"/>
                  <c:y val="8.2673105766026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83-4C67-9C4D-B5635D1040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3158</c:v>
                </c:pt>
                <c:pt idx="1">
                  <c:v>4735</c:v>
                </c:pt>
                <c:pt idx="2">
                  <c:v>9577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83-4C67-9C4D-B5635D104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"/>
        <c:axId val="111108864"/>
        <c:axId val="111110400"/>
      </c:barChart>
      <c:catAx>
        <c:axId val="11110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1110400"/>
        <c:crosses val="autoZero"/>
        <c:auto val="1"/>
        <c:lblAlgn val="ctr"/>
        <c:lblOffset val="100"/>
        <c:noMultiLvlLbl val="0"/>
      </c:catAx>
      <c:valAx>
        <c:axId val="11111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1088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1361283076616788"/>
          <c:y val="1.0834299661148762E-3"/>
          <c:w val="0.28638716923383251"/>
          <c:h val="0.57694566055160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78189855043501E-2"/>
          <c:y val="4.7013514351249258E-2"/>
          <c:w val="0.59304669699723667"/>
          <c:h val="0.43923225062194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открытых регистровых записей
с внесенной перс. потребностью,
у которых в течение 6 месяцев
вирусная нагрузка является неопределяемой, абс.
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</c:v>
                </c:pt>
                <c:pt idx="1">
                  <c:v>1208</c:v>
                </c:pt>
                <c:pt idx="2">
                  <c:v>4906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2-44C2-8FED-6C07AB39A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"/>
        <c:axId val="111604480"/>
        <c:axId val="111606016"/>
      </c:barChart>
      <c:catAx>
        <c:axId val="11160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1606016"/>
        <c:crosses val="autoZero"/>
        <c:auto val="1"/>
        <c:lblAlgn val="ctr"/>
        <c:lblOffset val="100"/>
        <c:noMultiLvlLbl val="0"/>
      </c:catAx>
      <c:valAx>
        <c:axId val="11160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6044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891727877230401"/>
          <c:y val="1.0834299661148762E-3"/>
          <c:w val="0.3210827212276966"/>
          <c:h val="0.60366819511636749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70723127856395E-2"/>
          <c:y val="0.1174568566455579"/>
          <c:w val="0.59543310752455958"/>
          <c:h val="0.452381834117196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открытых регистровых записей
с внесенной перс.потребностью,
у которых в течение 6 месяцев
вирусная нагрузка является неопределяемой,%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7.3</c:v>
                </c:pt>
                <c:pt idx="2">
                  <c:v>27.7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1-4049-87B1-4B7E95A5E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63744"/>
        <c:axId val="111690112"/>
      </c:lineChart>
      <c:catAx>
        <c:axId val="11166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690112"/>
        <c:crosses val="autoZero"/>
        <c:auto val="1"/>
        <c:lblAlgn val="ctr"/>
        <c:lblOffset val="100"/>
        <c:noMultiLvlLbl val="0"/>
      </c:catAx>
      <c:valAx>
        <c:axId val="1116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66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62921479722248"/>
          <c:y val="6.4128677060573524E-3"/>
          <c:w val="0.32108905502177132"/>
          <c:h val="0.9935871322939425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Times New Roman" pitchFamily="18" charset="0"/>
                <a:cs typeface="Times New Roman" pitchFamily="18" charset="0"/>
              </a:defRPr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пользователей "электронной карты" ВИЧ</a:t>
            </a:r>
          </a:p>
        </c:rich>
      </c:tx>
      <c:layout>
        <c:manualLayout>
          <c:xMode val="edge"/>
          <c:yMode val="edge"/>
          <c:x val="0.12608956820240314"/>
          <c:y val="3.1855654587715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пользователей "электронной карты" ВИЧ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1 квартал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125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2F0-98E5-51B45DBC3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43680"/>
        <c:axId val="115945472"/>
      </c:barChart>
      <c:catAx>
        <c:axId val="11594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945472"/>
        <c:crosses val="autoZero"/>
        <c:auto val="1"/>
        <c:lblAlgn val="ctr"/>
        <c:lblOffset val="100"/>
        <c:noMultiLvlLbl val="0"/>
      </c:catAx>
      <c:valAx>
        <c:axId val="11594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94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от СПИДа, на 100 тыс. населения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77195092614869E-2"/>
                  <c:y val="-8.8184646150427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3-480E-886E-00F17EB195B9}"/>
                </c:ext>
              </c:extLst>
            </c:dLbl>
            <c:dLbl>
              <c:idx val="1"/>
              <c:layout>
                <c:manualLayout>
                  <c:x val="-5.8192148641992278E-2"/>
                  <c:y val="-0.11757952820057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3-480E-886E-00F17EB195B9}"/>
                </c:ext>
              </c:extLst>
            </c:dLbl>
            <c:dLbl>
              <c:idx val="2"/>
              <c:layout>
                <c:manualLayout>
                  <c:x val="-1.8185183539033044E-2"/>
                  <c:y val="-6.578832510673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73-480E-886E-00F17EB19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17.100000000000001</c:v>
                </c:pt>
                <c:pt idx="1">
                  <c:v>11.1</c:v>
                </c:pt>
                <c:pt idx="2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73-480E-886E-00F17EB19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936256"/>
        <c:axId val="73958528"/>
      </c:lineChart>
      <c:catAx>
        <c:axId val="7393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958528"/>
        <c:crosses val="autoZero"/>
        <c:auto val="1"/>
        <c:lblAlgn val="ctr"/>
        <c:lblOffset val="100"/>
        <c:noMultiLvlLbl val="0"/>
      </c:catAx>
      <c:valAx>
        <c:axId val="7395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9362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87086745540515"/>
          <c:y val="3.7596007850979572E-2"/>
          <c:w val="0.87255172922498592"/>
          <c:h val="0.86030570677332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регистровых записей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декабрь 2017 г.</c:v>
                </c:pt>
                <c:pt idx="1">
                  <c:v>март 2018 г.</c:v>
                </c:pt>
                <c:pt idx="2">
                  <c:v>июнь 2018 г.</c:v>
                </c:pt>
                <c:pt idx="3">
                  <c:v>сентябрь 2018 г.</c:v>
                </c:pt>
                <c:pt idx="4">
                  <c:v>декабрь 2018 г.</c:v>
                </c:pt>
                <c:pt idx="5">
                  <c:v>июнь 2019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23747</c:v>
                </c:pt>
                <c:pt idx="1">
                  <c:v>25304</c:v>
                </c:pt>
                <c:pt idx="2">
                  <c:v>24160</c:v>
                </c:pt>
                <c:pt idx="3">
                  <c:v>24586</c:v>
                </c:pt>
                <c:pt idx="4">
                  <c:v>25870</c:v>
                </c:pt>
                <c:pt idx="5">
                  <c:v>26928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A-4BB3-AA8C-55C388E388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декабрь 2017 г.</c:v>
                </c:pt>
                <c:pt idx="1">
                  <c:v>март 2018 г.</c:v>
                </c:pt>
                <c:pt idx="2">
                  <c:v>июнь 2018 г.</c:v>
                </c:pt>
                <c:pt idx="3">
                  <c:v>сентябрь 2018 г.</c:v>
                </c:pt>
                <c:pt idx="4">
                  <c:v>декабрь 2018 г.</c:v>
                </c:pt>
                <c:pt idx="5">
                  <c:v>июнь 2019 г.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6C3A-4BB3-AA8C-55C388E388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декабрь 2017 г.</c:v>
                </c:pt>
                <c:pt idx="1">
                  <c:v>март 2018 г.</c:v>
                </c:pt>
                <c:pt idx="2">
                  <c:v>июнь 2018 г.</c:v>
                </c:pt>
                <c:pt idx="3">
                  <c:v>сентябрь 2018 г.</c:v>
                </c:pt>
                <c:pt idx="4">
                  <c:v>декабрь 2018 г.</c:v>
                </c:pt>
                <c:pt idx="5">
                  <c:v>июнь 2019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6C3A-4BB3-AA8C-55C388E38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41696"/>
        <c:axId val="70951680"/>
      </c:barChart>
      <c:catAx>
        <c:axId val="7094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951680"/>
        <c:crosses val="autoZero"/>
        <c:auto val="1"/>
        <c:lblAlgn val="ctr"/>
        <c:lblOffset val="100"/>
        <c:noMultiLvlLbl val="0"/>
      </c:catAx>
      <c:valAx>
        <c:axId val="7095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4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4328930772397"/>
          <c:y val="6.2511423461909243E-2"/>
          <c:w val="0.80460622077772859"/>
          <c:h val="0.86030570677332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КДН с внесенными явками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7214</c:v>
                </c:pt>
                <c:pt idx="1">
                  <c:v>9587</c:v>
                </c:pt>
                <c:pt idx="2">
                  <c:v>15994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A-49DB-AC76-BB441CB27E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A45A-49DB-AC76-BB441CB27E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A45A-49DB-AC76-BB441CB27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00992"/>
        <c:axId val="106102784"/>
      </c:barChart>
      <c:catAx>
        <c:axId val="1061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6102784"/>
        <c:crosses val="autoZero"/>
        <c:auto val="1"/>
        <c:lblAlgn val="ctr"/>
        <c:lblOffset val="100"/>
        <c:noMultiLvlLbl val="0"/>
      </c:catAx>
      <c:valAx>
        <c:axId val="10610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10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83590712143081E-2"/>
          <c:y val="6.2511423461909299E-2"/>
          <c:w val="0.80460622077772859"/>
          <c:h val="0.86030570677332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КДН с внесенными явками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34.4</c:v>
                </c:pt>
                <c:pt idx="1">
                  <c:v>42.2</c:v>
                </c:pt>
                <c:pt idx="2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C-4D21-860B-D0C11490A1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BE8C-4D21-860B-D0C11490A1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BE8C-4D21-860B-D0C11490A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77280"/>
        <c:axId val="106178816"/>
      </c:barChart>
      <c:catAx>
        <c:axId val="10617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6178816"/>
        <c:crosses val="autoZero"/>
        <c:auto val="1"/>
        <c:lblAlgn val="ctr"/>
        <c:lblOffset val="100"/>
        <c:noMultiLvlLbl val="0"/>
      </c:catAx>
      <c:valAx>
        <c:axId val="10617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17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6924197964939"/>
          <c:y val="6.2511423461909271E-2"/>
          <c:w val="0.80460622077772859"/>
          <c:h val="0.6424376049719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КДН с внесенными сведениями о гепатите 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1190</c:v>
                </c:pt>
                <c:pt idx="1">
                  <c:v>2990</c:v>
                </c:pt>
                <c:pt idx="2">
                  <c:v>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C-493C-AE4C-B5A9BD851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26912"/>
        <c:axId val="110328448"/>
      </c:barChart>
      <c:catAx>
        <c:axId val="1103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328448"/>
        <c:crosses val="autoZero"/>
        <c:auto val="1"/>
        <c:lblAlgn val="ctr"/>
        <c:lblOffset val="100"/>
        <c:noMultiLvlLbl val="0"/>
      </c:catAx>
      <c:valAx>
        <c:axId val="11032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32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83590712143081E-2"/>
          <c:y val="6.2511423461909299E-2"/>
          <c:w val="0.80460622077772859"/>
          <c:h val="0.86030570677332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регистровых записей с внесенными сведениями о гепатите 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4.7</c:v>
                </c:pt>
                <c:pt idx="1">
                  <c:v>11.6</c:v>
                </c:pt>
                <c:pt idx="2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0-470B-80D8-1AA8AAE11B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0C30-470B-80D8-1AA8AAE11B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0C30-470B-80D8-1AA8AAE11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48000"/>
        <c:axId val="110462080"/>
      </c:barChart>
      <c:catAx>
        <c:axId val="11044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462080"/>
        <c:crosses val="autoZero"/>
        <c:auto val="1"/>
        <c:lblAlgn val="ctr"/>
        <c:lblOffset val="100"/>
        <c:noMultiLvlLbl val="0"/>
      </c:catAx>
      <c:valAx>
        <c:axId val="11046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44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086745540515"/>
          <c:y val="3.7596007850979614E-2"/>
          <c:w val="0.80460622077772859"/>
          <c:h val="0.86030570677332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регистровых записей с данными о выписанных рецептах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10580</c:v>
                </c:pt>
                <c:pt idx="1">
                  <c:v>11408</c:v>
                </c:pt>
                <c:pt idx="2">
                  <c:v>13296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5-4AB6-9C72-1D58520AE6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регистровых записей с данными об отпущенных рецептах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7206</c:v>
                </c:pt>
                <c:pt idx="1">
                  <c:v>8125</c:v>
                </c:pt>
                <c:pt idx="2">
                  <c:v>11363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5-4AB6-9C72-1D58520AE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66400"/>
        <c:axId val="110596864"/>
      </c:barChart>
      <c:catAx>
        <c:axId val="11056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0596864"/>
        <c:crosses val="autoZero"/>
        <c:auto val="1"/>
        <c:lblAlgn val="ctr"/>
        <c:lblOffset val="100"/>
        <c:noMultiLvlLbl val="0"/>
      </c:catAx>
      <c:valAx>
        <c:axId val="11059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56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332562060859"/>
          <c:y val="6.2511423461909299E-2"/>
          <c:w val="0.83692167286964281"/>
          <c:h val="0.86030570677332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регистровых записей с данными об отпущенных рецептах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октябрь 2018 г.</c:v>
                </c:pt>
                <c:pt idx="1">
                  <c:v>январь 2019 г.</c:v>
                </c:pt>
                <c:pt idx="2">
                  <c:v>июнь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68.099999999999994</c:v>
                </c:pt>
                <c:pt idx="1">
                  <c:v>71.2</c:v>
                </c:pt>
                <c:pt idx="2">
                  <c:v>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C-4E35-AB9D-1D95AEB49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37440"/>
        <c:axId val="110638976"/>
      </c:barChart>
      <c:catAx>
        <c:axId val="11063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0638976"/>
        <c:crosses val="autoZero"/>
        <c:auto val="1"/>
        <c:lblAlgn val="ctr"/>
        <c:lblOffset val="100"/>
        <c:noMultiLvlLbl val="0"/>
      </c:catAx>
      <c:valAx>
        <c:axId val="1106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63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0.4918</cdr:x>
      <cdr:y>0.03226</cdr:y>
    </cdr:from>
    <cdr:to>
      <cdr:x>0.81967</cdr:x>
      <cdr:y>0.32072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320480" y="144015"/>
          <a:ext cx="2880320" cy="128783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E7949-5D32-46E9-A0F7-593C8D69D296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C8544-2EF8-4FEB-9866-93326767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24FB1-BB20-48CB-8654-0E64F230CE3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6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A0280-E0CD-400E-9728-C33CC31F7C6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7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C8544-2EF8-4FEB-9866-933267670D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42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C8544-2EF8-4FEB-9866-933267670D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8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8544-2EF8-4FEB-9866-933267670DD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C8544-2EF8-4FEB-9866-933267670D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59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07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3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5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80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9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9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191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51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1" y="692945"/>
            <a:ext cx="4794251" cy="54721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43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1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ve.org/" TargetMode="External"/><Relationship Id="rId4" Type="http://schemas.openxmlformats.org/officeDocument/2006/relationships/hyperlink" Target="http://o-spide.r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chelaids@yandex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9;&#1087;&#1080;&#1076;&#1094;&#1077;&#1085;&#1090;&#1088;.&#1088;&#1092;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95536" y="2564904"/>
            <a:ext cx="849694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в организации ранней диагностики и медицинской помощи пациентам с ВИЧ-инфекцией на уровне региона</a:t>
            </a:r>
            <a:endParaRPr lang="ru-RU" sz="2600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764704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771800" y="4365104"/>
            <a:ext cx="6156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М.В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Радзиховская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главный  врач ГБУЗ «Областной Центр по профилактике и борьбе со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инфекционными заболеваниями»,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главный внештатный специалист по проблемам диагностики и лечения ВИЧ-инфекции Министерства здравоохранения Челябинской области, к.м.н.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1675210" y="6202364"/>
            <a:ext cx="654129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19.09.2019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400" b="1" dirty="0">
                <a:solidFill>
                  <a:srgbClr val="C00000"/>
                </a:solidFill>
              </a:rPr>
              <a:t>.</a:t>
            </a:r>
            <a:endParaRPr lang="en-US" altLang="ru-RU" sz="1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rus.kiziltan.ru/uploads/posts/2017-04/1493097061_chelyabin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712968" cy="15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Организационные решения при ведении регионального сегмента Федерального регистра лиц, живущих с ВИЧ, в Центре СПИД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124744"/>
            <a:ext cx="2880320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октября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г.: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 данных полностью осуществлялся врачами-специалистами на приеме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1196752"/>
            <a:ext cx="2808312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октября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г.: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 данных частично передан в организационно-методический отдел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03848" y="1124744"/>
            <a:ext cx="0" cy="5733256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28184" y="1124744"/>
            <a:ext cx="0" cy="5733256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335688" y="1196752"/>
            <a:ext cx="2808312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января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г.:</a:t>
            </a:r>
          </a:p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 данных в части лабораторных показателей передан в клинико-диагностическую лабораторию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908720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статистического учета при ведении регионального сегмента Федерального регистра лиц, живущих с ВИЧ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1700808"/>
          <a:ext cx="87849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15616" y="980728"/>
            <a:ext cx="6408712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регистровых записей в ФР ВИЧ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ГУ ФСИН и ФМБА),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733256"/>
            <a:ext cx="86409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количества регистровых записей за указанный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13,4%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6165304"/>
            <a:ext cx="86409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Информацию о количестве лиц с ВИЧ можно проследить в режиме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Online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41682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наполняемости регионального сегмента Федерального регистра лиц, живущих с ВИЧ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19181731"/>
              </p:ext>
            </p:extLst>
          </p:nvPr>
        </p:nvGraphicFramePr>
        <p:xfrm>
          <a:off x="179512" y="1556792"/>
          <a:ext cx="489654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980728"/>
            <a:ext cx="5508104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регистровых записей, в карты диспансерных наблюдений которых внесены явки,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21937321"/>
              </p:ext>
            </p:extLst>
          </p:nvPr>
        </p:nvGraphicFramePr>
        <p:xfrm>
          <a:off x="4067944" y="4437112"/>
          <a:ext cx="489654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635896" y="3861048"/>
            <a:ext cx="5508104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процента регистровых записей, в карты диспансерных наблюдений которых внесены явки, 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1124744"/>
            <a:ext cx="3528392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вносится организационно- методическим отделом  Центра СПИД и медицинскими организациями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953988"/>
            <a:ext cx="3744416" cy="26642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данный раздел ФР ВИЧ позволит проводить мониторинг качества диспансерного наблюдения  в разрезе медицинских организаций, осуществляющих ввод данных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41682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наполняемости регионального сегмента Федерального регистра лиц, живущих с ВИЧ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50101227"/>
              </p:ext>
            </p:extLst>
          </p:nvPr>
        </p:nvGraphicFramePr>
        <p:xfrm>
          <a:off x="395536" y="1556792"/>
          <a:ext cx="489654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908720"/>
            <a:ext cx="5508104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регистровых записей с внесенными сведениями о гепатите С,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57952172"/>
              </p:ext>
            </p:extLst>
          </p:nvPr>
        </p:nvGraphicFramePr>
        <p:xfrm>
          <a:off x="4067944" y="4437112"/>
          <a:ext cx="489654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23928" y="3861048"/>
            <a:ext cx="5040560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процента регистровых записей с внесенными сведениями о гепатите С,%.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1196752"/>
            <a:ext cx="3528392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вносится организационно- методическим отделом  Центра СПИД и медицинскими организациями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717032"/>
            <a:ext cx="3672408" cy="28803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данный раздел ФР ВИЧ позволит проводить объективную оценку количества  лиц с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коинфекцией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ВИЧ+гепатит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С, что даст возможность планировать выделение финансовых средств  на лечение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41682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наполняемости регионального сегмента Федерального регистра лиц, живущих с ВИЧ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1556792"/>
          <a:ext cx="504056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980728"/>
            <a:ext cx="5508104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регистровых записей с внесенными сведениями о выписанных и отпущенных рецептах,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427984" y="4653136"/>
          <a:ext cx="471601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355976" y="4044057"/>
            <a:ext cx="4608512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регистровых записей с внесенными сведениями о выписанных рецептах/ количество регистровых записей с внесенными сведениями об отпущенных рецептах,%.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908720"/>
            <a:ext cx="360040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Информация вносится организационно- методическим отделом  Центра СПИД и медицинскими организациями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861048"/>
            <a:ext cx="4032448" cy="172819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перспективе данный раздел ФР ВИЧ позволит проводить оценку уровня охвата АРТ на конкретной территории, планировать закупку лекарственных препаратов на основании данных ФР ВИЧ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916832"/>
            <a:ext cx="4139952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проблемы при ведении данного раздела:</a:t>
            </a:r>
          </a:p>
          <a:p>
            <a:pPr indent="54133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нехватка кадровых ресурсов;</a:t>
            </a:r>
          </a:p>
          <a:p>
            <a:pPr indent="54133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некоторые медицинские организации не зарегистрированы в ФР ВИЧ в качестве пунктов выдачи ЛП;</a:t>
            </a:r>
          </a:p>
          <a:p>
            <a:pPr indent="54133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 контроля со стороны руководства.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733256"/>
            <a:ext cx="40324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рассмотреть возможность упрощения процедуры регистрации отпущенного рецепта!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41682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наполняемости регионального сегмента Федерального регистра лиц, живущих с ВИЧ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836712"/>
            <a:ext cx="7704856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внесенных лабораторных показателей (ВН и СД4), %.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861048"/>
            <a:ext cx="87849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вносится лабораторией Центра СПИД и медицинскими организациями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23528" y="1268760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9512" y="4365104"/>
            <a:ext cx="8784976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открытых регистровых записей в ФР ВИЧ с открытыми картами диспансерного наблюдения, у которых в течение 6 месяцев внесена вирусная нагрузка,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увеличилось на  274%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 период  с октября  2018 г. по  июнь 2019 г. (с 2615 по итогам октября  2018 г., на 9787 по итогам  июня 2019 г.). </a:t>
            </a:r>
          </a:p>
          <a:p>
            <a:pPr indent="541338"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открытых регистровых записей в ФР ВИЧ с открытыми картами диспансерного наблюдения, у которых в течение 6 месяцев внесен уровень СД 4,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увеличилось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203%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за период  с октября  2018 г. по  июнь 2019 г. (с 3158 по итогам октября  2018 г., на 9577 по итогам  июня  2019 г.). </a:t>
            </a:r>
          </a:p>
          <a:p>
            <a:pPr indent="541338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41682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наполняемости регионального сегмента Федерального регистра лиц, живущих с ВИЧ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80728"/>
            <a:ext cx="7272808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внесенных лабораторных показателей (неопределяемая ВН)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484784"/>
            <a:ext cx="87849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вносится лабораторией Центра СПИД и медицинскими организациями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67562760"/>
              </p:ext>
            </p:extLst>
          </p:nvPr>
        </p:nvGraphicFramePr>
        <p:xfrm>
          <a:off x="179512" y="1988840"/>
          <a:ext cx="87849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9512" y="6093296"/>
            <a:ext cx="8784976" cy="5760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своевременном и качественном заполнении лабораторного раздела ФР ВИЧ  обеспечивается возможность планирования приобретения диагностических тест-систем.</a:t>
            </a:r>
          </a:p>
          <a:p>
            <a:pPr indent="541338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32621891"/>
              </p:ext>
            </p:extLst>
          </p:nvPr>
        </p:nvGraphicFramePr>
        <p:xfrm>
          <a:off x="220236" y="3501008"/>
          <a:ext cx="889248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4078" y="4935878"/>
            <a:ext cx="4752528" cy="93610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организации эффективного  ведения ФР ВИЧ необходимо проводить постоянный анализ результатов работы и принимать своевременные меры реагирования. Пример: в  результате передачи полномочий по вводу лабораторных данных в ФР ВИЧ  значительно увеличилось качество его наполнения.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4935878"/>
            <a:ext cx="3888432" cy="10134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единого понимания системы учета результатов неопределяемой вирусной нагрузки при применении тест-систем с порогом чувствительности менее 50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/мл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41682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Проблемные моменты при работе с региональным сегментом Федерального регистра лиц, живущих с ВИЧ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80728"/>
            <a:ext cx="8280920" cy="5328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Сложный путь согласования прав доступа для нового пользователя и/или новой медицинской организации;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регионального координатора ведения ФР ВИЧ отсутствует возможность проведения контроля качества его наполнения по некоторым критериям (например, количество открытых регистровых записей с внесенной перс. потребностью, у которых в течение 6 месяцев вирусная нагрузка является неопределяемой);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Ограниченный уровень кадровых ресурсов в ведении ФР ВИЧ на фоне увеличивающегося количества диспансерной группы пациентов;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Отсутствие практического обучения медицинского персонала, непосредственно осуществляющих ввод данных в ФР ВИЧ, работе в информационной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27024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416824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Проблемные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моменты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работе 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региональным сегментом Федерального регистра лиц, живущих с ВИЧ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980728"/>
            <a:ext cx="8280920" cy="5328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Сложный путь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согласования прав доступа для нового пользователя и/или новой медицинской организации;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регионального координатора ведения ФР ВИЧ отсутствует возможность проведения контроля качества его наполнения по некоторым критериям (например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открытых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регистровых записей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внесенной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перс. потребностью,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которых в течение 6 месяцев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вирусная нагрузка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неопределяемой);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Ограниченный уровень кадровых ресурсов в ведении ФР ВИЧ на фоне увеличивающегося количества диспансерной группы пациентов;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Отсутствие практического обучения медицинского персонала, непосредственно осуществляющих ввод данных в ФР ВИЧ, работе в информационной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3361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404664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 с применением региональной медицинской информационной системы.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844824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Название программного продукта: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МИС «БАРС»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492896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Производитель: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АО «БАРС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(Россия)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4797152"/>
            <a:ext cx="61206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Выделено финансовых средств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создание и развитие программного продукта: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~2,9 млн. рублей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(договор от 30.01.2017 г. №2017.1100)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96752"/>
            <a:ext cx="2627784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по организации работы региональной медицинской информационной системы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1403648" y="1268760"/>
            <a:ext cx="1152128" cy="5589240"/>
          </a:xfrm>
          <a:prstGeom prst="arc">
            <a:avLst>
              <a:gd name="adj1" fmla="val 16148961"/>
              <a:gd name="adj2" fmla="val 5425852"/>
            </a:avLst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771800" y="3212976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Программное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обеспечение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сделано на основании технического задания, разработанного Центром СПИД г. Челябинск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8" descr="logo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062" y="0"/>
            <a:ext cx="1851938" cy="84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188640"/>
            <a:ext cx="70567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Эпидемические аспекты распространения ВИЧ-инфекции на территории Челябинской области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2843417" cy="4608512"/>
          </a:xfrm>
          <a:prstGeom prst="rect">
            <a:avLst/>
          </a:prstGeom>
          <a:solidFill>
            <a:srgbClr val="EBD1EC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1412776"/>
            <a:ext cx="2664296" cy="10763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2018 г. -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место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рейтинге субъектов РФ по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пораженности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ВИЧ-инфекцией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869160"/>
            <a:ext cx="2736304" cy="13223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2018 г. - Челябинская область занимает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место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рейтинге субъектов РФ по заболеваемости ВИЧ-инфекцией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915816" y="6021288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Пораженность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населения Челябинской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области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0,9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Пораженность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населения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Челябинска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1,3%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2996952"/>
            <a:ext cx="2664296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0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Отмечается тенденция роста накопленной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пораженности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населения ВИЧ-инфекцией при снижении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заболеваемости и смертности от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СПИДа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5508104" y="1268760"/>
          <a:ext cx="349188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580112" y="2996952"/>
            <a:ext cx="338437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Показатель заболеваемости ВИЧ-инфекцией, на 100 тыс. населения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5508104" y="3573016"/>
          <a:ext cx="341987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580112" y="5013176"/>
            <a:ext cx="338437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Смертность от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СПИДа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на 100 тыс. населения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9512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9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 с применением региональной медицинской информационной системы.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24744"/>
            <a:ext cx="2555776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по организации работы региональной медицинской информационной системы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1331640" y="1124744"/>
            <a:ext cx="1152128" cy="5544616"/>
          </a:xfrm>
          <a:prstGeom prst="arc">
            <a:avLst>
              <a:gd name="adj1" fmla="val 16148961"/>
              <a:gd name="adj2" fmla="val 5425852"/>
            </a:avLst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1124744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создания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единого информационного пространства для медицинских организаций, участвующих в оказании медицинской помощи пациентам с ВИЧ инфекцией, в рамках профилактики и лечения ВИЧ в Челябинской области.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996952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Оперативный информационный обмен между Центром СПИД и муниципалитетами Челябинской области, в части новых случаев заражения ВИЧ-инфекцией, назначенной терапии и прочее;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персонифицированного списания препаратов в муниципалитетах Челябинской области;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Четкое распределение функциональных обязанностей между сотрудниками Центра СПИД;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Различный уровень доступа к информационным данным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 с применением МИС «Барс».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Безымянны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9" y="1028052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948265" y="1196752"/>
            <a:ext cx="2088232" cy="547260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электронная карта пациента с ВИЧ отличается от ФР ВИЧ по функциональной цели и имеет более широкий спектр применения: отражает эпидемические сведения, сведения о состоянии здоровья пациентов, качества их диспансерного наблюдения и приема АРТ и т.д.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 с применением МИС «Барс».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96752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 данного программного продукта.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Врачи работают непосредственно в региональной медицинской информационной системе Челябинской области, в которой обеспечен функционал программного продукта:</a:t>
            </a:r>
          </a:p>
          <a:p>
            <a:pPr lvl="1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Единство интерфейса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Единая карта пациента на базе Челябинской области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Сокращение времени на обработку информации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Создана гибкая система выборки пациентов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Создана гибкая настройка прав доступа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Участие в процессе оказания медицинской помощи всех причастных лиц (выписка рецептов/препаратов, эпидемиологическое расследование, ведение беременности, учет результатов анализов и пр.)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 с применением МИС «Барс».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268760"/>
          <a:ext cx="46085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60032" y="1268760"/>
            <a:ext cx="4067944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пользователей «электронной карты» ВИЧ в МИС «Барс» ограничено. Доступ согласовывается с Центром СПИД.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2930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 активная работа по активации данных о пациентах с ВИЧ в МИС «Барс». По состоянию на 01.04.2019 г. внесено 11592  регистровые записи, в том числе 2343 регистровые записи были внесены в 1 квартале 2019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 с применением МИС «Барс».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1409833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Сохраняющиеся проблемы и возможные пути решения: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413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переходе на программный продукт, потребовалось внесение большого объема информации, ее последующая проверка и утверждение (эпидемиологические карты). В связи с эти при утверждении информации эпизодически фиксируются случаи ошибок. Необходима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тщательная проверка информации отделом эпидемиологии перед ее утверждением.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541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существуют проблемы неполного заполнения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информации и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активирования эпидемиологических карт. Пути решени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данных проблем на данный момент прорабатываются.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 с применением МИС «Барс».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3429000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Дальнейшие перспективы: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Интеграция программного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продукта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ФР ВИЧ;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интерактивной карты Челябинской области по заболеваемости ВИЧ-инфекцией.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268760"/>
            <a:ext cx="8712968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Важным моментом в работе МИС «Барс является то, что программный продукт является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кроссплатформенным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способен работать на любых операционных системах с поддержкой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-браузера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технологий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телемедицины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системе организации медицинской помощи пациентам с ВИЧ-инфекцией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Схема-к-Приказу-по-ТМ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0648"/>
            <a:ext cx="6247805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minjust.consultant.ru/files/38004/preview/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808312" cy="367240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052" name="Picture 4" descr="https://ruspekh.ru/images/articles/27090/2017_02_27-01-03_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80728"/>
            <a:ext cx="2767236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других информационных технологий  в системе организации медицинской помощи пациентам с ВИЧ-инфекцией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80728"/>
            <a:ext cx="8712968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Центра СПИД определенное значение в противодействии распространения ВИЧ-инфекции имеет использование:</a:t>
            </a:r>
          </a:p>
          <a:p>
            <a:pPr indent="541338" algn="just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интернет-сайтов 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спидцентр.рф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http://o-spide.ru/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http://www.hive.org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т.д.);</a:t>
            </a:r>
          </a:p>
          <a:p>
            <a:pPr indent="541338" algn="just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социальных сетей;</a:t>
            </a:r>
          </a:p>
          <a:p>
            <a:pPr indent="541338" algn="just"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телевидения, радио, СМИ и т.д.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195736" y="3645024"/>
            <a:ext cx="489654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58112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информированности населения в возрасте 18 - 49 лет по вопросам ВИЧ-инфекции в Челябинской области  по итогам 2018 года достиг 87,2%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139952" y="5229200"/>
            <a:ext cx="1080120" cy="50405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8052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Охват медицинским освидетельствованием на ВИЧ-инфекцию населения в Челябинской области по итогам 2018 года составил 28,6%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27280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80728"/>
            <a:ext cx="8712968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информационных технологий  в системе организации медицинской помощи пациентам с ВИЧ-инфекцией, безусловно, найдет своё продолжение в совершенствовании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 ВИЧ и региональных электронных медицинских карт пациентов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Дальнейшее увеличение диспансерной группы пациентов и охвата АРТ потребует своевременных мер реагирования административно-управленческого аппарата Центра СПИД и медицинских организаций для обеспечения бесперебойной работы  информационных ресурсов.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Для увеличение уровня информированности общего населения и лиц, живущих с ВИЧ, о заболевании необходимо создание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единого качественного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41338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27280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268760"/>
            <a:ext cx="8712968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indent="54133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в современных условиях является неотъемлемой частью организации трудового процесса.</a:t>
            </a:r>
          </a:p>
          <a:p>
            <a:pPr indent="54133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правильной организации использования информационных технологий  в работе учреждений упрощается ряд рабочих процессов и повышается их эффективность. В частности, в работе Центра СПИД упрощается сбор отчетных данных с территорий, совершенствуется контроль за распространением ВИЧ-инфекции на территории Челябинской области, реализуются меры по профилактике развития ВИЧ- инфекции.</a:t>
            </a:r>
          </a:p>
          <a:p>
            <a:pPr indent="541338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Рациональное применение информационных технологий сохраняет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ресурс- время.</a:t>
            </a:r>
          </a:p>
          <a:p>
            <a:pPr indent="541338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827584" y="2636912"/>
            <a:ext cx="3359150" cy="360362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Областной Центр СПИД</a:t>
            </a:r>
          </a:p>
        </p:txBody>
      </p:sp>
      <p:pic>
        <p:nvPicPr>
          <p:cNvPr id="5" name="Picture 3" descr="C:\Documents and Settings\Администратор.VIPNET-CLIENT\Рабочий стол\Kuznetsov\123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489654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9" name="Picture 10" descr="3 уров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941888"/>
            <a:ext cx="6969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7524750" y="5084763"/>
            <a:ext cx="1497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 СПИДа</a:t>
            </a:r>
          </a:p>
        </p:txBody>
      </p:sp>
      <p:pic>
        <p:nvPicPr>
          <p:cNvPr id="4101" name="Picture 10" descr="3 уров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933825"/>
            <a:ext cx="625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3 уров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133600"/>
            <a:ext cx="5540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04025" y="2060575"/>
            <a:ext cx="1103313" cy="2778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Челябинск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9700" y="3933825"/>
            <a:ext cx="1152525" cy="246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Магнитогорск</a:t>
            </a:r>
          </a:p>
        </p:txBody>
      </p:sp>
      <p:pic>
        <p:nvPicPr>
          <p:cNvPr id="4105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6021388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7667625" y="5445125"/>
            <a:ext cx="1960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Кабинет по ВИЧ</a:t>
            </a:r>
          </a:p>
        </p:txBody>
      </p:sp>
      <p:pic>
        <p:nvPicPr>
          <p:cNvPr id="4107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2781300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08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88913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09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052513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0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836613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1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628775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2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349500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3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692150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4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341438"/>
            <a:ext cx="406400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5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3141663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6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2781300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7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589588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8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581525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19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357563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20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573463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21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773238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844675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205038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781300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26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91611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90805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836613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773238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7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276475"/>
            <a:ext cx="406400" cy="40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131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7813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58" descr="2 уров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4365625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3" name="Line 35"/>
          <p:cNvSpPr>
            <a:spLocks noChangeShapeType="1"/>
          </p:cNvSpPr>
          <p:nvPr/>
        </p:nvSpPr>
        <p:spPr bwMode="auto">
          <a:xfrm flipH="1" flipV="1">
            <a:off x="5076056" y="4365104"/>
            <a:ext cx="0" cy="865188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4" name="Line 35"/>
          <p:cNvSpPr>
            <a:spLocks noChangeShapeType="1"/>
          </p:cNvSpPr>
          <p:nvPr/>
        </p:nvSpPr>
        <p:spPr bwMode="auto">
          <a:xfrm flipH="1" flipV="1">
            <a:off x="5219700" y="4292600"/>
            <a:ext cx="288925" cy="43180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5" name="Line 35"/>
          <p:cNvSpPr>
            <a:spLocks noChangeShapeType="1"/>
          </p:cNvSpPr>
          <p:nvPr/>
        </p:nvSpPr>
        <p:spPr bwMode="auto">
          <a:xfrm flipH="1">
            <a:off x="5148263" y="3429000"/>
            <a:ext cx="215900" cy="576263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6" name="Line 35"/>
          <p:cNvSpPr>
            <a:spLocks noChangeShapeType="1"/>
          </p:cNvSpPr>
          <p:nvPr/>
        </p:nvSpPr>
        <p:spPr bwMode="auto">
          <a:xfrm>
            <a:off x="6588125" y="1773238"/>
            <a:ext cx="71438" cy="431800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7" name="TextBox 45"/>
          <p:cNvSpPr txBox="1">
            <a:spLocks noChangeArrowheads="1"/>
          </p:cNvSpPr>
          <p:nvPr/>
        </p:nvSpPr>
        <p:spPr bwMode="auto">
          <a:xfrm>
            <a:off x="7596188" y="5876925"/>
            <a:ext cx="15478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Кабинеты инфекционных заболеваний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0" y="0"/>
            <a:ext cx="5148263" cy="10527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оказания первичной специализированной медико-санитарной помощи пациентам с ВИЧ-инфекцией в Челябинской области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1520" y="1124744"/>
            <a:ext cx="3312368" cy="11695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приказом Минздрава Челябинской области от 27.12.2018 г. № 2730 организована трехуровневая система первичной медико-санитарной помощи пациентам с ВИЧ-инфекцией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6" name="Picture 8" descr="logo2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355" y="0"/>
            <a:ext cx="151164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49"/>
          <p:cNvSpPr txBox="1">
            <a:spLocks noChangeArrowheads="1"/>
          </p:cNvSpPr>
          <p:nvPr/>
        </p:nvSpPr>
        <p:spPr bwMode="auto">
          <a:xfrm>
            <a:off x="611560" y="2348880"/>
            <a:ext cx="36496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группа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(43,1% «Д» группы)</a:t>
            </a:r>
          </a:p>
        </p:txBody>
      </p:sp>
      <p:sp>
        <p:nvSpPr>
          <p:cNvPr id="69" name="TextBox 53"/>
          <p:cNvSpPr txBox="1">
            <a:spLocks noChangeArrowheads="1"/>
          </p:cNvSpPr>
          <p:nvPr/>
        </p:nvSpPr>
        <p:spPr bwMode="auto">
          <a:xfrm>
            <a:off x="539552" y="3068960"/>
            <a:ext cx="38417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группа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(13,9% «Д» группы)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27584" y="3356992"/>
            <a:ext cx="3359150" cy="93610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 СПИД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Магнитогорск,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кабинеты по ВИЧ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муниципальных образований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1560" y="4293096"/>
            <a:ext cx="36496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3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группа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(29,0% «Д» группы)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27584" y="4653136"/>
            <a:ext cx="3384376" cy="57626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Кабинеты инфекционных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заболеваний (КИЗ)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20 муниципальных образований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5" name="Выгнутая влево стрелка 74"/>
          <p:cNvSpPr/>
          <p:nvPr/>
        </p:nvSpPr>
        <p:spPr>
          <a:xfrm>
            <a:off x="323528" y="2924944"/>
            <a:ext cx="504056" cy="22322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Выгнутая влево стрелка 75"/>
          <p:cNvSpPr/>
          <p:nvPr/>
        </p:nvSpPr>
        <p:spPr>
          <a:xfrm>
            <a:off x="395536" y="2708921"/>
            <a:ext cx="390971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Выгнутая влево стрелка 76"/>
          <p:cNvSpPr/>
          <p:nvPr/>
        </p:nvSpPr>
        <p:spPr>
          <a:xfrm rot="10584695">
            <a:off x="4207940" y="2658110"/>
            <a:ext cx="752702" cy="24058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Выгнутая влево стрелка 77"/>
          <p:cNvSpPr/>
          <p:nvPr/>
        </p:nvSpPr>
        <p:spPr>
          <a:xfrm rot="11742527">
            <a:off x="4119392" y="2926526"/>
            <a:ext cx="519892" cy="1366875"/>
          </a:xfrm>
          <a:prstGeom prst="curvedRightArrow">
            <a:avLst>
              <a:gd name="adj1" fmla="val 25000"/>
              <a:gd name="adj2" fmla="val 72736"/>
              <a:gd name="adj3" fmla="val 34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50"/>
          <p:cNvSpPr txBox="1">
            <a:spLocks noChangeArrowheads="1"/>
          </p:cNvSpPr>
          <p:nvPr/>
        </p:nvSpPr>
        <p:spPr bwMode="auto">
          <a:xfrm>
            <a:off x="0" y="2564904"/>
            <a:ext cx="75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1,2,3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уровень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0" name="TextBox 50"/>
          <p:cNvSpPr txBox="1">
            <a:spLocks noChangeArrowheads="1"/>
          </p:cNvSpPr>
          <p:nvPr/>
        </p:nvSpPr>
        <p:spPr bwMode="auto">
          <a:xfrm>
            <a:off x="0" y="4653136"/>
            <a:ext cx="75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уровень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" name="TextBox 50"/>
          <p:cNvSpPr txBox="1">
            <a:spLocks noChangeArrowheads="1"/>
          </p:cNvSpPr>
          <p:nvPr/>
        </p:nvSpPr>
        <p:spPr bwMode="auto">
          <a:xfrm>
            <a:off x="0" y="3645024"/>
            <a:ext cx="935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1,2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уровень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0"/>
            <a:ext cx="727280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пациентам с ВИЧ-инфекцией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032" y="1844824"/>
            <a:ext cx="871296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 indent="541338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660400" y="4149080"/>
            <a:ext cx="848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ru-RU" altLang="ru-RU" b="1" dirty="0">
                <a:ea typeface="Lato Bold"/>
                <a:cs typeface="Lato Bold"/>
              </a:rPr>
              <a:t>Областной центр по профилактике и борьбе со СПИДОМ </a:t>
            </a:r>
          </a:p>
          <a:p>
            <a:pPr algn="ctr" eaLnBrk="1" hangingPunct="1"/>
            <a:r>
              <a:rPr lang="ru-RU" altLang="ru-RU" b="1" dirty="0">
                <a:ea typeface="Lato Bold"/>
                <a:cs typeface="Lato Bold"/>
              </a:rPr>
              <a:t>и инфекционными заболеваниями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97152"/>
            <a:ext cx="105538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19335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941168"/>
            <a:ext cx="12382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275856" y="5733256"/>
            <a:ext cx="32067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ru-RU" altLang="ru-RU" sz="1600" b="1" dirty="0">
                <a:latin typeface="Calibri" pitchFamily="34" charset="0"/>
              </a:rPr>
              <a:t>454038, Челябинская область, </a:t>
            </a:r>
          </a:p>
          <a:p>
            <a:pPr algn="ctr" eaLnBrk="1" hangingPunct="1"/>
            <a:r>
              <a:rPr lang="ru-RU" altLang="ru-RU" sz="1600" b="1" dirty="0">
                <a:latin typeface="Calibri" pitchFamily="34" charset="0"/>
              </a:rPr>
              <a:t>г. Челябинск, ул. </a:t>
            </a:r>
            <a:r>
              <a:rPr lang="ru-RU" altLang="ru-RU" sz="1600" b="1" dirty="0" err="1">
                <a:latin typeface="Calibri" pitchFamily="34" charset="0"/>
              </a:rPr>
              <a:t>Шуменская</a:t>
            </a:r>
            <a:r>
              <a:rPr lang="ru-RU" altLang="ru-RU" sz="1600" b="1" dirty="0">
                <a:latin typeface="Calibri" pitchFamily="34" charset="0"/>
              </a:rPr>
              <a:t>, 16</a:t>
            </a:r>
          </a:p>
          <a:p>
            <a:pPr algn="ctr" eaLnBrk="1" hangingPunct="1"/>
            <a:r>
              <a:rPr lang="ru-RU" altLang="ru-RU" sz="1600" u="sng" dirty="0" err="1">
                <a:latin typeface="Calibri" pitchFamily="34" charset="0"/>
                <a:hlinkClick r:id="rId6"/>
              </a:rPr>
              <a:t>спидцентр.рф</a:t>
            </a:r>
            <a:endParaRPr lang="ru-RU" altLang="ru-RU" sz="1600" u="sng" dirty="0">
              <a:latin typeface="Calibri" pitchFamily="34" charset="0"/>
            </a:endParaRPr>
          </a:p>
          <a:p>
            <a:pPr algn="ctr" eaLnBrk="1" hangingPunct="1"/>
            <a:r>
              <a:rPr lang="en-US" altLang="ru-RU" sz="1600" u="sng" dirty="0">
                <a:latin typeface="Calibri" pitchFamily="34" charset="0"/>
                <a:hlinkClick r:id="rId7"/>
              </a:rPr>
              <a:t>chelaids@mail.ru</a:t>
            </a:r>
            <a:r>
              <a:rPr lang="ru-RU" altLang="ru-RU" sz="1600" b="1" dirty="0">
                <a:latin typeface="Calibri" pitchFamily="34" charset="0"/>
              </a:rPr>
              <a:t> </a:t>
            </a:r>
            <a:endParaRPr lang="ru-RU" altLang="ru-RU" sz="1600" b="1" dirty="0">
              <a:ea typeface="Lato Medium"/>
              <a:cs typeface="Lat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9024" y="126876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процессы, методы поиска, сбора, хранения, обработки, предоставления, распространения информации и способы осуществления таких процессов и методов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Федеральный закон от 27.07.2006 N 149-ФЗ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(ред. от 18.03.2019)  «Об информации, информационных технологиях и о защите информации»)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764704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1520" y="260648"/>
            <a:ext cx="72008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Многообразие определений термина «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4371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приёмы, способы и методы применения средств вычислительной техники при выполнении функций сбора, хранения, обработки, передачи и использования данных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ГОСТ 34.003-90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Информационная технология (ИТ). Комплекс стандартов на автоматизированные системы. Автоматизированные системы. Термины и определения»)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024" y="285293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ресурсы, необходимые для сбора, обработки, хранения и распространения информации (Международный (зарубежный) стандарт </a:t>
            </a:r>
            <a:r>
              <a:rPr lang="ru-RU" sz="2000" dirty="0" smtClean="0"/>
              <a:t>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 - Управление IT для организации - Второй Выпуск»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ISO ISO/IEC 38500-2015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628800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 91. Информационные системы в сфере здравоохранения Федерального закона от 21 ноября 2011 г. N 323-ФЗ «Об основах охраны здоровья граждан в Российской Федерации»;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 правовая база для внедрения информационных технологий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системе организации медицинской помощи пациентам с ВИЧ-инфекцией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08920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РФ от 20 октября 2016 г. № 2203-р «О Государственной стратегии противодействия распространению ВИЧ-инфекции в РФ на период до 2020 г. и дальнейшую перспективу» косвенно в части реализации задачи по совершенствованию эпидемиологического контроля и надзора за распространением ВИЧ-инфекции в Российской Федерации на основе научно-обоснованных подходов к проведению эпидемиологического мониторинга ВИЧ-инфекции;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66124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5 мая 2018 г. № 555 «О единой государственной информационной системе в сфере здравоохранения».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65313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Постановление Правительства РФ от 8 апреля 2017 г. № 426 «Об утверждении Правил ведения Федерального регистра лиц, инфицированных вирусом иммунодефицита человека, и Федерального регистра лиц, больных туберкулезом»;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268760"/>
            <a:ext cx="61206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Федеральном уровне: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628800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первоочередных мероприятий по противодействию распространения ВИЧ-инфекции в Челябинской области в 2018-2020 гг., утвержденный первым заместителем Губернатора Челябинской области Е.В.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Рединым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22.03.2018 г;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 правовая база для внедрения информационных технологий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системе организации медицинской помощи пациентам с ВИЧ-инфекцией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0892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Челябинской области от 15.09.2017 г. № 1691 «О ведении регионального сегмента Федерального регистра лиц, инфицированных вирусом иммунодефицита человека, в Челябинской области»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941168"/>
            <a:ext cx="87849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приказ Министерства здравоохранения Челябинской области от 22.06.2018 г. №1270 «О повышении эффективности мероприятий, направленных на предупреждение распространения ВИЧ-инфекции в Челябинской области».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7890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приказ Министерства здравоохранения Челябинской области от 20.04.2018 г. № 798 «О ведении электронной медицинской карты пациента с ВИЧ в региональной медицинской информационной системе Челябинской области»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268760"/>
            <a:ext cx="61206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уровне: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применения информационных технологий  в системе организации медицинской помощи пациентам с ВИЧ-инфекцией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348880"/>
            <a:ext cx="871296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повсеместного внедрения автоматизированных рабочих мест для использования общепринятых программных продуктов с учетом требований  ФГИС "Единая 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форме";</a:t>
            </a:r>
          </a:p>
          <a:p>
            <a:pPr lvl="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своевременная актуализация информационных ресурсов с применением информационных систем;</a:t>
            </a:r>
          </a:p>
          <a:p>
            <a:pPr lvl="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информационных ресурсов в практическом здравоохранении и их совершенствование.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24744"/>
            <a:ext cx="871296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единого информационного пространства для медицинских организаций, участвующих в оказании медицинской помощи пациентам с ВИЧ инфекцией, в рамках профилактики и лечения ВИЧ 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836712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 используемые в ГБУЗ «Областной Центр по профилактике и борьбе со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 инфекционными заболеваниями» г. Челябинска (далее- Центр СПИД)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052736"/>
            <a:ext cx="8533456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Разнообразие информационных систем:</a:t>
            </a:r>
          </a:p>
          <a:p>
            <a:pPr indent="44450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регистр лиц, инфицированных вирусом иммунодефицита человека;</a:t>
            </a:r>
          </a:p>
          <a:p>
            <a:pPr indent="44450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МИС «Барс»;</a:t>
            </a:r>
          </a:p>
          <a:p>
            <a:pPr indent="44450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АСОДОС;</a:t>
            </a:r>
          </a:p>
          <a:p>
            <a:pPr indent="44450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Система учета иностранных граждан;</a:t>
            </a:r>
          </a:p>
          <a:p>
            <a:pPr indent="444500" algn="just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Барс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Веб-Отчеты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Федеральный регистр медицинских организаций;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регистр медицинских работников;</a:t>
            </a:r>
          </a:p>
          <a:p>
            <a:pPr indent="44450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АИСТ;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 траст; Стек КБСИ;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Стек-Электронная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отчетность;</a:t>
            </a:r>
          </a:p>
          <a:p>
            <a:pPr indent="444500" algn="just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-ВААРТ; АРВТ;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 лиц, нуждающихся в паллиативной помощи 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КБ для системы «Город»;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Налогоплательщик 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Крипто ПРО;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ВТБ-Банк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44500" algn="just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Call-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Сбербанк;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Заполнение форм статистической отчетности;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льготных профессий;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Эконом Эксперт;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АЦК;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Закупки;</a:t>
            </a:r>
          </a:p>
          <a:p>
            <a:pPr indent="44450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Площадка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Bus.gov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" descr="E:\Документы\2019\LOGO_BANNER\Лого обл. центр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0"/>
            <a:ext cx="1584176" cy="10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1052736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60648"/>
            <a:ext cx="72728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 в системе организации медицинской помощи при ведении регионального сегмента Федерального регистра лиц, живущих с ВИЧ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628800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Ввод данных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ФР ВИЧ осуществляется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12-ти медицинских организациях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140968"/>
            <a:ext cx="4968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Персонифицированное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доступа в ФР ВИЧ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состоянию на 30.06.2019 г. выделено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38 пользователей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том числе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 являются сотрудниками Центра СПИД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5517232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Общее количество регистровых записей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состоянию на 30.06.2019 г. составило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26928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2699792" y="1124744"/>
            <a:ext cx="1152128" cy="5544616"/>
          </a:xfrm>
          <a:prstGeom prst="arc">
            <a:avLst>
              <a:gd name="adj1" fmla="val 16148961"/>
              <a:gd name="adj2" fmla="val 5425852"/>
            </a:avLst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124744"/>
            <a:ext cx="3096344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по организации работы ФР ВИЧ в Челябинской области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2560</Words>
  <Application>Microsoft Office PowerPoint</Application>
  <PresentationFormat>Экран (4:3)</PresentationFormat>
  <Paragraphs>241</Paragraphs>
  <Slides>30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Lato Bold</vt:lpstr>
      <vt:lpstr>Lato Medium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внедрения информационных технологий в системе организации медицинской помощи пациентам с ВИЧ-инфекцией</dc:title>
  <dc:creator>Админ</dc:creator>
  <cp:lastModifiedBy>Guest_bar</cp:lastModifiedBy>
  <cp:revision>133</cp:revision>
  <dcterms:created xsi:type="dcterms:W3CDTF">2019-05-06T14:19:32Z</dcterms:created>
  <dcterms:modified xsi:type="dcterms:W3CDTF">2019-09-19T05:07:32Z</dcterms:modified>
</cp:coreProperties>
</file>