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93500" r:id="rId1"/>
  </p:sldMasterIdLst>
  <p:notesMasterIdLst>
    <p:notesMasterId r:id="rId22"/>
  </p:notesMasterIdLst>
  <p:sldIdLst>
    <p:sldId id="257" r:id="rId2"/>
    <p:sldId id="262" r:id="rId3"/>
    <p:sldId id="288" r:id="rId4"/>
    <p:sldId id="289" r:id="rId5"/>
    <p:sldId id="290" r:id="rId6"/>
    <p:sldId id="260" r:id="rId7"/>
    <p:sldId id="267" r:id="rId8"/>
    <p:sldId id="284" r:id="rId9"/>
    <p:sldId id="291" r:id="rId10"/>
    <p:sldId id="286" r:id="rId11"/>
    <p:sldId id="292" r:id="rId12"/>
    <p:sldId id="285" r:id="rId13"/>
    <p:sldId id="268" r:id="rId14"/>
    <p:sldId id="269" r:id="rId15"/>
    <p:sldId id="270" r:id="rId16"/>
    <p:sldId id="264" r:id="rId17"/>
    <p:sldId id="265" r:id="rId18"/>
    <p:sldId id="266" r:id="rId19"/>
    <p:sldId id="273" r:id="rId20"/>
    <p:sldId id="283" r:id="rId21"/>
  </p:sldIdLst>
  <p:sldSz cx="9144000" cy="5143500" type="screen16x9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indhu Ravishankar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EBF7"/>
    <a:srgbClr val="DAE3F3"/>
    <a:srgbClr val="00FDFF"/>
    <a:srgbClr val="E21937"/>
    <a:srgbClr val="000000"/>
    <a:srgbClr val="E6E6E6"/>
    <a:srgbClr val="DADA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60" autoAdjust="0"/>
    <p:restoredTop sz="94658"/>
  </p:normalViewPr>
  <p:slideViewPr>
    <p:cSldViewPr snapToGrid="0" snapToObjects="1">
      <p:cViewPr varScale="1">
        <p:scale>
          <a:sx n="97" d="100"/>
          <a:sy n="97" d="100"/>
        </p:scale>
        <p:origin x="426" y="7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9" d="100"/>
        <a:sy n="149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onal%20Pathak\Desktop\IAPAC%202019\Task%201%20Data%20for%20Sept%20PPT\_for%20PPT%2026Aug19\Graph%201_2_3_4_5%2003Sep19%20SRP_forppt%20incParis.xlsx" TargetMode="Externa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Users\Sonal%20Pathak\Desktop\IAPAC%202019\Task%201%20Data%20for%20Sept%20PPT\_for%20PPT%2026Aug19\Graph%201_2_3_4_5%2003Sep19%20SRP_forppt%20incPari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v>Field2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95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AFE-4F2B-A857-4D89FD1E8C71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98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AFE-4F2B-A857-4D89FD1E8C71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97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AFE-4F2B-A857-4D89FD1E8C7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Sheet1!$B$3:$B$7</c:f>
              <c:strCache>
                <c:ptCount val="4"/>
                <c:pt idx="0">
                  <c:v>People Living with HIV</c:v>
                </c:pt>
                <c:pt idx="1">
                  <c:v>People Diagnosed with HIV</c:v>
                </c:pt>
                <c:pt idx="2">
                  <c:v>On Treatment</c:v>
                </c:pt>
                <c:pt idx="3">
                  <c:v>Virally Surpressed</c:v>
                </c:pt>
              </c:strCache>
            </c:strRef>
          </c:cat>
          <c:val>
            <c:numRef>
              <c:f>Sheet1!$C$3:$C$7</c:f>
              <c:numCache>
                <c:formatCode>General</c:formatCode>
                <c:ptCount val="5"/>
                <c:pt idx="0">
                  <c:v>100</c:v>
                </c:pt>
                <c:pt idx="1">
                  <c:v>95</c:v>
                </c:pt>
                <c:pt idx="2">
                  <c:v>93</c:v>
                </c:pt>
                <c:pt idx="3">
                  <c:v>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AFE-4F2B-A857-4D89FD1E8C7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3"/>
        <c:overlap val="-30"/>
        <c:axId val="249027976"/>
        <c:axId val="249028960"/>
      </c:barChart>
      <c:catAx>
        <c:axId val="2490279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9028960"/>
        <c:crosses val="autoZero"/>
        <c:auto val="1"/>
        <c:lblAlgn val="ctr"/>
        <c:lblOffset val="100"/>
        <c:noMultiLvlLbl val="0"/>
      </c:catAx>
      <c:valAx>
        <c:axId val="249028960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90279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400" b="1" i="0" baseline="0">
                <a:effectLst/>
              </a:rPr>
              <a:t>Second 90 Trend Data</a:t>
            </a:r>
            <a:endParaRPr lang="en-US" sz="1400">
              <a:effectLst/>
            </a:endParaRPr>
          </a:p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400" b="1" i="0" baseline="0">
                <a:effectLst/>
              </a:rPr>
              <a:t>2015-2018</a:t>
            </a:r>
            <a:endParaRPr lang="en-US" sz="1400">
              <a:effectLst/>
            </a:endParaRP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'Graph 4'!$B$8</c:f>
              <c:strCache>
                <c:ptCount val="1"/>
                <c:pt idx="0">
                  <c:v>Birmingham</c:v>
                </c:pt>
              </c:strCache>
            </c:strRef>
          </c:tx>
          <c:spPr>
            <a:ln w="28575" cap="rnd">
              <a:solidFill>
                <a:srgbClr val="F127CB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127CB"/>
              </a:solidFill>
              <a:ln w="9525">
                <a:solidFill>
                  <a:srgbClr val="F127CB"/>
                </a:solidFill>
              </a:ln>
              <a:effectLst/>
            </c:spPr>
          </c:marker>
          <c:cat>
            <c:numRef>
              <c:f>'Graph 4'!$C$7:$F$7</c:f>
              <c:numCache>
                <c:formatCode>General</c:formatCode>
                <c:ptCount val="4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</c:numCache>
            </c:numRef>
          </c:cat>
          <c:val>
            <c:numRef>
              <c:f>'Graph 4'!$C$8:$F$8</c:f>
              <c:numCache>
                <c:formatCode>0%</c:formatCode>
                <c:ptCount val="4"/>
                <c:pt idx="0">
                  <c:v>0.88217880402605087</c:v>
                </c:pt>
                <c:pt idx="1">
                  <c:v>0.84395731179694256</c:v>
                </c:pt>
                <c:pt idx="2">
                  <c:v>0.73173452314556631</c:v>
                </c:pt>
                <c:pt idx="3">
                  <c:v>0.75244481698798582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E14-4699-99D6-AD3A277DB4F4}"/>
            </c:ext>
          </c:extLst>
        </c:ser>
        <c:ser>
          <c:idx val="1"/>
          <c:order val="1"/>
          <c:tx>
            <c:strRef>
              <c:f>'Graph 4'!$B$9</c:f>
              <c:strCache>
                <c:ptCount val="1"/>
                <c:pt idx="0">
                  <c:v>New York City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numRef>
              <c:f>'Graph 4'!$C$7:$F$7</c:f>
              <c:numCache>
                <c:formatCode>General</c:formatCode>
                <c:ptCount val="4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</c:numCache>
            </c:numRef>
          </c:cat>
          <c:val>
            <c:numRef>
              <c:f>'Graph 4'!$C$9:$F$9</c:f>
              <c:numCache>
                <c:formatCode>0%</c:formatCode>
                <c:ptCount val="4"/>
                <c:pt idx="0">
                  <c:v>0.88</c:v>
                </c:pt>
                <c:pt idx="1">
                  <c:v>0.86000000000000021</c:v>
                </c:pt>
                <c:pt idx="2">
                  <c:v>0.86000000000000021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E14-4699-99D6-AD3A277DB4F4}"/>
            </c:ext>
          </c:extLst>
        </c:ser>
        <c:ser>
          <c:idx val="2"/>
          <c:order val="2"/>
          <c:tx>
            <c:strRef>
              <c:f>'Graph 4'!$B$10</c:f>
              <c:strCache>
                <c:ptCount val="1"/>
                <c:pt idx="0">
                  <c:v>Phoenix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9525">
                <a:solidFill>
                  <a:srgbClr val="FF0000"/>
                </a:solidFill>
              </a:ln>
              <a:effectLst/>
            </c:spPr>
          </c:marker>
          <c:cat>
            <c:numRef>
              <c:f>'Graph 4'!$C$7:$F$7</c:f>
              <c:numCache>
                <c:formatCode>General</c:formatCode>
                <c:ptCount val="4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</c:numCache>
            </c:numRef>
          </c:cat>
          <c:val>
            <c:numRef>
              <c:f>'Graph 4'!$C$10:$F$10</c:f>
              <c:numCache>
                <c:formatCode>0%</c:formatCode>
                <c:ptCount val="4"/>
                <c:pt idx="0">
                  <c:v>0.5793930839802397</c:v>
                </c:pt>
                <c:pt idx="1">
                  <c:v>0.61840324763193499</c:v>
                </c:pt>
                <c:pt idx="2">
                  <c:v>0.57503714710252596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2E14-4699-99D6-AD3A277DB4F4}"/>
            </c:ext>
          </c:extLst>
        </c:ser>
        <c:ser>
          <c:idx val="3"/>
          <c:order val="3"/>
          <c:tx>
            <c:strRef>
              <c:f>'Graph 4'!$B$11</c:f>
              <c:strCache>
                <c:ptCount val="1"/>
                <c:pt idx="0">
                  <c:v>Providence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cat>
            <c:numRef>
              <c:f>'Graph 4'!$C$7:$F$7</c:f>
              <c:numCache>
                <c:formatCode>General</c:formatCode>
                <c:ptCount val="4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</c:numCache>
            </c:numRef>
          </c:cat>
          <c:val>
            <c:numRef>
              <c:f>'Graph 4'!$C$11:$F$11</c:f>
              <c:numCache>
                <c:formatCode>0%</c:formatCode>
                <c:ptCount val="4"/>
                <c:pt idx="0">
                  <c:v>0.7355191256830601</c:v>
                </c:pt>
                <c:pt idx="1">
                  <c:v>0.76457883369330504</c:v>
                </c:pt>
                <c:pt idx="2">
                  <c:v>0.78655282817502659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2E14-4699-99D6-AD3A277DB4F4}"/>
            </c:ext>
          </c:extLst>
        </c:ser>
        <c:ser>
          <c:idx val="4"/>
          <c:order val="4"/>
          <c:tx>
            <c:strRef>
              <c:f>'Graph 4'!$B$12</c:f>
              <c:strCache>
                <c:ptCount val="1"/>
                <c:pt idx="0">
                  <c:v>Lagos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cat>
            <c:numRef>
              <c:f>'Graph 4'!$C$7:$F$7</c:f>
              <c:numCache>
                <c:formatCode>General</c:formatCode>
                <c:ptCount val="4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</c:numCache>
            </c:numRef>
          </c:cat>
          <c:val>
            <c:numRef>
              <c:f>'Graph 4'!$C$12:$F$12</c:f>
              <c:numCache>
                <c:formatCode>0%</c:formatCode>
                <c:ptCount val="4"/>
                <c:pt idx="0">
                  <c:v>0.76000000000000023</c:v>
                </c:pt>
                <c:pt idx="1">
                  <c:v>0.86000000000000021</c:v>
                </c:pt>
                <c:pt idx="2">
                  <c:v>0.92</c:v>
                </c:pt>
                <c:pt idx="3">
                  <c:v>0.99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2E14-4699-99D6-AD3A277DB4F4}"/>
            </c:ext>
          </c:extLst>
        </c:ser>
        <c:ser>
          <c:idx val="5"/>
          <c:order val="5"/>
          <c:tx>
            <c:strRef>
              <c:f>'Graph 4'!$B$13</c:f>
              <c:strCache>
                <c:ptCount val="1"/>
                <c:pt idx="0">
                  <c:v>Lubumbashi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cat>
            <c:numRef>
              <c:f>'Graph 4'!$C$7:$F$7</c:f>
              <c:numCache>
                <c:formatCode>General</c:formatCode>
                <c:ptCount val="4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</c:numCache>
            </c:numRef>
          </c:cat>
          <c:val>
            <c:numRef>
              <c:f>'Graph 4'!$C$13:$F$13</c:f>
              <c:numCache>
                <c:formatCode>0%</c:formatCode>
                <c:ptCount val="4"/>
                <c:pt idx="0">
                  <c:v>0.82061394592396808</c:v>
                </c:pt>
                <c:pt idx="1">
                  <c:v>0.86811747833135877</c:v>
                </c:pt>
                <c:pt idx="2">
                  <c:v>0.9242472357747048</c:v>
                </c:pt>
                <c:pt idx="3">
                  <c:v>0.92209870858821741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2E14-4699-99D6-AD3A277DB4F4}"/>
            </c:ext>
          </c:extLst>
        </c:ser>
        <c:ser>
          <c:idx val="6"/>
          <c:order val="6"/>
          <c:tx>
            <c:strRef>
              <c:f>'Graph 4'!$B$14</c:f>
              <c:strCache>
                <c:ptCount val="1"/>
                <c:pt idx="0">
                  <c:v>Melbourne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60000"/>
                </a:schemeClr>
              </a:solidFill>
              <a:ln w="9525">
                <a:solidFill>
                  <a:schemeClr val="accent1">
                    <a:lumMod val="60000"/>
                  </a:schemeClr>
                </a:solidFill>
              </a:ln>
              <a:effectLst/>
            </c:spPr>
          </c:marker>
          <c:cat>
            <c:numRef>
              <c:f>'Graph 4'!$C$7:$F$7</c:f>
              <c:numCache>
                <c:formatCode>General</c:formatCode>
                <c:ptCount val="4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</c:numCache>
            </c:numRef>
          </c:cat>
          <c:val>
            <c:numRef>
              <c:f>'Graph 4'!$C$14:$F$14</c:f>
              <c:numCache>
                <c:formatCode>0%</c:formatCode>
                <c:ptCount val="4"/>
                <c:pt idx="0">
                  <c:v>0.92</c:v>
                </c:pt>
                <c:pt idx="1">
                  <c:v>0.95000000000000018</c:v>
                </c:pt>
                <c:pt idx="2">
                  <c:v>0.98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2E14-4699-99D6-AD3A277DB4F4}"/>
            </c:ext>
          </c:extLst>
        </c:ser>
        <c:ser>
          <c:idx val="7"/>
          <c:order val="7"/>
          <c:tx>
            <c:strRef>
              <c:f>'Graph 4'!$B$15</c:f>
              <c:strCache>
                <c:ptCount val="1"/>
                <c:pt idx="0">
                  <c:v>Taipei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60000"/>
                </a:schemeClr>
              </a:solidFill>
              <a:ln w="9525">
                <a:solidFill>
                  <a:schemeClr val="accent2">
                    <a:lumMod val="60000"/>
                  </a:schemeClr>
                </a:solidFill>
              </a:ln>
              <a:effectLst/>
            </c:spPr>
          </c:marker>
          <c:cat>
            <c:numRef>
              <c:f>'Graph 4'!$C$7:$F$7</c:f>
              <c:numCache>
                <c:formatCode>General</c:formatCode>
                <c:ptCount val="4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</c:numCache>
            </c:numRef>
          </c:cat>
          <c:val>
            <c:numRef>
              <c:f>'Graph 4'!$C$15:$F$15</c:f>
              <c:numCache>
                <c:formatCode>0%</c:formatCode>
                <c:ptCount val="4"/>
                <c:pt idx="0">
                  <c:v>0.83000000000000018</c:v>
                </c:pt>
                <c:pt idx="1">
                  <c:v>0.87000000000000022</c:v>
                </c:pt>
                <c:pt idx="2">
                  <c:v>0.91</c:v>
                </c:pt>
                <c:pt idx="3">
                  <c:v>0.92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2E14-4699-99D6-AD3A277DB4F4}"/>
            </c:ext>
          </c:extLst>
        </c:ser>
        <c:ser>
          <c:idx val="8"/>
          <c:order val="8"/>
          <c:tx>
            <c:strRef>
              <c:f>'Graph 4'!$B$16</c:f>
              <c:strCache>
                <c:ptCount val="1"/>
                <c:pt idx="0">
                  <c:v>Amsterdam</c:v>
                </c:pt>
              </c:strCache>
            </c:strRef>
          </c:tx>
          <c:spPr>
            <a:ln w="28575" cap="rnd">
              <a:solidFill>
                <a:schemeClr val="tx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9525">
                <a:solidFill>
                  <a:schemeClr val="tx1"/>
                </a:solidFill>
              </a:ln>
              <a:effectLst/>
            </c:spPr>
          </c:marker>
          <c:cat>
            <c:numRef>
              <c:f>'Graph 4'!$C$7:$F$7</c:f>
              <c:numCache>
                <c:formatCode>General</c:formatCode>
                <c:ptCount val="4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</c:numCache>
            </c:numRef>
          </c:cat>
          <c:val>
            <c:numRef>
              <c:f>'Graph 4'!$C$16:$F$16</c:f>
              <c:numCache>
                <c:formatCode>0%</c:formatCode>
                <c:ptCount val="4"/>
                <c:pt idx="0">
                  <c:v>0.9</c:v>
                </c:pt>
                <c:pt idx="1">
                  <c:v>0.93</c:v>
                </c:pt>
                <c:pt idx="2">
                  <c:v>0.94000000000000017</c:v>
                </c:pt>
                <c:pt idx="3">
                  <c:v>0.94000000000000017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2E14-4699-99D6-AD3A277DB4F4}"/>
            </c:ext>
          </c:extLst>
        </c:ser>
        <c:ser>
          <c:idx val="9"/>
          <c:order val="9"/>
          <c:tx>
            <c:strRef>
              <c:f>'Graph 4'!$B$17</c:f>
              <c:strCache>
                <c:ptCount val="1"/>
                <c:pt idx="0">
                  <c:v>Kyiv</c:v>
                </c:pt>
              </c:strCache>
            </c:strRef>
          </c:tx>
          <c:spPr>
            <a:ln w="28575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60000"/>
                </a:schemeClr>
              </a:solidFill>
              <a:ln w="9525">
                <a:solidFill>
                  <a:schemeClr val="accent4">
                    <a:lumMod val="60000"/>
                  </a:schemeClr>
                </a:solidFill>
              </a:ln>
              <a:effectLst/>
            </c:spPr>
          </c:marker>
          <c:cat>
            <c:numRef>
              <c:f>'Graph 4'!$C$7:$F$7</c:f>
              <c:numCache>
                <c:formatCode>General</c:formatCode>
                <c:ptCount val="4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</c:numCache>
            </c:numRef>
          </c:cat>
          <c:val>
            <c:numRef>
              <c:f>'Graph 4'!$C$17:$F$17</c:f>
              <c:numCache>
                <c:formatCode>0%</c:formatCode>
                <c:ptCount val="4"/>
                <c:pt idx="0">
                  <c:v>0.44</c:v>
                </c:pt>
                <c:pt idx="1">
                  <c:v>0.58000000000000007</c:v>
                </c:pt>
                <c:pt idx="2">
                  <c:v>0.66000000000000025</c:v>
                </c:pt>
                <c:pt idx="3">
                  <c:v>0.7300000000000002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2E14-4699-99D6-AD3A277DB4F4}"/>
            </c:ext>
          </c:extLst>
        </c:ser>
        <c:ser>
          <c:idx val="10"/>
          <c:order val="10"/>
          <c:tx>
            <c:strRef>
              <c:f>'Graph 4'!$B$18</c:f>
              <c:strCache>
                <c:ptCount val="1"/>
                <c:pt idx="0">
                  <c:v>Seville</c:v>
                </c:pt>
              </c:strCache>
            </c:strRef>
          </c:tx>
          <c:spPr>
            <a:ln w="28575" cap="rnd">
              <a:solidFill>
                <a:srgbClr val="FFFF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FF00"/>
              </a:solidFill>
              <a:ln w="9525">
                <a:solidFill>
                  <a:srgbClr val="FFFF00"/>
                </a:solidFill>
              </a:ln>
              <a:effectLst/>
            </c:spPr>
          </c:marker>
          <c:cat>
            <c:numRef>
              <c:f>'Graph 4'!$C$7:$F$7</c:f>
              <c:numCache>
                <c:formatCode>General</c:formatCode>
                <c:ptCount val="4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</c:numCache>
            </c:numRef>
          </c:cat>
          <c:val>
            <c:numRef>
              <c:f>'Graph 4'!$C$18:$F$18</c:f>
              <c:numCache>
                <c:formatCode>0%</c:formatCode>
                <c:ptCount val="4"/>
                <c:pt idx="1">
                  <c:v>0.96000000000000019</c:v>
                </c:pt>
                <c:pt idx="2">
                  <c:v>0.98</c:v>
                </c:pt>
                <c:pt idx="3">
                  <c:v>0.98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A-2E14-4699-99D6-AD3A277DB4F4}"/>
            </c:ext>
          </c:extLst>
        </c:ser>
        <c:ser>
          <c:idx val="11"/>
          <c:order val="11"/>
          <c:tx>
            <c:strRef>
              <c:f>'Graph 4'!$B$19</c:f>
              <c:strCache>
                <c:ptCount val="1"/>
                <c:pt idx="0">
                  <c:v>Almaty</c:v>
                </c:pt>
              </c:strCache>
            </c:strRef>
          </c:tx>
          <c:spPr>
            <a:ln w="28575" cap="rnd">
              <a:solidFill>
                <a:schemeClr val="accent6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60000"/>
                </a:schemeClr>
              </a:solidFill>
              <a:ln w="9525">
                <a:solidFill>
                  <a:schemeClr val="accent6">
                    <a:lumMod val="60000"/>
                  </a:schemeClr>
                </a:solidFill>
              </a:ln>
              <a:effectLst/>
            </c:spPr>
          </c:marker>
          <c:cat>
            <c:numRef>
              <c:f>'Graph 4'!$C$7:$F$7</c:f>
              <c:numCache>
                <c:formatCode>General</c:formatCode>
                <c:ptCount val="4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</c:numCache>
            </c:numRef>
          </c:cat>
          <c:val>
            <c:numRef>
              <c:f>'Graph 4'!$C$19:$F$19</c:f>
              <c:numCache>
                <c:formatCode>0%</c:formatCode>
                <c:ptCount val="4"/>
                <c:pt idx="0">
                  <c:v>0.67000000000000026</c:v>
                </c:pt>
                <c:pt idx="1">
                  <c:v>0.7200000000000002</c:v>
                </c:pt>
                <c:pt idx="2">
                  <c:v>0.77000000000000024</c:v>
                </c:pt>
                <c:pt idx="3">
                  <c:v>0.8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B-2E14-4699-99D6-AD3A277DB4F4}"/>
            </c:ext>
          </c:extLst>
        </c:ser>
        <c:ser>
          <c:idx val="12"/>
          <c:order val="12"/>
          <c:tx>
            <c:strRef>
              <c:f>'Graph 4'!$B$20</c:f>
              <c:strCache>
                <c:ptCount val="1"/>
                <c:pt idx="0">
                  <c:v>Nairobi</c:v>
                </c:pt>
              </c:strCache>
            </c:strRef>
          </c:tx>
          <c:spPr>
            <a:ln w="28575" cap="rnd">
              <a:solidFill>
                <a:schemeClr val="accent1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80000"/>
                  <a:lumOff val="20000"/>
                </a:schemeClr>
              </a:solidFill>
              <a:ln w="9525">
                <a:solidFill>
                  <a:schemeClr val="accent1">
                    <a:lumMod val="80000"/>
                    <a:lumOff val="20000"/>
                  </a:schemeClr>
                </a:solidFill>
              </a:ln>
              <a:effectLst/>
            </c:spPr>
          </c:marker>
          <c:cat>
            <c:numRef>
              <c:f>'Graph 4'!$C$7:$F$7</c:f>
              <c:numCache>
                <c:formatCode>General</c:formatCode>
                <c:ptCount val="4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</c:numCache>
            </c:numRef>
          </c:cat>
          <c:val>
            <c:numRef>
              <c:f>'Graph 4'!$C$20:$F$20</c:f>
              <c:numCache>
                <c:formatCode>0%</c:formatCode>
                <c:ptCount val="4"/>
                <c:pt idx="1">
                  <c:v>0.96000000000000019</c:v>
                </c:pt>
                <c:pt idx="2">
                  <c:v>1</c:v>
                </c:pt>
                <c:pt idx="3">
                  <c:v>0.99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C-2E14-4699-99D6-AD3A277DB4F4}"/>
            </c:ext>
          </c:extLst>
        </c:ser>
        <c:ser>
          <c:idx val="13"/>
          <c:order val="13"/>
          <c:tx>
            <c:strRef>
              <c:f>'Graph 4'!$B$21</c:f>
              <c:strCache>
                <c:ptCount val="1"/>
                <c:pt idx="0">
                  <c:v>Bangkok</c:v>
                </c:pt>
              </c:strCache>
            </c:strRef>
          </c:tx>
          <c:spPr>
            <a:ln w="28575" cap="rnd">
              <a:solidFill>
                <a:schemeClr val="accent2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80000"/>
                  <a:lumOff val="20000"/>
                </a:schemeClr>
              </a:solidFill>
              <a:ln w="9525">
                <a:solidFill>
                  <a:schemeClr val="accent2">
                    <a:lumMod val="80000"/>
                    <a:lumOff val="20000"/>
                  </a:schemeClr>
                </a:solidFill>
              </a:ln>
              <a:effectLst/>
            </c:spPr>
          </c:marker>
          <c:cat>
            <c:numRef>
              <c:f>'Graph 4'!$C$7:$F$7</c:f>
              <c:numCache>
                <c:formatCode>General</c:formatCode>
                <c:ptCount val="4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</c:numCache>
            </c:numRef>
          </c:cat>
          <c:val>
            <c:numRef>
              <c:f>'Graph 4'!$C$21:$F$21</c:f>
              <c:numCache>
                <c:formatCode>0%</c:formatCode>
                <c:ptCount val="4"/>
                <c:pt idx="1">
                  <c:v>0.56999999999999995</c:v>
                </c:pt>
                <c:pt idx="2">
                  <c:v>0.7200000000000002</c:v>
                </c:pt>
                <c:pt idx="3">
                  <c:v>0.78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D-2E14-4699-99D6-AD3A277DB4F4}"/>
            </c:ext>
          </c:extLst>
        </c:ser>
        <c:ser>
          <c:idx val="14"/>
          <c:order val="14"/>
          <c:tx>
            <c:strRef>
              <c:f>'Graph 4'!$B$22</c:f>
              <c:strCache>
                <c:ptCount val="1"/>
                <c:pt idx="0">
                  <c:v>Paris</c:v>
                </c:pt>
              </c:strCache>
            </c:strRef>
          </c:tx>
          <c:spPr>
            <a:ln w="28575" cap="rnd">
              <a:solidFill>
                <a:srgbClr val="66FF3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66FF33"/>
              </a:solidFill>
              <a:ln w="9525">
                <a:solidFill>
                  <a:srgbClr val="66FF33"/>
                </a:solidFill>
              </a:ln>
              <a:effectLst/>
            </c:spPr>
          </c:marker>
          <c:cat>
            <c:numRef>
              <c:f>'Graph 4'!$C$7:$F$7</c:f>
              <c:numCache>
                <c:formatCode>General</c:formatCode>
                <c:ptCount val="4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</c:numCache>
            </c:numRef>
          </c:cat>
          <c:val>
            <c:numRef>
              <c:f>'Graph 4'!$C$22:$F$22</c:f>
              <c:numCache>
                <c:formatCode>0%</c:formatCode>
                <c:ptCount val="4"/>
                <c:pt idx="0">
                  <c:v>0.95000000000000018</c:v>
                </c:pt>
                <c:pt idx="1">
                  <c:v>0.96000000000000019</c:v>
                </c:pt>
                <c:pt idx="2">
                  <c:v>0.96000000000000019</c:v>
                </c:pt>
                <c:pt idx="3">
                  <c:v>0.96000000000000019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E-2E14-4699-99D6-AD3A277DB4F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4227584"/>
        <c:axId val="45302528"/>
      </c:lineChart>
      <c:catAx>
        <c:axId val="442275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5302528"/>
        <c:crosses val="autoZero"/>
        <c:auto val="1"/>
        <c:lblAlgn val="ctr"/>
        <c:lblOffset val="100"/>
        <c:noMultiLvlLbl val="0"/>
      </c:catAx>
      <c:valAx>
        <c:axId val="45302528"/>
        <c:scaling>
          <c:orientation val="minMax"/>
          <c:max val="1"/>
          <c:min val="0.30000000000000016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42275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rgbClr val="DEEBF7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400" b="1" i="0" baseline="0">
                <a:effectLst/>
              </a:rPr>
              <a:t>Third 90 Trend Data</a:t>
            </a:r>
            <a:endParaRPr lang="en-US" sz="1400">
              <a:effectLst/>
            </a:endParaRPr>
          </a:p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400" b="1" i="0" baseline="0">
                <a:effectLst/>
              </a:rPr>
              <a:t>2015-2018</a:t>
            </a:r>
            <a:endParaRPr lang="en-US" sz="1400">
              <a:effectLst/>
            </a:endParaRP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'Graph 5'!$B$8</c:f>
              <c:strCache>
                <c:ptCount val="1"/>
                <c:pt idx="0">
                  <c:v>Denver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numRef>
              <c:f>'Graph 5'!$C$7:$F$7</c:f>
              <c:numCache>
                <c:formatCode>General</c:formatCode>
                <c:ptCount val="4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</c:numCache>
            </c:numRef>
          </c:cat>
          <c:val>
            <c:numRef>
              <c:f>'Graph 5'!$C$8:$F$8</c:f>
              <c:numCache>
                <c:formatCode>0%</c:formatCode>
                <c:ptCount val="4"/>
                <c:pt idx="0">
                  <c:v>0.9</c:v>
                </c:pt>
                <c:pt idx="1">
                  <c:v>0.88</c:v>
                </c:pt>
                <c:pt idx="2">
                  <c:v>0.89</c:v>
                </c:pt>
                <c:pt idx="3">
                  <c:v>0.9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777-4332-B58A-572EF7657BDE}"/>
            </c:ext>
          </c:extLst>
        </c:ser>
        <c:ser>
          <c:idx val="1"/>
          <c:order val="1"/>
          <c:tx>
            <c:strRef>
              <c:f>'Graph 5'!$B$9</c:f>
              <c:strCache>
                <c:ptCount val="1"/>
                <c:pt idx="0">
                  <c:v>Birmingham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numRef>
              <c:f>'Graph 5'!$C$7:$F$7</c:f>
              <c:numCache>
                <c:formatCode>General</c:formatCode>
                <c:ptCount val="4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</c:numCache>
            </c:numRef>
          </c:cat>
          <c:val>
            <c:numRef>
              <c:f>'Graph 5'!$C$9:$F$9</c:f>
              <c:numCache>
                <c:formatCode>0%</c:formatCode>
                <c:ptCount val="4"/>
                <c:pt idx="0">
                  <c:v>0.69000000000000017</c:v>
                </c:pt>
                <c:pt idx="1">
                  <c:v>0.80211893369788134</c:v>
                </c:pt>
                <c:pt idx="2">
                  <c:v>0.63528963414634165</c:v>
                </c:pt>
                <c:pt idx="3">
                  <c:v>0.57296695135536557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777-4332-B58A-572EF7657BDE}"/>
            </c:ext>
          </c:extLst>
        </c:ser>
        <c:ser>
          <c:idx val="2"/>
          <c:order val="2"/>
          <c:tx>
            <c:strRef>
              <c:f>'Graph 5'!$B$10</c:f>
              <c:strCache>
                <c:ptCount val="1"/>
                <c:pt idx="0">
                  <c:v>New York City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numRef>
              <c:f>'Graph 5'!$C$7:$F$7</c:f>
              <c:numCache>
                <c:formatCode>General</c:formatCode>
                <c:ptCount val="4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</c:numCache>
            </c:numRef>
          </c:cat>
          <c:val>
            <c:numRef>
              <c:f>'Graph 5'!$C$10:$F$10</c:f>
              <c:numCache>
                <c:formatCode>0%</c:formatCode>
                <c:ptCount val="4"/>
                <c:pt idx="0">
                  <c:v>0.9</c:v>
                </c:pt>
                <c:pt idx="1">
                  <c:v>0.93</c:v>
                </c:pt>
                <c:pt idx="2">
                  <c:v>0.93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E777-4332-B58A-572EF7657BDE}"/>
            </c:ext>
          </c:extLst>
        </c:ser>
        <c:ser>
          <c:idx val="3"/>
          <c:order val="3"/>
          <c:tx>
            <c:strRef>
              <c:f>'Graph 5'!$B$11</c:f>
              <c:strCache>
                <c:ptCount val="1"/>
                <c:pt idx="0">
                  <c:v>Phoenix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cat>
            <c:numRef>
              <c:f>'Graph 5'!$C$7:$F$7</c:f>
              <c:numCache>
                <c:formatCode>General</c:formatCode>
                <c:ptCount val="4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</c:numCache>
            </c:numRef>
          </c:cat>
          <c:val>
            <c:numRef>
              <c:f>'Graph 5'!$C$11:$F$11</c:f>
              <c:numCache>
                <c:formatCode>0%</c:formatCode>
                <c:ptCount val="4"/>
                <c:pt idx="0">
                  <c:v>0.99512789281364189</c:v>
                </c:pt>
                <c:pt idx="1">
                  <c:v>0.98577680525164091</c:v>
                </c:pt>
                <c:pt idx="2">
                  <c:v>0.99483204134366898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E777-4332-B58A-572EF7657BDE}"/>
            </c:ext>
          </c:extLst>
        </c:ser>
        <c:ser>
          <c:idx val="4"/>
          <c:order val="4"/>
          <c:tx>
            <c:strRef>
              <c:f>'Graph 5'!$B$12</c:f>
              <c:strCache>
                <c:ptCount val="1"/>
                <c:pt idx="0">
                  <c:v>Providence</c:v>
                </c:pt>
              </c:strCache>
            </c:strRef>
          </c:tx>
          <c:spPr>
            <a:ln w="28575" cap="rnd">
              <a:solidFill>
                <a:srgbClr val="F127CB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127CB"/>
              </a:solidFill>
              <a:ln w="9525">
                <a:solidFill>
                  <a:srgbClr val="F127CB"/>
                </a:solidFill>
              </a:ln>
              <a:effectLst/>
            </c:spPr>
          </c:marker>
          <c:cat>
            <c:numRef>
              <c:f>'Graph 5'!$C$7:$F$7</c:f>
              <c:numCache>
                <c:formatCode>General</c:formatCode>
                <c:ptCount val="4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</c:numCache>
            </c:numRef>
          </c:cat>
          <c:val>
            <c:numRef>
              <c:f>'Graph 5'!$C$12:$F$12</c:f>
              <c:numCache>
                <c:formatCode>0%</c:formatCode>
                <c:ptCount val="4"/>
                <c:pt idx="0">
                  <c:v>0.88112927191679069</c:v>
                </c:pt>
                <c:pt idx="1">
                  <c:v>0.90536723163841804</c:v>
                </c:pt>
                <c:pt idx="2">
                  <c:v>0.9050203527815468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E777-4332-B58A-572EF7657BDE}"/>
            </c:ext>
          </c:extLst>
        </c:ser>
        <c:ser>
          <c:idx val="5"/>
          <c:order val="5"/>
          <c:tx>
            <c:strRef>
              <c:f>'Graph 5'!$B$13</c:f>
              <c:strCache>
                <c:ptCount val="1"/>
                <c:pt idx="0">
                  <c:v>Melbourne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cat>
            <c:numRef>
              <c:f>'Graph 5'!$C$7:$F$7</c:f>
              <c:numCache>
                <c:formatCode>General</c:formatCode>
                <c:ptCount val="4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</c:numCache>
            </c:numRef>
          </c:cat>
          <c:val>
            <c:numRef>
              <c:f>'Graph 5'!$C$13:$F$13</c:f>
              <c:numCache>
                <c:formatCode>0%</c:formatCode>
                <c:ptCount val="4"/>
                <c:pt idx="0">
                  <c:v>0.92</c:v>
                </c:pt>
                <c:pt idx="1">
                  <c:v>0.94000000000000017</c:v>
                </c:pt>
                <c:pt idx="2">
                  <c:v>0.96000000000000019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E777-4332-B58A-572EF7657BDE}"/>
            </c:ext>
          </c:extLst>
        </c:ser>
        <c:ser>
          <c:idx val="6"/>
          <c:order val="6"/>
          <c:tx>
            <c:strRef>
              <c:f>'Graph 5'!$B$14</c:f>
              <c:strCache>
                <c:ptCount val="1"/>
                <c:pt idx="0">
                  <c:v>Taipei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9525">
                <a:solidFill>
                  <a:srgbClr val="FF0000"/>
                </a:solidFill>
              </a:ln>
              <a:effectLst/>
            </c:spPr>
          </c:marker>
          <c:cat>
            <c:numRef>
              <c:f>'Graph 5'!$C$7:$F$7</c:f>
              <c:numCache>
                <c:formatCode>General</c:formatCode>
                <c:ptCount val="4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</c:numCache>
            </c:numRef>
          </c:cat>
          <c:val>
            <c:numRef>
              <c:f>'Graph 5'!$C$14:$F$14</c:f>
              <c:numCache>
                <c:formatCode>0%</c:formatCode>
                <c:ptCount val="4"/>
                <c:pt idx="0">
                  <c:v>0.96000000000000019</c:v>
                </c:pt>
                <c:pt idx="1">
                  <c:v>0.96000000000000019</c:v>
                </c:pt>
                <c:pt idx="2">
                  <c:v>0.9700000000000002</c:v>
                </c:pt>
                <c:pt idx="3">
                  <c:v>0.96000000000000019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E777-4332-B58A-572EF7657BDE}"/>
            </c:ext>
          </c:extLst>
        </c:ser>
        <c:ser>
          <c:idx val="7"/>
          <c:order val="7"/>
          <c:tx>
            <c:strRef>
              <c:f>'Graph 5'!$B$15</c:f>
              <c:strCache>
                <c:ptCount val="1"/>
                <c:pt idx="0">
                  <c:v>Amsterdam</c:v>
                </c:pt>
              </c:strCache>
            </c:strRef>
          </c:tx>
          <c:spPr>
            <a:ln w="28575" cap="rnd">
              <a:solidFill>
                <a:srgbClr val="00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0000"/>
              </a:solidFill>
              <a:ln w="9525">
                <a:solidFill>
                  <a:srgbClr val="000000"/>
                </a:solidFill>
              </a:ln>
              <a:effectLst/>
            </c:spPr>
          </c:marker>
          <c:cat>
            <c:numRef>
              <c:f>'Graph 5'!$C$7:$F$7</c:f>
              <c:numCache>
                <c:formatCode>General</c:formatCode>
                <c:ptCount val="4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</c:numCache>
            </c:numRef>
          </c:cat>
          <c:val>
            <c:numRef>
              <c:f>'Graph 5'!$C$15:$F$15</c:f>
              <c:numCache>
                <c:formatCode>0%</c:formatCode>
                <c:ptCount val="4"/>
                <c:pt idx="0">
                  <c:v>0.94000000000000017</c:v>
                </c:pt>
                <c:pt idx="1">
                  <c:v>0.95000000000000018</c:v>
                </c:pt>
                <c:pt idx="2">
                  <c:v>0.94000000000000017</c:v>
                </c:pt>
                <c:pt idx="3">
                  <c:v>0.96000000000000019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E777-4332-B58A-572EF7657BDE}"/>
            </c:ext>
          </c:extLst>
        </c:ser>
        <c:ser>
          <c:idx val="8"/>
          <c:order val="8"/>
          <c:tx>
            <c:strRef>
              <c:f>'Graph 5'!$B$16</c:f>
              <c:strCache>
                <c:ptCount val="1"/>
                <c:pt idx="0">
                  <c:v>Kyiv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60000"/>
                </a:schemeClr>
              </a:solidFill>
              <a:ln w="9525">
                <a:solidFill>
                  <a:schemeClr val="accent3">
                    <a:lumMod val="60000"/>
                  </a:schemeClr>
                </a:solidFill>
              </a:ln>
              <a:effectLst/>
            </c:spPr>
          </c:marker>
          <c:cat>
            <c:numRef>
              <c:f>'Graph 5'!$C$7:$F$7</c:f>
              <c:numCache>
                <c:formatCode>General</c:formatCode>
                <c:ptCount val="4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</c:numCache>
            </c:numRef>
          </c:cat>
          <c:val>
            <c:numRef>
              <c:f>'Graph 5'!$C$16:$F$16</c:f>
              <c:numCache>
                <c:formatCode>0%</c:formatCode>
                <c:ptCount val="4"/>
                <c:pt idx="0">
                  <c:v>0.8500000000000002</c:v>
                </c:pt>
                <c:pt idx="1">
                  <c:v>0.87000000000000022</c:v>
                </c:pt>
                <c:pt idx="2">
                  <c:v>0.7300000000000002</c:v>
                </c:pt>
                <c:pt idx="3">
                  <c:v>0.96000000000000019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E777-4332-B58A-572EF7657BDE}"/>
            </c:ext>
          </c:extLst>
        </c:ser>
        <c:ser>
          <c:idx val="9"/>
          <c:order val="9"/>
          <c:tx>
            <c:strRef>
              <c:f>'Graph 5'!$B$17</c:f>
              <c:strCache>
                <c:ptCount val="1"/>
                <c:pt idx="0">
                  <c:v>Seville</c:v>
                </c:pt>
              </c:strCache>
            </c:strRef>
          </c:tx>
          <c:spPr>
            <a:ln w="28575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60000"/>
                </a:schemeClr>
              </a:solidFill>
              <a:ln w="9525">
                <a:solidFill>
                  <a:schemeClr val="accent4">
                    <a:lumMod val="60000"/>
                  </a:schemeClr>
                </a:solidFill>
              </a:ln>
              <a:effectLst/>
            </c:spPr>
          </c:marker>
          <c:cat>
            <c:numRef>
              <c:f>'Graph 5'!$C$7:$F$7</c:f>
              <c:numCache>
                <c:formatCode>General</c:formatCode>
                <c:ptCount val="4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</c:numCache>
            </c:numRef>
          </c:cat>
          <c:val>
            <c:numRef>
              <c:f>'Graph 5'!$C$17:$F$17</c:f>
              <c:numCache>
                <c:formatCode>0%</c:formatCode>
                <c:ptCount val="4"/>
                <c:pt idx="1">
                  <c:v>0.95000000000000018</c:v>
                </c:pt>
                <c:pt idx="2">
                  <c:v>0.94000000000000017</c:v>
                </c:pt>
                <c:pt idx="3">
                  <c:v>0.95000000000000018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E777-4332-B58A-572EF7657BDE}"/>
            </c:ext>
          </c:extLst>
        </c:ser>
        <c:ser>
          <c:idx val="10"/>
          <c:order val="10"/>
          <c:tx>
            <c:strRef>
              <c:f>'Graph 5'!$B$18</c:f>
              <c:strCache>
                <c:ptCount val="1"/>
                <c:pt idx="0">
                  <c:v>Almaty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60000"/>
                </a:schemeClr>
              </a:solidFill>
              <a:ln w="9525">
                <a:solidFill>
                  <a:schemeClr val="accent5">
                    <a:lumMod val="60000"/>
                  </a:schemeClr>
                </a:solidFill>
              </a:ln>
              <a:effectLst/>
            </c:spPr>
          </c:marker>
          <c:cat>
            <c:numRef>
              <c:f>'Graph 5'!$C$7:$F$7</c:f>
              <c:numCache>
                <c:formatCode>General</c:formatCode>
                <c:ptCount val="4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</c:numCache>
            </c:numRef>
          </c:cat>
          <c:val>
            <c:numRef>
              <c:f>'Graph 5'!$C$18:$F$18</c:f>
              <c:numCache>
                <c:formatCode>0%</c:formatCode>
                <c:ptCount val="4"/>
                <c:pt idx="0">
                  <c:v>0.44</c:v>
                </c:pt>
                <c:pt idx="1">
                  <c:v>0.61000000000000021</c:v>
                </c:pt>
                <c:pt idx="2">
                  <c:v>0.64000000000000024</c:v>
                </c:pt>
                <c:pt idx="3">
                  <c:v>0.70000000000000018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A-E777-4332-B58A-572EF7657BDE}"/>
            </c:ext>
          </c:extLst>
        </c:ser>
        <c:ser>
          <c:idx val="11"/>
          <c:order val="11"/>
          <c:tx>
            <c:strRef>
              <c:f>'Graph 5'!$B$19</c:f>
              <c:strCache>
                <c:ptCount val="1"/>
                <c:pt idx="0">
                  <c:v>Nairobi</c:v>
                </c:pt>
              </c:strCache>
            </c:strRef>
          </c:tx>
          <c:spPr>
            <a:ln w="28575" cap="rnd">
              <a:solidFill>
                <a:schemeClr val="accent6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60000"/>
                </a:schemeClr>
              </a:solidFill>
              <a:ln w="9525">
                <a:solidFill>
                  <a:schemeClr val="accent6">
                    <a:lumMod val="60000"/>
                  </a:schemeClr>
                </a:solidFill>
              </a:ln>
              <a:effectLst/>
            </c:spPr>
          </c:marker>
          <c:cat>
            <c:numRef>
              <c:f>'Graph 5'!$C$7:$F$7</c:f>
              <c:numCache>
                <c:formatCode>General</c:formatCode>
                <c:ptCount val="4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</c:numCache>
            </c:numRef>
          </c:cat>
          <c:val>
            <c:numRef>
              <c:f>'Graph 5'!$C$19:$F$19</c:f>
              <c:numCache>
                <c:formatCode>0%</c:formatCode>
                <c:ptCount val="4"/>
                <c:pt idx="1">
                  <c:v>0.55000000000000004</c:v>
                </c:pt>
                <c:pt idx="2">
                  <c:v>0.82000000000000017</c:v>
                </c:pt>
                <c:pt idx="3">
                  <c:v>0.92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B-E777-4332-B58A-572EF7657BDE}"/>
            </c:ext>
          </c:extLst>
        </c:ser>
        <c:ser>
          <c:idx val="12"/>
          <c:order val="12"/>
          <c:tx>
            <c:strRef>
              <c:f>'Graph 5'!$B$20</c:f>
              <c:strCache>
                <c:ptCount val="1"/>
                <c:pt idx="0">
                  <c:v>Bangkok</c:v>
                </c:pt>
              </c:strCache>
            </c:strRef>
          </c:tx>
          <c:spPr>
            <a:ln w="28575" cap="rnd">
              <a:solidFill>
                <a:schemeClr val="accent1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80000"/>
                  <a:lumOff val="20000"/>
                </a:schemeClr>
              </a:solidFill>
              <a:ln w="9525">
                <a:solidFill>
                  <a:schemeClr val="accent1">
                    <a:lumMod val="80000"/>
                    <a:lumOff val="20000"/>
                  </a:schemeClr>
                </a:solidFill>
              </a:ln>
              <a:effectLst/>
            </c:spPr>
          </c:marker>
          <c:cat>
            <c:numRef>
              <c:f>'Graph 5'!$C$7:$F$7</c:f>
              <c:numCache>
                <c:formatCode>General</c:formatCode>
                <c:ptCount val="4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</c:numCache>
            </c:numRef>
          </c:cat>
          <c:val>
            <c:numRef>
              <c:f>'Graph 5'!$C$20:$F$20</c:f>
              <c:numCache>
                <c:formatCode>0%</c:formatCode>
                <c:ptCount val="4"/>
                <c:pt idx="1">
                  <c:v>0.79</c:v>
                </c:pt>
                <c:pt idx="2">
                  <c:v>0.76000000000000023</c:v>
                </c:pt>
                <c:pt idx="3">
                  <c:v>0.76000000000000023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C-E777-4332-B58A-572EF7657BDE}"/>
            </c:ext>
          </c:extLst>
        </c:ser>
        <c:ser>
          <c:idx val="13"/>
          <c:order val="13"/>
          <c:tx>
            <c:strRef>
              <c:f>'Graph 5'!$B$21</c:f>
              <c:strCache>
                <c:ptCount val="1"/>
                <c:pt idx="0">
                  <c:v>Paris</c:v>
                </c:pt>
              </c:strCache>
            </c:strRef>
          </c:tx>
          <c:spPr>
            <a:ln w="28575" cap="rnd">
              <a:solidFill>
                <a:srgbClr val="66FF3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66FF33"/>
              </a:solidFill>
              <a:ln w="9525">
                <a:solidFill>
                  <a:srgbClr val="66FF33"/>
                </a:solidFill>
              </a:ln>
              <a:effectLst/>
            </c:spPr>
          </c:marker>
          <c:cat>
            <c:numRef>
              <c:f>'Graph 5'!$C$7:$F$7</c:f>
              <c:numCache>
                <c:formatCode>General</c:formatCode>
                <c:ptCount val="4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</c:numCache>
            </c:numRef>
          </c:cat>
          <c:val>
            <c:numRef>
              <c:f>'Graph 5'!$C$21:$F$21</c:f>
              <c:numCache>
                <c:formatCode>0%</c:formatCode>
                <c:ptCount val="4"/>
                <c:pt idx="0">
                  <c:v>0.91</c:v>
                </c:pt>
                <c:pt idx="1">
                  <c:v>0.94000000000000017</c:v>
                </c:pt>
                <c:pt idx="2">
                  <c:v>0.94000000000000017</c:v>
                </c:pt>
                <c:pt idx="3">
                  <c:v>0.94000000000000017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D-E777-4332-B58A-572EF7657BD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5311360"/>
        <c:axId val="55386880"/>
      </c:lineChart>
      <c:catAx>
        <c:axId val="553113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5386880"/>
        <c:crosses val="autoZero"/>
        <c:auto val="1"/>
        <c:lblAlgn val="ctr"/>
        <c:lblOffset val="100"/>
        <c:noMultiLvlLbl val="0"/>
      </c:catAx>
      <c:valAx>
        <c:axId val="55386880"/>
        <c:scaling>
          <c:orientation val="minMax"/>
          <c:max val="1"/>
          <c:min val="0.30000000000000016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53113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rgbClr val="DEEBF7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  <c:userShapes r:id="rId2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0.05011</cdr:x>
      <cdr:y>0.20749</cdr:y>
    </cdr:from>
    <cdr:to>
      <cdr:x>0.17655</cdr:x>
      <cdr:y>0.27398</cdr:y>
    </cdr:to>
    <cdr:grpSp>
      <cdr:nvGrpSpPr>
        <cdr:cNvPr id="13" name="Group 12">
          <a:extLst xmlns:a="http://schemas.openxmlformats.org/drawingml/2006/main">
            <a:ext uri="{FF2B5EF4-FFF2-40B4-BE49-F238E27FC236}">
              <a16:creationId xmlns:a16="http://schemas.microsoft.com/office/drawing/2014/main" id="{BCD777A8-7F87-4BB3-A556-E7253CA536D4}"/>
            </a:ext>
          </a:extLst>
        </cdr:cNvPr>
        <cdr:cNvGrpSpPr/>
      </cdr:nvGrpSpPr>
      <cdr:grpSpPr>
        <a:xfrm xmlns:a="http://schemas.openxmlformats.org/drawingml/2006/main">
          <a:off x="333451" y="901732"/>
          <a:ext cx="841379" cy="288959"/>
          <a:chOff x="0" y="0"/>
          <a:chExt cx="1233662" cy="357885"/>
        </a:xfrm>
      </cdr:grpSpPr>
      <cdr:sp macro="" textlink="">
        <cdr:nvSpPr>
          <cdr:cNvPr id="14" name="Star: 5 Points 13"/>
          <cdr:cNvSpPr/>
        </cdr:nvSpPr>
        <cdr:spPr>
          <a:xfrm xmlns:a="http://schemas.openxmlformats.org/drawingml/2006/main">
            <a:off x="0" y="0"/>
            <a:ext cx="288133" cy="357885"/>
          </a:xfrm>
          <a:prstGeom xmlns:a="http://schemas.openxmlformats.org/drawingml/2006/main" prst="star5">
            <a:avLst/>
          </a:prstGeom>
        </cdr:spPr>
        <cdr:style>
          <a:lnRef xmlns:a="http://schemas.openxmlformats.org/drawingml/2006/main" idx="2">
            <a:schemeClr val="accent4">
              <a:shade val="50000"/>
            </a:schemeClr>
          </a:lnRef>
          <a:fillRef xmlns:a="http://schemas.openxmlformats.org/drawingml/2006/main" idx="1">
            <a:schemeClr val="accent4"/>
          </a:fillRef>
          <a:effectRef xmlns:a="http://schemas.openxmlformats.org/drawingml/2006/main" idx="0">
            <a:schemeClr val="accent4"/>
          </a:effectRef>
          <a:fontRef xmlns:a="http://schemas.openxmlformats.org/drawingml/2006/main" idx="minor">
            <a:schemeClr val="lt1"/>
          </a:fontRef>
        </cdr:style>
        <cdr:txBody>
  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 xmlns:a="http://schemas.openxmlformats.org/drawingml/2006/main"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pPr algn="ctr"/>
            <a:endParaRPr lang="en-US"/>
          </a:p>
        </cdr:txBody>
      </cdr:sp>
      <cdr:sp macro="" textlink="">
        <cdr:nvSpPr>
          <cdr:cNvPr id="15" name="Star: 5 Points 14"/>
          <cdr:cNvSpPr/>
        </cdr:nvSpPr>
        <cdr:spPr>
          <a:xfrm xmlns:a="http://schemas.openxmlformats.org/drawingml/2006/main">
            <a:off x="349990" y="0"/>
            <a:ext cx="288133" cy="357885"/>
          </a:xfrm>
          <a:prstGeom xmlns:a="http://schemas.openxmlformats.org/drawingml/2006/main" prst="star5">
            <a:avLst/>
          </a:prstGeom>
        </cdr:spPr>
        <cdr:style>
          <a:lnRef xmlns:a="http://schemas.openxmlformats.org/drawingml/2006/main" idx="2">
            <a:schemeClr val="accent4">
              <a:shade val="50000"/>
            </a:schemeClr>
          </a:lnRef>
          <a:fillRef xmlns:a="http://schemas.openxmlformats.org/drawingml/2006/main" idx="1">
            <a:schemeClr val="accent4"/>
          </a:fillRef>
          <a:effectRef xmlns:a="http://schemas.openxmlformats.org/drawingml/2006/main" idx="0">
            <a:schemeClr val="accent4"/>
          </a:effectRef>
          <a:fontRef xmlns:a="http://schemas.openxmlformats.org/drawingml/2006/main" idx="minor">
            <a:schemeClr val="lt1"/>
          </a:fontRef>
        </cdr:style>
        <cdr:txBody>
  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 xmlns:a="http://schemas.openxmlformats.org/drawingml/2006/main"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pPr algn="ctr"/>
            <a:endParaRPr lang="en-US"/>
          </a:p>
        </cdr:txBody>
      </cdr:sp>
      <cdr:sp macro="" textlink="">
        <cdr:nvSpPr>
          <cdr:cNvPr id="16" name="Star: 5 Points 15"/>
          <cdr:cNvSpPr/>
        </cdr:nvSpPr>
        <cdr:spPr>
          <a:xfrm xmlns:a="http://schemas.openxmlformats.org/drawingml/2006/main">
            <a:off x="644867" y="0"/>
            <a:ext cx="288133" cy="357885"/>
          </a:xfrm>
          <a:prstGeom xmlns:a="http://schemas.openxmlformats.org/drawingml/2006/main" prst="star5">
            <a:avLst/>
          </a:prstGeom>
        </cdr:spPr>
        <cdr:style>
          <a:lnRef xmlns:a="http://schemas.openxmlformats.org/drawingml/2006/main" idx="2">
            <a:schemeClr val="accent4">
              <a:shade val="50000"/>
            </a:schemeClr>
          </a:lnRef>
          <a:fillRef xmlns:a="http://schemas.openxmlformats.org/drawingml/2006/main" idx="1">
            <a:schemeClr val="accent4"/>
          </a:fillRef>
          <a:effectRef xmlns:a="http://schemas.openxmlformats.org/drawingml/2006/main" idx="0">
            <a:schemeClr val="accent4"/>
          </a:effectRef>
          <a:fontRef xmlns:a="http://schemas.openxmlformats.org/drawingml/2006/main" idx="minor">
            <a:schemeClr val="lt1"/>
          </a:fontRef>
        </cdr:style>
        <cdr:txBody>
  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 xmlns:a="http://schemas.openxmlformats.org/drawingml/2006/main"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pPr algn="ctr"/>
            <a:endParaRPr lang="en-US"/>
          </a:p>
        </cdr:txBody>
      </cdr:sp>
      <cdr:sp macro="" textlink="">
        <cdr:nvSpPr>
          <cdr:cNvPr id="17" name="Star: 5 Points 16"/>
          <cdr:cNvSpPr/>
        </cdr:nvSpPr>
        <cdr:spPr>
          <a:xfrm xmlns:a="http://schemas.openxmlformats.org/drawingml/2006/main">
            <a:off x="945529" y="0"/>
            <a:ext cx="288133" cy="357885"/>
          </a:xfrm>
          <a:prstGeom xmlns:a="http://schemas.openxmlformats.org/drawingml/2006/main" prst="star5">
            <a:avLst/>
          </a:prstGeom>
        </cdr:spPr>
        <cdr:style>
          <a:lnRef xmlns:a="http://schemas.openxmlformats.org/drawingml/2006/main" idx="2">
            <a:schemeClr val="accent4">
              <a:shade val="50000"/>
            </a:schemeClr>
          </a:lnRef>
          <a:fillRef xmlns:a="http://schemas.openxmlformats.org/drawingml/2006/main" idx="1">
            <a:schemeClr val="accent4"/>
          </a:fillRef>
          <a:effectRef xmlns:a="http://schemas.openxmlformats.org/drawingml/2006/main" idx="0">
            <a:schemeClr val="accent4"/>
          </a:effectRef>
          <a:fontRef xmlns:a="http://schemas.openxmlformats.org/drawingml/2006/main" idx="minor">
            <a:schemeClr val="lt1"/>
          </a:fontRef>
        </cdr:style>
        <cdr:txBody>
  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 xmlns:a="http://schemas.openxmlformats.org/drawingml/2006/main"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pPr algn="ctr"/>
            <a:endParaRPr lang="en-US"/>
          </a:p>
        </cdr:txBody>
      </cdr:sp>
    </cdr:grpSp>
  </cdr:relSizeAnchor>
  <cdr:relSizeAnchor xmlns:cdr="http://schemas.openxmlformats.org/drawingml/2006/chartDrawing">
    <cdr:from>
      <cdr:x>0.87036</cdr:x>
      <cdr:y>0.19186</cdr:y>
    </cdr:from>
    <cdr:to>
      <cdr:x>0.98852</cdr:x>
      <cdr:y>0.26416</cdr:y>
    </cdr:to>
    <cdr:grpSp>
      <cdr:nvGrpSpPr>
        <cdr:cNvPr id="18" name="Group 17">
          <a:extLst xmlns:a="http://schemas.openxmlformats.org/drawingml/2006/main">
            <a:ext uri="{FF2B5EF4-FFF2-40B4-BE49-F238E27FC236}">
              <a16:creationId xmlns:a16="http://schemas.microsoft.com/office/drawing/2014/main" id="{65A80288-F5AF-46AD-8265-084737EE8C4E}"/>
            </a:ext>
          </a:extLst>
        </cdr:cNvPr>
        <cdr:cNvGrpSpPr/>
      </cdr:nvGrpSpPr>
      <cdr:grpSpPr>
        <a:xfrm xmlns:a="http://schemas.openxmlformats.org/drawingml/2006/main">
          <a:off x="5791700" y="833805"/>
          <a:ext cx="786281" cy="314209"/>
          <a:chOff x="0" y="0"/>
          <a:chExt cx="1743071" cy="523905"/>
        </a:xfrm>
      </cdr:grpSpPr>
      <cdr:sp macro="" textlink="">
        <cdr:nvSpPr>
          <cdr:cNvPr id="19" name="Star: 5 Points 18"/>
          <cdr:cNvSpPr/>
        </cdr:nvSpPr>
        <cdr:spPr>
          <a:xfrm xmlns:a="http://schemas.openxmlformats.org/drawingml/2006/main">
            <a:off x="0" y="0"/>
            <a:ext cx="407110" cy="523905"/>
          </a:xfrm>
          <a:prstGeom xmlns:a="http://schemas.openxmlformats.org/drawingml/2006/main" prst="star5">
            <a:avLst/>
          </a:prstGeom>
        </cdr:spPr>
        <cdr:style>
          <a:lnRef xmlns:a="http://schemas.openxmlformats.org/drawingml/2006/main" idx="2">
            <a:schemeClr val="accent4">
              <a:shade val="50000"/>
            </a:schemeClr>
          </a:lnRef>
          <a:fillRef xmlns:a="http://schemas.openxmlformats.org/drawingml/2006/main" idx="1">
            <a:schemeClr val="accent4"/>
          </a:fillRef>
          <a:effectRef xmlns:a="http://schemas.openxmlformats.org/drawingml/2006/main" idx="0">
            <a:schemeClr val="accent4"/>
          </a:effectRef>
          <a:fontRef xmlns:a="http://schemas.openxmlformats.org/drawingml/2006/main" idx="minor">
            <a:schemeClr val="lt1"/>
          </a:fontRef>
        </cdr:style>
        <cdr:txBody>
  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 xmlns:a="http://schemas.openxmlformats.org/drawingml/2006/main"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pPr algn="ctr"/>
            <a:endParaRPr lang="en-US"/>
          </a:p>
        </cdr:txBody>
      </cdr:sp>
      <cdr:sp macro="" textlink="">
        <cdr:nvSpPr>
          <cdr:cNvPr id="20" name="Star: 5 Points 19"/>
          <cdr:cNvSpPr/>
        </cdr:nvSpPr>
        <cdr:spPr>
          <a:xfrm xmlns:a="http://schemas.openxmlformats.org/drawingml/2006/main">
            <a:off x="494509" y="0"/>
            <a:ext cx="407110" cy="523905"/>
          </a:xfrm>
          <a:prstGeom xmlns:a="http://schemas.openxmlformats.org/drawingml/2006/main" prst="star5">
            <a:avLst/>
          </a:prstGeom>
        </cdr:spPr>
        <cdr:style>
          <a:lnRef xmlns:a="http://schemas.openxmlformats.org/drawingml/2006/main" idx="2">
            <a:schemeClr val="accent4">
              <a:shade val="50000"/>
            </a:schemeClr>
          </a:lnRef>
          <a:fillRef xmlns:a="http://schemas.openxmlformats.org/drawingml/2006/main" idx="1">
            <a:schemeClr val="accent4"/>
          </a:fillRef>
          <a:effectRef xmlns:a="http://schemas.openxmlformats.org/drawingml/2006/main" idx="0">
            <a:schemeClr val="accent4"/>
          </a:effectRef>
          <a:fontRef xmlns:a="http://schemas.openxmlformats.org/drawingml/2006/main" idx="minor">
            <a:schemeClr val="lt1"/>
          </a:fontRef>
        </cdr:style>
        <cdr:txBody>
  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 xmlns:a="http://schemas.openxmlformats.org/drawingml/2006/main"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pPr algn="ctr"/>
            <a:endParaRPr lang="en-US"/>
          </a:p>
        </cdr:txBody>
      </cdr:sp>
      <cdr:sp macro="" textlink="">
        <cdr:nvSpPr>
          <cdr:cNvPr id="21" name="Star: 5 Points 20"/>
          <cdr:cNvSpPr/>
        </cdr:nvSpPr>
        <cdr:spPr>
          <a:xfrm xmlns:a="http://schemas.openxmlformats.org/drawingml/2006/main">
            <a:off x="911148" y="0"/>
            <a:ext cx="407110" cy="523905"/>
          </a:xfrm>
          <a:prstGeom xmlns:a="http://schemas.openxmlformats.org/drawingml/2006/main" prst="star5">
            <a:avLst/>
          </a:prstGeom>
        </cdr:spPr>
        <cdr:style>
          <a:lnRef xmlns:a="http://schemas.openxmlformats.org/drawingml/2006/main" idx="2">
            <a:schemeClr val="accent4">
              <a:shade val="50000"/>
            </a:schemeClr>
          </a:lnRef>
          <a:fillRef xmlns:a="http://schemas.openxmlformats.org/drawingml/2006/main" idx="1">
            <a:schemeClr val="accent4"/>
          </a:fillRef>
          <a:effectRef xmlns:a="http://schemas.openxmlformats.org/drawingml/2006/main" idx="0">
            <a:schemeClr val="accent4"/>
          </a:effectRef>
          <a:fontRef xmlns:a="http://schemas.openxmlformats.org/drawingml/2006/main" idx="minor">
            <a:schemeClr val="lt1"/>
          </a:fontRef>
        </cdr:style>
        <cdr:txBody>
  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 xmlns:a="http://schemas.openxmlformats.org/drawingml/2006/main"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pPr algn="ctr"/>
            <a:endParaRPr lang="en-US"/>
          </a:p>
        </cdr:txBody>
      </cdr:sp>
      <cdr:sp macro="" textlink="">
        <cdr:nvSpPr>
          <cdr:cNvPr id="22" name="Star: 5 Points 21"/>
          <cdr:cNvSpPr/>
        </cdr:nvSpPr>
        <cdr:spPr>
          <a:xfrm xmlns:a="http://schemas.openxmlformats.org/drawingml/2006/main">
            <a:off x="1335961" y="0"/>
            <a:ext cx="407110" cy="523905"/>
          </a:xfrm>
          <a:prstGeom xmlns:a="http://schemas.openxmlformats.org/drawingml/2006/main" prst="star5">
            <a:avLst/>
          </a:prstGeom>
        </cdr:spPr>
        <cdr:style>
          <a:lnRef xmlns:a="http://schemas.openxmlformats.org/drawingml/2006/main" idx="2">
            <a:schemeClr val="accent4">
              <a:shade val="50000"/>
            </a:schemeClr>
          </a:lnRef>
          <a:fillRef xmlns:a="http://schemas.openxmlformats.org/drawingml/2006/main" idx="1">
            <a:schemeClr val="accent4"/>
          </a:fillRef>
          <a:effectRef xmlns:a="http://schemas.openxmlformats.org/drawingml/2006/main" idx="0">
            <a:schemeClr val="accent4"/>
          </a:effectRef>
          <a:fontRef xmlns:a="http://schemas.openxmlformats.org/drawingml/2006/main" idx="minor">
            <a:schemeClr val="lt1"/>
          </a:fontRef>
        </cdr:style>
        <cdr:txBody>
  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 xmlns:a="http://schemas.openxmlformats.org/drawingml/2006/main"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pPr algn="ctr"/>
            <a:endParaRPr lang="en-US"/>
          </a:p>
        </cdr:txBody>
      </cdr:sp>
    </cdr:grp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9E7E7733-EA2B-47AD-8BF6-0A61FFFEE65A}" type="datetimeFigureOut">
              <a:rPr lang="en-US"/>
              <a:pPr>
                <a:defRPr/>
              </a:pPr>
              <a:t>9/19/2019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BC0E2681-91DC-48FE-8265-449B48D0B2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Footer 1.ai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4614863"/>
            <a:ext cx="91440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TC-2019-London-final.ai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7497763" y="223838"/>
            <a:ext cx="1189037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8FD3E5-40AD-49CA-BC78-523641CA4E26}" type="datetimeFigureOut">
              <a:rPr lang="en-US"/>
              <a:pPr>
                <a:defRPr/>
              </a:pPr>
              <a:t>9/19/2019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AB8C04-5B0F-4F0F-A16B-4E6E52E589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A53E93-C4C2-4E35-BC59-377F85D87824}" type="datetimeFigureOut">
              <a:rPr lang="en-US"/>
              <a:pPr>
                <a:defRPr/>
              </a:pPr>
              <a:t>9/19/2019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CDDB3E-AD27-4D3F-8C78-806514FA11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864DCE-879B-464C-80E9-602F835ACA87}" type="datetimeFigureOut">
              <a:rPr lang="en-US"/>
              <a:pPr>
                <a:defRPr/>
              </a:pPr>
              <a:t>9/19/2019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B74E29-B5D1-4B69-9EFB-2122D9EA93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Footer 1.ai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4614863"/>
            <a:ext cx="91440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TC-2019-London-final.ai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7497763" y="223838"/>
            <a:ext cx="1189037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7701FA-D75F-4A3C-9DBC-4444E6A267A8}" type="datetimeFigureOut">
              <a:rPr lang="en-US"/>
              <a:pPr>
                <a:defRPr/>
              </a:pPr>
              <a:t>9/19/2019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18672B-42A6-4586-91ED-8BC30CCD13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Footer 1.ai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4614863"/>
            <a:ext cx="91440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TC-2019-London-final.ai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7497763" y="223838"/>
            <a:ext cx="1189037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0B6C4C-DB2C-40E3-B8E4-BFA4FB8A091B}" type="datetimeFigureOut">
              <a:rPr lang="en-US"/>
              <a:pPr>
                <a:defRPr/>
              </a:pPr>
              <a:t>9/19/2019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C69EF8-C3BD-4913-AEB3-4E4020C8EE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Footer 1.ai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4614863"/>
            <a:ext cx="91440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8" descr="FTC-2019-London-final.ai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7497763" y="223838"/>
            <a:ext cx="1189037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A4246F-3E4A-4BCC-B8C6-0DACFA4B9C42}" type="datetimeFigureOut">
              <a:rPr lang="en-US"/>
              <a:pPr>
                <a:defRPr/>
              </a:pPr>
              <a:t>9/19/2019</a:t>
            </a:fld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827A92-D658-45D4-9391-6A3B5CF897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9" descr="Footer 1.ai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4614863"/>
            <a:ext cx="91440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0" descr="FTC-2019-London-final.ai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7497763" y="223838"/>
            <a:ext cx="1189037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0F6330-80E6-41B0-BC19-3CC9087C75F8}" type="datetimeFigureOut">
              <a:rPr lang="en-US"/>
              <a:pPr>
                <a:defRPr/>
              </a:pPr>
              <a:t>9/19/2019</a:t>
            </a:fld>
            <a:endParaRPr lang="en-US"/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33487A-FD61-429D-9C46-90B18A341D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Footer 1.ai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4614863"/>
            <a:ext cx="91440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6" descr="FTC-2019-London-final.ai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7497763" y="223838"/>
            <a:ext cx="1189037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C0169E-CED6-4FB5-843F-B3443DA307DC}" type="datetimeFigureOut">
              <a:rPr lang="en-US"/>
              <a:pPr>
                <a:defRPr/>
              </a:pPr>
              <a:t>9/19/2019</a:t>
            </a:fld>
            <a:endParaRPr lang="en-US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EE367A-CB85-4A99-B3FA-FCA127B21B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75CFA5-FB6C-437F-ABA6-42CBDD176FD9}" type="datetimeFigureOut">
              <a:rPr lang="en-US"/>
              <a:pPr>
                <a:defRPr/>
              </a:pPr>
              <a:t>9/19/2019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2403A0-E765-4A0A-92E2-98A02211D0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Footer 1.ai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4614863"/>
            <a:ext cx="91440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8" descr="FTC-2019-London-final.ai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7497763" y="223838"/>
            <a:ext cx="1189037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736CEA-F598-4EE9-8ACF-07750272037A}" type="datetimeFigureOut">
              <a:rPr lang="en-US"/>
              <a:pPr>
                <a:defRPr/>
              </a:pPr>
              <a:t>9/19/2019</a:t>
            </a:fld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875EF8-DC77-49D6-AF81-ACB45868F8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7EED8D-2361-4349-9418-6211254314D3}" type="datetimeFigureOut">
              <a:rPr lang="en-US"/>
              <a:pPr>
                <a:defRPr/>
              </a:pPr>
              <a:t>9/19/2019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70D19D-0770-442D-AC53-6E72F6115A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274638"/>
            <a:ext cx="7886700" cy="99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8A335A3-9C1F-4C89-B409-FFFA019A85EE}" type="datetimeFigureOut">
              <a:rPr lang="en-US"/>
              <a:pPr>
                <a:defRPr/>
              </a:pPr>
              <a:t>9/19/2019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7FABD3E-FCF7-44EF-9483-CD111F1855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3512" r:id="rId1"/>
    <p:sldLayoutId id="2147493513" r:id="rId2"/>
    <p:sldLayoutId id="2147493514" r:id="rId3"/>
    <p:sldLayoutId id="2147493515" r:id="rId4"/>
    <p:sldLayoutId id="2147493516" r:id="rId5"/>
    <p:sldLayoutId id="2147493517" r:id="rId6"/>
    <p:sldLayoutId id="2147493511" r:id="rId7"/>
    <p:sldLayoutId id="2147493518" r:id="rId8"/>
    <p:sldLayoutId id="2147493510" r:id="rId9"/>
    <p:sldLayoutId id="2147493509" r:id="rId10"/>
    <p:sldLayoutId id="2147493508" r:id="rId11"/>
  </p:sldLayoutIdLst>
  <p:txStyles>
    <p:titleStyle>
      <a:lvl1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2pPr>
      <a:lvl3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3pPr>
      <a:lvl4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4pPr>
      <a:lvl5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9pPr>
    </p:titleStyle>
    <p:bodyStyle>
      <a:lvl1pPr marL="171450" indent="-171450" algn="l" defTabSz="685800" rtl="0" fontAlgn="base">
        <a:lnSpc>
          <a:spcPct val="90000"/>
        </a:lnSpc>
        <a:spcBef>
          <a:spcPts val="75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2" descr="2019 Logos 4.ai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59400" y="4351338"/>
            <a:ext cx="2997200" cy="50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8" name="Picture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567238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-4763" y="1108075"/>
            <a:ext cx="4572001" cy="39354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/>
            <a:r>
              <a:rPr lang="ru-RU" sz="2800" b="1">
                <a:solidFill>
                  <a:schemeClr val="bg1"/>
                </a:solidFill>
                <a:latin typeface="Arial Narrow" pitchFamily="34" charset="0"/>
              </a:rPr>
              <a:t>Прогресс </a:t>
            </a:r>
            <a:r>
              <a:rPr lang="en-US" sz="2800" b="1">
                <a:solidFill>
                  <a:schemeClr val="bg1"/>
                </a:solidFill>
                <a:latin typeface="Arial Narrow" pitchFamily="34" charset="0"/>
              </a:rPr>
              <a:t>90-90-90</a:t>
            </a:r>
            <a:r>
              <a:rPr lang="ru-RU" sz="2800" b="1">
                <a:solidFill>
                  <a:schemeClr val="bg1"/>
                </a:solidFill>
                <a:latin typeface="Arial Narrow" pitchFamily="34" charset="0"/>
              </a:rPr>
              <a:t> и значение для достижения цели «0» на городском и региональном уровне</a:t>
            </a:r>
            <a:r>
              <a:rPr lang="en-US" sz="2800" b="1">
                <a:solidFill>
                  <a:schemeClr val="bg1"/>
                </a:solidFill>
                <a:latin typeface="Arial Narrow" pitchFamily="34" charset="0"/>
              </a:rPr>
              <a:t>:</a:t>
            </a:r>
          </a:p>
          <a:p>
            <a:pPr algn="ctr"/>
            <a:r>
              <a:rPr lang="ru-RU" sz="2800" b="1">
                <a:solidFill>
                  <a:schemeClr val="bg1"/>
                </a:solidFill>
                <a:latin typeface="Arial Narrow" pitchFamily="34" charset="0"/>
              </a:rPr>
              <a:t>сравнение Татарстана и Лондона</a:t>
            </a:r>
            <a:r>
              <a:rPr lang="en-US" sz="2800" b="1">
                <a:solidFill>
                  <a:schemeClr val="bg1"/>
                </a:solidFill>
                <a:latin typeface="Arial Narrow" pitchFamily="34" charset="0"/>
              </a:rPr>
              <a:t> </a:t>
            </a:r>
            <a:r>
              <a:rPr lang="ru-RU" sz="2800" b="1">
                <a:solidFill>
                  <a:schemeClr val="bg1"/>
                </a:solidFill>
                <a:latin typeface="Arial Narrow" pitchFamily="34" charset="0"/>
              </a:rPr>
              <a:t>по ускорению мер для окончания эпидемии СПИДа</a:t>
            </a:r>
            <a:endParaRPr lang="en-US" sz="2800" b="1">
              <a:solidFill>
                <a:schemeClr val="bg1"/>
              </a:solidFill>
              <a:latin typeface="Arial Narrow" pitchFamily="34" charset="0"/>
            </a:endParaRPr>
          </a:p>
        </p:txBody>
      </p:sp>
      <p:pic>
        <p:nvPicPr>
          <p:cNvPr id="14340" name="Picture 10" descr="FTC-2019-London-final2.ai"/>
          <p:cNvPicPr>
            <a:picLocks noChangeAspect="1"/>
          </p:cNvPicPr>
          <p:nvPr/>
        </p:nvPicPr>
        <p:blipFill>
          <a:blip r:embed="rId4"/>
          <a:srcRect b="17110"/>
          <a:stretch>
            <a:fillRect/>
          </a:stretch>
        </p:blipFill>
        <p:spPr bwMode="auto">
          <a:xfrm>
            <a:off x="5359400" y="1511300"/>
            <a:ext cx="2997200" cy="145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886700" cy="995363"/>
          </a:xfrm>
        </p:spPr>
        <p:txBody>
          <a:bodyPr/>
          <a:lstStyle/>
          <a:p>
            <a:r>
              <a:rPr lang="ru-RU" sz="2400"/>
              <a:t>Прогресс в Лондоне: компоненты по данным и политике</a:t>
            </a:r>
            <a:endParaRPr lang="en-US" sz="2400"/>
          </a:p>
        </p:txBody>
      </p:sp>
      <p:pic>
        <p:nvPicPr>
          <p:cNvPr id="23554" name="Picture 9" descr="A screen shot of a computer&#10;&#10;Description automatically generated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16200" y="1162050"/>
            <a:ext cx="3582988" cy="278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Picture 7" descr="A screenshot of a computer&#10;&#10;Description automatically generated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854075"/>
            <a:ext cx="2894013" cy="219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Picture 11" descr="A screen shot of a computer&#10;&#10;Description automatically generated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78438" y="2346325"/>
            <a:ext cx="3865562" cy="242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595176-7956-4E8B-B207-040A7F835C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t"/>
            <a:r>
              <a:rPr lang="en-US" dirty="0"/>
              <a:t>B</a:t>
            </a:r>
            <a:r>
              <a:rPr lang="ru-RU" dirty="0"/>
              <a:t>опрос о политическом лидерстве</a:t>
            </a:r>
            <a:br>
              <a:rPr lang="ru-RU" dirty="0"/>
            </a:br>
            <a:endParaRPr lang="en-US" dirty="0"/>
          </a:p>
        </p:txBody>
      </p:sp>
      <p:pic>
        <p:nvPicPr>
          <p:cNvPr id="1026" name="Picture 2" descr="Image result for sadik khan hiv london fast track">
            <a:extLst>
              <a:ext uri="{FF2B5EF4-FFF2-40B4-BE49-F238E27FC236}">
                <a16:creationId xmlns:a16="http://schemas.microsoft.com/office/drawing/2014/main" id="{9B1181BE-387F-4C41-BB21-24FA6A2FD7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459" y="1268016"/>
            <a:ext cx="5055488" cy="3254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EC223D7-2B71-41F8-BF6C-8C31205E436F}"/>
              </a:ext>
            </a:extLst>
          </p:cNvPr>
          <p:cNvSpPr/>
          <p:nvPr/>
        </p:nvSpPr>
        <p:spPr>
          <a:xfrm>
            <a:off x="5887918" y="1371421"/>
            <a:ext cx="242365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rgbClr val="777777"/>
                </a:solidFill>
                <a:latin typeface="Roboto"/>
              </a:rPr>
              <a:t>ПрЕП должна быть доступна каждому, кто в ней нуждается. Нет если, нет но!</a:t>
            </a:r>
          </a:p>
          <a:p>
            <a:endParaRPr lang="ru-RU" b="1" i="1" dirty="0">
              <a:solidFill>
                <a:srgbClr val="777777"/>
              </a:solidFill>
              <a:effectLst/>
              <a:latin typeface="Roboto"/>
            </a:endParaRPr>
          </a:p>
          <a:p>
            <a:r>
              <a:rPr lang="ru-RU" b="1" i="1" dirty="0">
                <a:solidFill>
                  <a:srgbClr val="777777"/>
                </a:solidFill>
                <a:latin typeface="Roboto"/>
              </a:rPr>
              <a:t>Садик Хан, мэр Лондона</a:t>
            </a:r>
            <a:endParaRPr lang="ru-RU" b="1" i="1" dirty="0">
              <a:solidFill>
                <a:srgbClr val="777777"/>
              </a:solidFill>
              <a:effectLst/>
              <a:latin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31716784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30238" y="1260475"/>
            <a:ext cx="3868737" cy="617538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185738" y="0"/>
            <a:ext cx="7886700" cy="1016000"/>
          </a:xfrm>
        </p:spPr>
        <p:txBody>
          <a:bodyPr/>
          <a:lstStyle/>
          <a:p>
            <a:r>
              <a:rPr lang="ru-RU" sz="2400"/>
              <a:t>Данные города Нью-Йорк о прогрессе </a:t>
            </a:r>
            <a:br>
              <a:rPr lang="ru-RU" sz="2400"/>
            </a:br>
            <a:r>
              <a:rPr lang="ru-RU" sz="2400"/>
              <a:t>в достижении цели покончить с ВИЧ</a:t>
            </a:r>
            <a:br>
              <a:rPr lang="ru-RU" sz="2400"/>
            </a:br>
            <a:endParaRPr lang="en-US" sz="2400"/>
          </a:p>
        </p:txBody>
      </p:sp>
      <p:sp>
        <p:nvSpPr>
          <p:cNvPr id="24579" name="Rectangle 12"/>
          <p:cNvSpPr>
            <a:spLocks noChangeArrowheads="1"/>
          </p:cNvSpPr>
          <p:nvPr/>
        </p:nvSpPr>
        <p:spPr bwMode="auto">
          <a:xfrm>
            <a:off x="749300" y="4359275"/>
            <a:ext cx="78867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>
                <a:latin typeface="Calibri" pitchFamily="34" charset="0"/>
              </a:rPr>
              <a:t>The number of annual new HIV diagnoses in New York City declined </a:t>
            </a:r>
            <a:r>
              <a:rPr lang="en-US" sz="1200" b="1">
                <a:latin typeface="Calibri" pitchFamily="34" charset="0"/>
              </a:rPr>
              <a:t>50%</a:t>
            </a:r>
            <a:r>
              <a:rPr lang="en-US" sz="1200">
                <a:latin typeface="Calibri" pitchFamily="34" charset="0"/>
              </a:rPr>
              <a:t> between 2006-2017 (from 4,280 to 2,155)</a:t>
            </a:r>
            <a:br>
              <a:rPr lang="en-US" sz="1200">
                <a:latin typeface="Calibri" pitchFamily="34" charset="0"/>
              </a:rPr>
            </a:br>
            <a:endParaRPr lang="en-US" sz="1200">
              <a:latin typeface="Calibri" pitchFamily="34" charset="0"/>
            </a:endParaRPr>
          </a:p>
        </p:txBody>
      </p:sp>
      <p:pic>
        <p:nvPicPr>
          <p:cNvPr id="24580" name="Picture 1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5263" y="650875"/>
            <a:ext cx="4813300" cy="310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1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32363" y="757238"/>
            <a:ext cx="3117850" cy="354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extBox 3"/>
          <p:cNvSpPr txBox="1">
            <a:spLocks noChangeArrowheads="1"/>
          </p:cNvSpPr>
          <p:nvPr/>
        </p:nvSpPr>
        <p:spPr bwMode="auto">
          <a:xfrm>
            <a:off x="6800850" y="938213"/>
            <a:ext cx="2105025" cy="302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1600">
                <a:latin typeface="Calibri" pitchFamily="34" charset="0"/>
              </a:rPr>
              <a:t>11 </a:t>
            </a:r>
            <a:r>
              <a:rPr lang="ru-RU" sz="1600">
                <a:latin typeface="Calibri" pitchFamily="34" charset="0"/>
              </a:rPr>
              <a:t>из </a:t>
            </a:r>
            <a:r>
              <a:rPr lang="en-US" sz="1600">
                <a:latin typeface="Calibri" pitchFamily="34" charset="0"/>
              </a:rPr>
              <a:t>19 </a:t>
            </a:r>
            <a:r>
              <a:rPr lang="ru-RU" sz="1600">
                <a:latin typeface="Calibri" pitchFamily="34" charset="0"/>
              </a:rPr>
              <a:t>городов показали улучшение в первых 90</a:t>
            </a:r>
            <a:r>
              <a:rPr lang="en-US" sz="1600">
                <a:latin typeface="Calibri" pitchFamily="34" charset="0"/>
              </a:rPr>
              <a:t> </a:t>
            </a:r>
          </a:p>
          <a:p>
            <a:pPr marL="285750" indent="-285750">
              <a:buFont typeface="Arial" charset="0"/>
              <a:buChar char="•"/>
            </a:pPr>
            <a:r>
              <a:rPr lang="ru-RU" sz="1600">
                <a:latin typeface="Calibri" pitchFamily="34" charset="0"/>
              </a:rPr>
              <a:t>У </a:t>
            </a:r>
            <a:r>
              <a:rPr lang="en-US" sz="1600">
                <a:latin typeface="Calibri" pitchFamily="34" charset="0"/>
              </a:rPr>
              <a:t>4 </a:t>
            </a:r>
            <a:r>
              <a:rPr lang="ru-RU" sz="1600">
                <a:latin typeface="Calibri" pitchFamily="34" charset="0"/>
              </a:rPr>
              <a:t>из</a:t>
            </a:r>
            <a:r>
              <a:rPr lang="en-US" sz="1600">
                <a:latin typeface="Calibri" pitchFamily="34" charset="0"/>
              </a:rPr>
              <a:t> 11 </a:t>
            </a:r>
            <a:r>
              <a:rPr lang="ru-RU" sz="1600">
                <a:latin typeface="Calibri" pitchFamily="34" charset="0"/>
              </a:rPr>
              <a:t>городов</a:t>
            </a:r>
            <a:r>
              <a:rPr lang="en-US" sz="1600">
                <a:latin typeface="Calibri" pitchFamily="34" charset="0"/>
              </a:rPr>
              <a:t> </a:t>
            </a:r>
            <a:r>
              <a:rPr lang="ru-RU" sz="1600">
                <a:latin typeface="Calibri" pitchFamily="34" charset="0"/>
              </a:rPr>
              <a:t>был рост </a:t>
            </a:r>
            <a:r>
              <a:rPr lang="en-US" sz="1600">
                <a:latin typeface="Calibri" pitchFamily="34" charset="0"/>
              </a:rPr>
              <a:t>≥5 </a:t>
            </a:r>
            <a:r>
              <a:rPr lang="ru-RU" sz="1600">
                <a:latin typeface="Calibri" pitchFamily="34" charset="0"/>
              </a:rPr>
              <a:t>процентных пункта</a:t>
            </a:r>
          </a:p>
          <a:p>
            <a:pPr marL="285750" indent="-285750">
              <a:buFont typeface="Arial" charset="0"/>
              <a:buChar char="•"/>
            </a:pPr>
            <a:r>
              <a:rPr lang="ru-RU" sz="1600">
                <a:latin typeface="Calibri" pitchFamily="34" charset="0"/>
              </a:rPr>
              <a:t>У </a:t>
            </a:r>
            <a:r>
              <a:rPr lang="en-US" sz="1600">
                <a:latin typeface="Calibri" pitchFamily="34" charset="0"/>
              </a:rPr>
              <a:t>3 </a:t>
            </a:r>
            <a:r>
              <a:rPr lang="ru-RU" sz="1600">
                <a:latin typeface="Calibri" pitchFamily="34" charset="0"/>
              </a:rPr>
              <a:t>из</a:t>
            </a:r>
            <a:r>
              <a:rPr lang="en-US" sz="1600">
                <a:latin typeface="Calibri" pitchFamily="34" charset="0"/>
              </a:rPr>
              <a:t> 4 </a:t>
            </a:r>
            <a:r>
              <a:rPr lang="ru-RU" sz="1600">
                <a:latin typeface="Calibri" pitchFamily="34" charset="0"/>
              </a:rPr>
              <a:t>городов был рост </a:t>
            </a:r>
            <a:r>
              <a:rPr lang="en-US" sz="1600">
                <a:latin typeface="Calibri" pitchFamily="34" charset="0"/>
              </a:rPr>
              <a:t>≥</a:t>
            </a:r>
            <a:r>
              <a:rPr lang="ru-RU" sz="1600">
                <a:latin typeface="Calibri" pitchFamily="34" charset="0"/>
              </a:rPr>
              <a:t>10</a:t>
            </a:r>
            <a:r>
              <a:rPr lang="en-US" sz="1600">
                <a:latin typeface="Calibri" pitchFamily="34" charset="0"/>
              </a:rPr>
              <a:t> </a:t>
            </a:r>
            <a:r>
              <a:rPr lang="ru-RU" sz="1600">
                <a:latin typeface="Calibri" pitchFamily="34" charset="0"/>
              </a:rPr>
              <a:t>процентных пункта</a:t>
            </a:r>
            <a:endParaRPr lang="en-US" sz="1600">
              <a:latin typeface="Calibri" pitchFamily="34" charset="0"/>
            </a:endParaRPr>
          </a:p>
        </p:txBody>
      </p:sp>
      <p:sp>
        <p:nvSpPr>
          <p:cNvPr id="25602" name="TextBox 4"/>
          <p:cNvSpPr txBox="1">
            <a:spLocks noChangeArrowheads="1"/>
          </p:cNvSpPr>
          <p:nvPr/>
        </p:nvSpPr>
        <p:spPr bwMode="auto">
          <a:xfrm>
            <a:off x="646113" y="4471988"/>
            <a:ext cx="65468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>
                <a:latin typeface="Calibri" pitchFamily="34" charset="0"/>
              </a:rPr>
              <a:t>*Includes cities reporting 3-4 years of trend data from a 2015 baseline (start of FTC initiative) </a:t>
            </a:r>
          </a:p>
        </p:txBody>
      </p:sp>
      <p:pic>
        <p:nvPicPr>
          <p:cNvPr id="25603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" y="88900"/>
            <a:ext cx="6686550" cy="438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extBox 3"/>
          <p:cNvSpPr txBox="1">
            <a:spLocks noChangeArrowheads="1"/>
          </p:cNvSpPr>
          <p:nvPr/>
        </p:nvSpPr>
        <p:spPr bwMode="auto">
          <a:xfrm>
            <a:off x="6800850" y="938213"/>
            <a:ext cx="2197100" cy="338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1600">
                <a:latin typeface="Calibri" pitchFamily="34" charset="0"/>
              </a:rPr>
              <a:t>12 </a:t>
            </a:r>
            <a:r>
              <a:rPr lang="ru-RU" sz="1600">
                <a:latin typeface="Calibri" pitchFamily="34" charset="0"/>
              </a:rPr>
              <a:t>из</a:t>
            </a:r>
            <a:r>
              <a:rPr lang="en-US" sz="1600">
                <a:latin typeface="Calibri" pitchFamily="34" charset="0"/>
              </a:rPr>
              <a:t> 15 </a:t>
            </a:r>
            <a:r>
              <a:rPr lang="ru-RU"/>
              <a:t>городов показали улучшение во вторых 90</a:t>
            </a:r>
            <a:r>
              <a:rPr lang="en-US"/>
              <a:t> </a:t>
            </a:r>
          </a:p>
          <a:p>
            <a:pPr marL="285750" indent="-285750">
              <a:buFont typeface="Arial" charset="0"/>
              <a:buChar char="•"/>
            </a:pPr>
            <a:r>
              <a:rPr lang="ru-RU" sz="1600">
                <a:latin typeface="Calibri" pitchFamily="34" charset="0"/>
              </a:rPr>
              <a:t>У </a:t>
            </a:r>
            <a:r>
              <a:rPr lang="en-US" sz="1600">
                <a:latin typeface="Calibri" pitchFamily="34" charset="0"/>
              </a:rPr>
              <a:t>9 </a:t>
            </a:r>
            <a:r>
              <a:rPr lang="ru-RU" sz="1600">
                <a:latin typeface="Calibri" pitchFamily="34" charset="0"/>
              </a:rPr>
              <a:t>из</a:t>
            </a:r>
            <a:r>
              <a:rPr lang="en-US" sz="1600">
                <a:latin typeface="Calibri" pitchFamily="34" charset="0"/>
              </a:rPr>
              <a:t> 12</a:t>
            </a:r>
            <a:r>
              <a:rPr lang="ru-RU" sz="1600">
                <a:latin typeface="Calibri" pitchFamily="34" charset="0"/>
              </a:rPr>
              <a:t> </a:t>
            </a:r>
            <a:r>
              <a:rPr lang="ru-RU"/>
              <a:t>городов</a:t>
            </a:r>
            <a:r>
              <a:rPr lang="en-US"/>
              <a:t> </a:t>
            </a:r>
            <a:r>
              <a:rPr lang="ru-RU"/>
              <a:t>был рост </a:t>
            </a:r>
            <a:r>
              <a:rPr lang="en-US"/>
              <a:t>≥5 </a:t>
            </a:r>
            <a:r>
              <a:rPr lang="ru-RU"/>
              <a:t>процентных пункта</a:t>
            </a:r>
          </a:p>
          <a:p>
            <a:pPr marL="285750" indent="-285750">
              <a:buFont typeface="Arial" charset="0"/>
              <a:buChar char="•"/>
            </a:pPr>
            <a:r>
              <a:rPr lang="ru-RU" sz="1600">
                <a:latin typeface="Calibri" pitchFamily="34" charset="0"/>
              </a:rPr>
              <a:t>У </a:t>
            </a:r>
            <a:r>
              <a:rPr lang="en-US" sz="1600">
                <a:latin typeface="Calibri" pitchFamily="34" charset="0"/>
              </a:rPr>
              <a:t>5 </a:t>
            </a:r>
            <a:r>
              <a:rPr lang="ru-RU" sz="1600">
                <a:latin typeface="Calibri" pitchFamily="34" charset="0"/>
              </a:rPr>
              <a:t>из </a:t>
            </a:r>
            <a:r>
              <a:rPr lang="en-US" sz="1600">
                <a:latin typeface="Calibri" pitchFamily="34" charset="0"/>
              </a:rPr>
              <a:t>9</a:t>
            </a:r>
            <a:r>
              <a:rPr lang="ru-RU" sz="1600">
                <a:latin typeface="Calibri" pitchFamily="34" charset="0"/>
              </a:rPr>
              <a:t> </a:t>
            </a:r>
            <a:r>
              <a:rPr lang="ru-RU"/>
              <a:t>городов</a:t>
            </a:r>
            <a:r>
              <a:rPr lang="en-US"/>
              <a:t> </a:t>
            </a:r>
            <a:r>
              <a:rPr lang="ru-RU"/>
              <a:t>был рост </a:t>
            </a:r>
            <a:r>
              <a:rPr lang="en-US"/>
              <a:t>≥</a:t>
            </a:r>
            <a:r>
              <a:rPr lang="ru-RU"/>
              <a:t>10</a:t>
            </a:r>
            <a:r>
              <a:rPr lang="en-US"/>
              <a:t> </a:t>
            </a:r>
            <a:r>
              <a:rPr lang="ru-RU"/>
              <a:t>процентных пункта</a:t>
            </a:r>
            <a:endParaRPr lang="en-US" sz="1600">
              <a:latin typeface="Calibri" pitchFamily="34" charset="0"/>
            </a:endParaRPr>
          </a:p>
        </p:txBody>
      </p:sp>
      <p:sp>
        <p:nvSpPr>
          <p:cNvPr id="26626" name="TextBox 4"/>
          <p:cNvSpPr txBox="1">
            <a:spLocks noChangeArrowheads="1"/>
          </p:cNvSpPr>
          <p:nvPr/>
        </p:nvSpPr>
        <p:spPr bwMode="auto">
          <a:xfrm>
            <a:off x="415925" y="4365625"/>
            <a:ext cx="654843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>
                <a:latin typeface="Calibri" pitchFamily="34" charset="0"/>
              </a:rPr>
              <a:t>*Includes cities reporting 3-4 years of trend data from a 2015 baseline (start of FTC initiative) </a:t>
            </a:r>
          </a:p>
        </p:txBody>
      </p:sp>
      <p:graphicFrame>
        <p:nvGraphicFramePr>
          <p:cNvPr id="6" name="Chart 5"/>
          <p:cNvGraphicFramePr>
            <a:graphicFrameLocks/>
          </p:cNvGraphicFramePr>
          <p:nvPr/>
        </p:nvGraphicFramePr>
        <p:xfrm>
          <a:off x="145997" y="70663"/>
          <a:ext cx="6654373" cy="43386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26628" name="Group 6"/>
          <p:cNvGrpSpPr>
            <a:grpSpLocks/>
          </p:cNvGrpSpPr>
          <p:nvPr/>
        </p:nvGrpSpPr>
        <p:grpSpPr bwMode="auto">
          <a:xfrm>
            <a:off x="515938" y="938213"/>
            <a:ext cx="841375" cy="288925"/>
            <a:chOff x="0" y="0"/>
            <a:chExt cx="1233662" cy="357885"/>
          </a:xfrm>
        </p:grpSpPr>
        <p:sp>
          <p:nvSpPr>
            <p:cNvPr id="8" name="Star: 5 Points 7"/>
            <p:cNvSpPr/>
            <p:nvPr/>
          </p:nvSpPr>
          <p:spPr>
            <a:xfrm>
              <a:off x="0" y="0"/>
              <a:ext cx="288630" cy="357885"/>
            </a:xfrm>
            <a:prstGeom prst="star5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9" name="Star: 5 Points 8"/>
            <p:cNvSpPr/>
            <p:nvPr/>
          </p:nvSpPr>
          <p:spPr>
            <a:xfrm>
              <a:off x="349150" y="0"/>
              <a:ext cx="288630" cy="357885"/>
            </a:xfrm>
            <a:prstGeom prst="star5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0" name="Star: 5 Points 9"/>
            <p:cNvSpPr/>
            <p:nvPr/>
          </p:nvSpPr>
          <p:spPr>
            <a:xfrm>
              <a:off x="644762" y="0"/>
              <a:ext cx="288630" cy="357885"/>
            </a:xfrm>
            <a:prstGeom prst="star5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1" name="Star: 5 Points 10"/>
            <p:cNvSpPr/>
            <p:nvPr/>
          </p:nvSpPr>
          <p:spPr>
            <a:xfrm>
              <a:off x="945032" y="0"/>
              <a:ext cx="288630" cy="357885"/>
            </a:xfrm>
            <a:prstGeom prst="star5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grpSp>
        <p:nvGrpSpPr>
          <p:cNvPr id="26629" name="Group 11"/>
          <p:cNvGrpSpPr>
            <a:grpSpLocks/>
          </p:cNvGrpSpPr>
          <p:nvPr/>
        </p:nvGrpSpPr>
        <p:grpSpPr bwMode="auto">
          <a:xfrm>
            <a:off x="5959475" y="938213"/>
            <a:ext cx="841375" cy="288925"/>
            <a:chOff x="0" y="0"/>
            <a:chExt cx="1233662" cy="357885"/>
          </a:xfrm>
        </p:grpSpPr>
        <p:sp>
          <p:nvSpPr>
            <p:cNvPr id="13" name="Star: 5 Points 12"/>
            <p:cNvSpPr/>
            <p:nvPr/>
          </p:nvSpPr>
          <p:spPr>
            <a:xfrm>
              <a:off x="0" y="0"/>
              <a:ext cx="288630" cy="357885"/>
            </a:xfrm>
            <a:prstGeom prst="star5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4" name="Star: 5 Points 13"/>
            <p:cNvSpPr/>
            <p:nvPr/>
          </p:nvSpPr>
          <p:spPr>
            <a:xfrm>
              <a:off x="349150" y="0"/>
              <a:ext cx="288630" cy="357885"/>
            </a:xfrm>
            <a:prstGeom prst="star5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5" name="Star: 5 Points 14"/>
            <p:cNvSpPr/>
            <p:nvPr/>
          </p:nvSpPr>
          <p:spPr>
            <a:xfrm>
              <a:off x="644764" y="0"/>
              <a:ext cx="288630" cy="357885"/>
            </a:xfrm>
            <a:prstGeom prst="star5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6" name="Star: 5 Points 15"/>
            <p:cNvSpPr/>
            <p:nvPr/>
          </p:nvSpPr>
          <p:spPr>
            <a:xfrm>
              <a:off x="945032" y="0"/>
              <a:ext cx="288630" cy="357885"/>
            </a:xfrm>
            <a:prstGeom prst="star5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extBox 3"/>
          <p:cNvSpPr txBox="1">
            <a:spLocks noChangeArrowheads="1"/>
          </p:cNvSpPr>
          <p:nvPr/>
        </p:nvSpPr>
        <p:spPr bwMode="auto">
          <a:xfrm>
            <a:off x="328613" y="4449763"/>
            <a:ext cx="6548437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>
                <a:latin typeface="Calibri" pitchFamily="34" charset="0"/>
              </a:rPr>
              <a:t>*Includes cities reporting 3-4 years of trend data from a 2015 baseline (start of FTC initiative) </a:t>
            </a:r>
          </a:p>
        </p:txBody>
      </p:sp>
      <p:sp>
        <p:nvSpPr>
          <p:cNvPr id="27650" name="TextBox 4"/>
          <p:cNvSpPr txBox="1">
            <a:spLocks noChangeArrowheads="1"/>
          </p:cNvSpPr>
          <p:nvPr/>
        </p:nvSpPr>
        <p:spPr bwMode="auto">
          <a:xfrm>
            <a:off x="6800850" y="938213"/>
            <a:ext cx="2197100" cy="338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1600">
                <a:latin typeface="Calibri" pitchFamily="34" charset="0"/>
              </a:rPr>
              <a:t>10 </a:t>
            </a:r>
            <a:r>
              <a:rPr lang="ru-RU" sz="1600">
                <a:latin typeface="Calibri" pitchFamily="34" charset="0"/>
              </a:rPr>
              <a:t>из</a:t>
            </a:r>
            <a:r>
              <a:rPr lang="en-US" sz="1600">
                <a:latin typeface="Calibri" pitchFamily="34" charset="0"/>
              </a:rPr>
              <a:t> 14 </a:t>
            </a:r>
            <a:r>
              <a:rPr lang="ru-RU"/>
              <a:t>городов показали улучшение в третьих 90</a:t>
            </a:r>
            <a:r>
              <a:rPr lang="en-US"/>
              <a:t> </a:t>
            </a:r>
          </a:p>
          <a:p>
            <a:pPr marL="285750" indent="-285750">
              <a:buFont typeface="Arial" charset="0"/>
              <a:buChar char="•"/>
            </a:pPr>
            <a:r>
              <a:rPr lang="ru-RU" sz="1600">
                <a:latin typeface="Calibri" pitchFamily="34" charset="0"/>
              </a:rPr>
              <a:t>У </a:t>
            </a:r>
            <a:r>
              <a:rPr lang="en-US" sz="1600">
                <a:latin typeface="Calibri" pitchFamily="34" charset="0"/>
              </a:rPr>
              <a:t>3 </a:t>
            </a:r>
            <a:r>
              <a:rPr lang="ru-RU" sz="1600">
                <a:latin typeface="Calibri" pitchFamily="34" charset="0"/>
              </a:rPr>
              <a:t>из</a:t>
            </a:r>
            <a:r>
              <a:rPr lang="en-US" sz="1600">
                <a:latin typeface="Calibri" pitchFamily="34" charset="0"/>
              </a:rPr>
              <a:t> 10 </a:t>
            </a:r>
            <a:r>
              <a:rPr lang="ru-RU"/>
              <a:t>городов</a:t>
            </a:r>
            <a:r>
              <a:rPr lang="en-US"/>
              <a:t> </a:t>
            </a:r>
            <a:r>
              <a:rPr lang="ru-RU"/>
              <a:t>был рост </a:t>
            </a:r>
            <a:r>
              <a:rPr lang="en-US"/>
              <a:t>≥5 </a:t>
            </a:r>
            <a:r>
              <a:rPr lang="ru-RU"/>
              <a:t>процентных пункта</a:t>
            </a:r>
          </a:p>
          <a:p>
            <a:pPr marL="285750" indent="-285750">
              <a:buFont typeface="Arial" charset="0"/>
              <a:buChar char="•"/>
            </a:pPr>
            <a:r>
              <a:rPr lang="ru-RU" sz="1600">
                <a:latin typeface="Calibri" pitchFamily="34" charset="0"/>
              </a:rPr>
              <a:t>У </a:t>
            </a:r>
            <a:r>
              <a:rPr lang="en-US" sz="1600">
                <a:latin typeface="Calibri" pitchFamily="34" charset="0"/>
              </a:rPr>
              <a:t>3 </a:t>
            </a:r>
            <a:r>
              <a:rPr lang="ru-RU" sz="1600">
                <a:latin typeface="Calibri" pitchFamily="34" charset="0"/>
              </a:rPr>
              <a:t>из</a:t>
            </a:r>
            <a:r>
              <a:rPr lang="en-US" sz="1600">
                <a:latin typeface="Calibri" pitchFamily="34" charset="0"/>
              </a:rPr>
              <a:t> 3 </a:t>
            </a:r>
            <a:r>
              <a:rPr lang="ru-RU"/>
              <a:t>городов</a:t>
            </a:r>
            <a:r>
              <a:rPr lang="en-US"/>
              <a:t> </a:t>
            </a:r>
            <a:r>
              <a:rPr lang="ru-RU"/>
              <a:t>был рост </a:t>
            </a:r>
            <a:r>
              <a:rPr lang="en-US"/>
              <a:t>≥</a:t>
            </a:r>
            <a:r>
              <a:rPr lang="ru-RU"/>
              <a:t>10процентных пункта</a:t>
            </a:r>
            <a:endParaRPr lang="en-US"/>
          </a:p>
        </p:txBody>
      </p:sp>
      <p:graphicFrame>
        <p:nvGraphicFramePr>
          <p:cNvPr id="7" name="Chart 6"/>
          <p:cNvGraphicFramePr>
            <a:graphicFrameLocks/>
          </p:cNvGraphicFramePr>
          <p:nvPr/>
        </p:nvGraphicFramePr>
        <p:xfrm>
          <a:off x="145997" y="103822"/>
          <a:ext cx="6654373" cy="43459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6275" y="131763"/>
            <a:ext cx="4995863" cy="427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824538" y="752475"/>
            <a:ext cx="3243262" cy="37893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ru-RU" sz="1600">
                <a:latin typeface="Calibri" pitchFamily="34" charset="0"/>
              </a:rPr>
              <a:t>Было (</a:t>
            </a:r>
            <a:r>
              <a:rPr lang="en-US" sz="1600">
                <a:latin typeface="Calibri" pitchFamily="34" charset="0"/>
              </a:rPr>
              <a:t>2014</a:t>
            </a:r>
            <a:r>
              <a:rPr lang="ru-RU" sz="1600">
                <a:latin typeface="Calibri" pitchFamily="34" charset="0"/>
              </a:rPr>
              <a:t>)</a:t>
            </a:r>
            <a:r>
              <a:rPr lang="en-US" sz="1600">
                <a:latin typeface="Calibri" pitchFamily="34" charset="0"/>
              </a:rPr>
              <a:t>: 66-57-76</a:t>
            </a:r>
          </a:p>
          <a:p>
            <a:r>
              <a:rPr lang="ru-RU" sz="1600">
                <a:latin typeface="Calibri" pitchFamily="34" charset="0"/>
              </a:rPr>
              <a:t>Сейчас (</a:t>
            </a:r>
            <a:r>
              <a:rPr lang="en-US" sz="1600">
                <a:latin typeface="Calibri" pitchFamily="34" charset="0"/>
              </a:rPr>
              <a:t>2018</a:t>
            </a:r>
            <a:r>
              <a:rPr lang="ru-RU" sz="1600">
                <a:latin typeface="Calibri" pitchFamily="34" charset="0"/>
              </a:rPr>
              <a:t>)</a:t>
            </a:r>
            <a:r>
              <a:rPr lang="en-US" sz="1600">
                <a:latin typeface="Calibri" pitchFamily="34" charset="0"/>
              </a:rPr>
              <a:t>: 92-78-76</a:t>
            </a:r>
            <a:endParaRPr lang="ru-RU" sz="1600">
              <a:latin typeface="Calibri" pitchFamily="34" charset="0"/>
            </a:endParaRPr>
          </a:p>
          <a:p>
            <a:endParaRPr lang="ru-RU" sz="1600">
              <a:latin typeface="Calibri" pitchFamily="34" charset="0"/>
            </a:endParaRPr>
          </a:p>
          <a:p>
            <a:pPr>
              <a:buFontTx/>
              <a:buChar char="•"/>
            </a:pPr>
            <a:r>
              <a:rPr lang="ru-RU" sz="1600">
                <a:latin typeface="Calibri" pitchFamily="34" charset="0"/>
              </a:rPr>
              <a:t>Создание комитета и дорожной карты по ускорению </a:t>
            </a:r>
            <a:endParaRPr lang="en-US" sz="1600">
              <a:latin typeface="Calibri" pitchFamily="34" charset="0"/>
            </a:endParaRPr>
          </a:p>
          <a:p>
            <a:pPr>
              <a:buFont typeface="Arial" charset="0"/>
              <a:buChar char="•"/>
            </a:pPr>
            <a:r>
              <a:rPr lang="ru-RU" sz="1600">
                <a:latin typeface="Calibri" pitchFamily="34" charset="0"/>
              </a:rPr>
              <a:t>Улучшение методологии оценок по ВИЧ и КГ</a:t>
            </a:r>
            <a:r>
              <a:rPr lang="en-US" sz="1600">
                <a:latin typeface="Calibri" pitchFamily="34" charset="0"/>
              </a:rPr>
              <a:t> </a:t>
            </a:r>
          </a:p>
          <a:p>
            <a:pPr>
              <a:buFont typeface="Arial" charset="0"/>
              <a:buChar char="•"/>
            </a:pPr>
            <a:r>
              <a:rPr lang="ru-RU" sz="1600">
                <a:latin typeface="Calibri" pitchFamily="34" charset="0"/>
              </a:rPr>
              <a:t>КГ предоставляли услуги</a:t>
            </a:r>
            <a:r>
              <a:rPr lang="en-US" sz="1600">
                <a:latin typeface="Calibri" pitchFamily="34" charset="0"/>
              </a:rPr>
              <a:t> </a:t>
            </a:r>
          </a:p>
          <a:p>
            <a:pPr>
              <a:buFont typeface="Arial" charset="0"/>
              <a:buChar char="•"/>
            </a:pPr>
            <a:r>
              <a:rPr lang="ru-RU" sz="1600">
                <a:latin typeface="Calibri" pitchFamily="34" charset="0"/>
              </a:rPr>
              <a:t>Инновации для достижения КГ и молодежи</a:t>
            </a:r>
            <a:endParaRPr lang="en-US" sz="1600">
              <a:latin typeface="Calibri" pitchFamily="34" charset="0"/>
            </a:endParaRPr>
          </a:p>
          <a:p>
            <a:pPr>
              <a:buFont typeface="Arial" charset="0"/>
              <a:buChar char="•"/>
            </a:pPr>
            <a:r>
              <a:rPr lang="ru-RU" sz="1600">
                <a:latin typeface="Calibri" pitchFamily="34" charset="0"/>
              </a:rPr>
              <a:t>Увеличение местного финансирования для КГ и организаций сообщества</a:t>
            </a:r>
            <a:endParaRPr lang="en-US" sz="1600">
              <a:latin typeface="Calibri" pitchFamily="34" charset="0"/>
            </a:endParaRPr>
          </a:p>
          <a:p>
            <a:endParaRPr lang="en-US" sz="1600">
              <a:latin typeface="Calibri" pitchFamily="34" charset="0"/>
            </a:endParaRPr>
          </a:p>
          <a:p>
            <a:endParaRPr lang="en-US">
              <a:latin typeface="Calibri" pitchFamily="34" charset="0"/>
            </a:endParaRPr>
          </a:p>
        </p:txBody>
      </p:sp>
      <p:sp>
        <p:nvSpPr>
          <p:cNvPr id="28675" name="TextBox 1"/>
          <p:cNvSpPr txBox="1">
            <a:spLocks noChangeArrowheads="1"/>
          </p:cNvSpPr>
          <p:nvPr/>
        </p:nvSpPr>
        <p:spPr bwMode="auto">
          <a:xfrm>
            <a:off x="676275" y="4518025"/>
            <a:ext cx="5556250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>
                <a:latin typeface="Calibri" pitchFamily="34" charset="0"/>
              </a:rPr>
              <a:t>*Targets calculated based on converted care continuum proportions 90%-81%-72.9%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4213" y="168275"/>
            <a:ext cx="4981575" cy="425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5816600" y="852488"/>
            <a:ext cx="3243263" cy="3937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ru-RU">
                <a:latin typeface="Calibri" pitchFamily="34" charset="0"/>
              </a:rPr>
              <a:t>Было (</a:t>
            </a:r>
            <a:r>
              <a:rPr lang="en-US">
                <a:latin typeface="Calibri" pitchFamily="34" charset="0"/>
              </a:rPr>
              <a:t>2015</a:t>
            </a:r>
            <a:r>
              <a:rPr lang="ru-RU">
                <a:latin typeface="Calibri" pitchFamily="34" charset="0"/>
              </a:rPr>
              <a:t>)</a:t>
            </a:r>
            <a:r>
              <a:rPr lang="en-US">
                <a:latin typeface="Calibri" pitchFamily="34" charset="0"/>
              </a:rPr>
              <a:t>: 51-44-85</a:t>
            </a:r>
          </a:p>
          <a:p>
            <a:r>
              <a:rPr lang="ru-RU">
                <a:latin typeface="Calibri" pitchFamily="34" charset="0"/>
              </a:rPr>
              <a:t>Сейчас (</a:t>
            </a:r>
            <a:r>
              <a:rPr lang="en-US">
                <a:latin typeface="Calibri" pitchFamily="34" charset="0"/>
              </a:rPr>
              <a:t>2018</a:t>
            </a:r>
            <a:r>
              <a:rPr lang="ru-RU">
                <a:latin typeface="Calibri" pitchFamily="34" charset="0"/>
              </a:rPr>
              <a:t>)</a:t>
            </a:r>
            <a:r>
              <a:rPr lang="en-US">
                <a:latin typeface="Calibri" pitchFamily="34" charset="0"/>
              </a:rPr>
              <a:t>: 73-73-96</a:t>
            </a:r>
          </a:p>
          <a:p>
            <a:endParaRPr lang="en-US">
              <a:latin typeface="Calibri" pitchFamily="34" charset="0"/>
            </a:endParaRPr>
          </a:p>
          <a:p>
            <a:pPr>
              <a:buFont typeface="Arial" charset="0"/>
              <a:buChar char="•"/>
            </a:pPr>
            <a:r>
              <a:rPr lang="ru-RU">
                <a:latin typeface="Calibri" pitchFamily="34" charset="0"/>
              </a:rPr>
              <a:t>Сильная политическая адвокация</a:t>
            </a:r>
            <a:r>
              <a:rPr lang="en-US">
                <a:latin typeface="Calibri" pitchFamily="34" charset="0"/>
              </a:rPr>
              <a:t> </a:t>
            </a:r>
          </a:p>
          <a:p>
            <a:pPr>
              <a:buFont typeface="Arial" charset="0"/>
              <a:buChar char="•"/>
            </a:pPr>
            <a:r>
              <a:rPr lang="ru-RU">
                <a:latin typeface="Calibri" pitchFamily="34" charset="0"/>
              </a:rPr>
              <a:t>Децентрализация АРТ и тестирования</a:t>
            </a:r>
            <a:r>
              <a:rPr lang="en-US">
                <a:latin typeface="Calibri" pitchFamily="34" charset="0"/>
              </a:rPr>
              <a:t> </a:t>
            </a:r>
          </a:p>
          <a:p>
            <a:pPr>
              <a:buFont typeface="Arial" charset="0"/>
              <a:buChar char="•"/>
            </a:pPr>
            <a:r>
              <a:rPr lang="ru-RU">
                <a:latin typeface="Calibri" pitchFamily="34" charset="0"/>
              </a:rPr>
              <a:t>Усиление партнерства с частным сектором</a:t>
            </a:r>
            <a:endParaRPr lang="en-US">
              <a:latin typeface="Calibri" pitchFamily="34" charset="0"/>
            </a:endParaRPr>
          </a:p>
          <a:p>
            <a:pPr>
              <a:buFont typeface="Arial" charset="0"/>
              <a:buChar char="•"/>
            </a:pPr>
            <a:r>
              <a:rPr lang="ru-RU">
                <a:latin typeface="Calibri" pitchFamily="34" charset="0"/>
              </a:rPr>
              <a:t>Усиление межсекторального партнерства</a:t>
            </a:r>
            <a:r>
              <a:rPr lang="en-US">
                <a:latin typeface="Calibri" pitchFamily="34" charset="0"/>
              </a:rPr>
              <a:t> </a:t>
            </a:r>
          </a:p>
          <a:p>
            <a:pPr>
              <a:buFont typeface="Arial" charset="0"/>
              <a:buChar char="•"/>
            </a:pPr>
            <a:r>
              <a:rPr lang="ru-RU">
                <a:latin typeface="Calibri" pitchFamily="34" charset="0"/>
              </a:rPr>
              <a:t>ДКП, расширение ОЗТ и других проф. программ</a:t>
            </a:r>
            <a:r>
              <a:rPr lang="en-US">
                <a:latin typeface="Calibri" pitchFamily="34" charset="0"/>
              </a:rPr>
              <a:t> 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6113" y="146050"/>
            <a:ext cx="5124450" cy="433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5770563" y="769938"/>
            <a:ext cx="3243262" cy="3937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ru-RU">
                <a:latin typeface="Calibri" pitchFamily="34" charset="0"/>
              </a:rPr>
              <a:t>Было </a:t>
            </a:r>
            <a:r>
              <a:rPr lang="en-US">
                <a:latin typeface="Calibri" pitchFamily="34" charset="0"/>
              </a:rPr>
              <a:t>(2017): 77-96-55 </a:t>
            </a:r>
          </a:p>
          <a:p>
            <a:r>
              <a:rPr lang="ru-RU">
                <a:latin typeface="Calibri" pitchFamily="34" charset="0"/>
              </a:rPr>
              <a:t>Сейчас</a:t>
            </a:r>
            <a:r>
              <a:rPr lang="en-US">
                <a:latin typeface="Calibri" pitchFamily="34" charset="0"/>
              </a:rPr>
              <a:t> (2019): 79-99-92</a:t>
            </a:r>
          </a:p>
          <a:p>
            <a:endParaRPr lang="en-US">
              <a:latin typeface="Calibri" pitchFamily="34" charset="0"/>
            </a:endParaRPr>
          </a:p>
          <a:p>
            <a:pPr>
              <a:buFont typeface="Arial" charset="0"/>
              <a:buChar char="•"/>
            </a:pPr>
            <a:r>
              <a:rPr lang="ru-RU">
                <a:latin typeface="Calibri" pitchFamily="34" charset="0"/>
              </a:rPr>
              <a:t>Фокус на подростков, ключевые группы, девочек и молодых женщин</a:t>
            </a:r>
          </a:p>
          <a:p>
            <a:pPr>
              <a:buFont typeface="Arial" charset="0"/>
              <a:buChar char="•"/>
            </a:pPr>
            <a:r>
              <a:rPr lang="ru-RU">
                <a:latin typeface="Calibri" pitchFamily="34" charset="0"/>
              </a:rPr>
              <a:t>ДКП</a:t>
            </a:r>
            <a:r>
              <a:rPr lang="en-US">
                <a:latin typeface="Calibri" pitchFamily="34" charset="0"/>
              </a:rPr>
              <a:t> </a:t>
            </a:r>
            <a:r>
              <a:rPr lang="ru-RU">
                <a:latin typeface="Calibri" pitchFamily="34" charset="0"/>
              </a:rPr>
              <a:t>и самотестирование</a:t>
            </a:r>
            <a:endParaRPr lang="en-US">
              <a:latin typeface="Calibri" pitchFamily="34" charset="0"/>
            </a:endParaRPr>
          </a:p>
          <a:p>
            <a:pPr>
              <a:buFont typeface="Arial" charset="0"/>
              <a:buChar char="•"/>
            </a:pPr>
            <a:r>
              <a:rPr lang="ru-RU">
                <a:latin typeface="Calibri" pitchFamily="34" charset="0"/>
              </a:rPr>
              <a:t>Данные по ВИЧ и ТБ по каждому учреждению</a:t>
            </a:r>
            <a:r>
              <a:rPr lang="en-US">
                <a:latin typeface="Calibri" pitchFamily="34" charset="0"/>
              </a:rPr>
              <a:t> </a:t>
            </a:r>
          </a:p>
          <a:p>
            <a:pPr>
              <a:buFont typeface="Arial" charset="0"/>
              <a:buChar char="•"/>
            </a:pPr>
            <a:r>
              <a:rPr lang="ru-RU">
                <a:latin typeface="Calibri" pitchFamily="34" charset="0"/>
              </a:rPr>
              <a:t>Улучшенная система мониторинга и оценки для менеджмента данных</a:t>
            </a:r>
            <a:endParaRPr lang="en-US">
              <a:latin typeface="Calibri" pitchFamily="34" charset="0"/>
            </a:endParaRPr>
          </a:p>
          <a:p>
            <a:pPr>
              <a:buFont typeface="Arial" charset="0"/>
              <a:buChar char="•"/>
            </a:pPr>
            <a:endParaRPr lang="en-US">
              <a:latin typeface="Calibri" pitchFamily="34" charset="0"/>
            </a:endParaRPr>
          </a:p>
          <a:p>
            <a:endParaRPr lang="en-US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/>
          <p:cNvSpPr>
            <a:spLocks noGrp="1"/>
          </p:cNvSpPr>
          <p:nvPr>
            <p:ph type="title"/>
          </p:nvPr>
        </p:nvSpPr>
        <p:spPr>
          <a:xfrm>
            <a:off x="377825" y="644525"/>
            <a:ext cx="7886700" cy="993775"/>
          </a:xfrm>
        </p:spPr>
        <p:txBody>
          <a:bodyPr/>
          <a:lstStyle/>
          <a:p>
            <a:r>
              <a:rPr lang="ru-RU" sz="2900"/>
              <a:t>Окончание эпидемии ВИЧ в городах, принявших стратегию ускорения</a:t>
            </a:r>
            <a:r>
              <a:rPr lang="en-US" sz="290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wrap="square" numCol="1" anchor="t" anchorCtr="0" compatLnSpc="1">
            <a:prstTxWarp prst="textNoShape">
              <a:avLst/>
            </a:prstTxWarp>
            <a:normAutofit lnSpcReduction="10000"/>
          </a:bodyPr>
          <a:lstStyle/>
          <a:p>
            <a:r>
              <a:rPr lang="ru-RU"/>
              <a:t>Мы рассмотрели эпидемиологические тренды в отдельных городах, включая новые случаи ВИЧ, смертность,связанную со СПИДом и охват АРТ</a:t>
            </a:r>
            <a:endParaRPr lang="en-US"/>
          </a:p>
          <a:p>
            <a:r>
              <a:rPr lang="ru-RU"/>
              <a:t>Нашей целью было лучше понять прогресс в окончании эпидемии ВИЧ в городах и что надо сделать для расширения АРТ, чтобы достичь этой цели. </a:t>
            </a:r>
          </a:p>
          <a:p>
            <a:endParaRPr lang="en-US"/>
          </a:p>
          <a:p>
            <a:pPr>
              <a:buFont typeface="Arial" charset="0"/>
              <a:buNone/>
            </a:pPr>
            <a:r>
              <a:rPr lang="en-US" b="1">
                <a:solidFill>
                  <a:srgbClr val="FF0000"/>
                </a:solidFill>
              </a:rPr>
              <a:t>“</a:t>
            </a:r>
            <a:r>
              <a:rPr lang="ru-RU" b="1">
                <a:solidFill>
                  <a:srgbClr val="FF0000"/>
                </a:solidFill>
              </a:rPr>
              <a:t>Окончание эпидемии ВИЧ</a:t>
            </a:r>
            <a:r>
              <a:rPr lang="en-US" b="1">
                <a:solidFill>
                  <a:srgbClr val="FF0000"/>
                </a:solidFill>
              </a:rPr>
              <a:t>” :</a:t>
            </a:r>
            <a:r>
              <a:rPr lang="ru-RU" b="1">
                <a:solidFill>
                  <a:srgbClr val="FF0000"/>
                </a:solidFill>
              </a:rPr>
              <a:t> </a:t>
            </a:r>
            <a:r>
              <a:rPr lang="ru-RU">
                <a:solidFill>
                  <a:srgbClr val="FF0000"/>
                </a:solidFill>
              </a:rPr>
              <a:t>Менее одного нового случая ВИЧ-инфекции и одной смерти в связи со СПИДом на тысячу взрослого населения</a:t>
            </a:r>
            <a:endParaRPr lang="en-US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814513"/>
            <a:ext cx="8229600" cy="1514475"/>
          </a:xfrm>
        </p:spPr>
        <p:txBody>
          <a:bodyPr wrap="square" numCol="1" anchor="t" anchorCtr="0" compatLnSpc="1">
            <a:prstTxWarp prst="textNoShape">
              <a:avLst/>
            </a:prstTxWarp>
            <a:normAutofit fontScale="92500" lnSpcReduction="20000"/>
          </a:bodyPr>
          <a:lstStyle/>
          <a:p>
            <a:pPr marL="0" indent="0" algn="ctr">
              <a:lnSpc>
                <a:spcPct val="80000"/>
              </a:lnSpc>
              <a:buFont typeface="Arial" charset="0"/>
              <a:buNone/>
            </a:pPr>
            <a:r>
              <a:rPr lang="ru-RU" sz="6000"/>
              <a:t>ГДЕ МЫ НАХОДИМСЯ</a:t>
            </a:r>
            <a:endParaRPr lang="en-US" sz="6000"/>
          </a:p>
          <a:p>
            <a:pPr marL="0" indent="0" algn="ctr">
              <a:lnSpc>
                <a:spcPct val="80000"/>
              </a:lnSpc>
              <a:buFont typeface="Arial" charset="0"/>
              <a:buNone/>
            </a:pPr>
            <a:r>
              <a:rPr lang="ru-RU" sz="4000" i="1">
                <a:solidFill>
                  <a:srgbClr val="E21937"/>
                </a:solidFill>
              </a:rPr>
              <a:t>Города и регионы, принявшие стратегию ускорения мер,</a:t>
            </a:r>
            <a:r>
              <a:rPr lang="en-US" sz="4000" i="1">
                <a:solidFill>
                  <a:srgbClr val="E21937"/>
                </a:solidFill>
              </a:rPr>
              <a:t> 2019</a:t>
            </a:r>
            <a:endParaRPr lang="en-US" sz="3700"/>
          </a:p>
        </p:txBody>
      </p:sp>
    </p:spTree>
  </p:cSld>
  <p:clrMapOvr>
    <a:masterClrMapping/>
  </p:clrMapOvr>
  <p:transition spd="med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28650" y="106363"/>
            <a:ext cx="7886700" cy="993775"/>
          </a:xfrm>
        </p:spPr>
        <p:txBody>
          <a:bodyPr>
            <a:normAutofit/>
          </a:bodyPr>
          <a:lstStyle/>
          <a:p>
            <a:r>
              <a:rPr lang="ru-RU" sz="3200" b="1">
                <a:solidFill>
                  <a:srgbClr val="548235"/>
                </a:solidFill>
              </a:rPr>
              <a:t>Парижская декларация </a:t>
            </a:r>
            <a:r>
              <a:rPr lang="en-US" sz="3200" b="1">
                <a:solidFill>
                  <a:srgbClr val="548235"/>
                </a:solidFill>
              </a:rPr>
              <a:t>2.0</a:t>
            </a:r>
            <a:r>
              <a:rPr lang="en-US" sz="2800" b="1">
                <a:solidFill>
                  <a:srgbClr val="548235"/>
                </a:solidFill>
              </a:rPr>
              <a:t> </a:t>
            </a:r>
            <a:endParaRPr lang="en-US" sz="2800"/>
          </a:p>
        </p:txBody>
      </p:sp>
      <p:sp>
        <p:nvSpPr>
          <p:cNvPr id="5" name="Content Placeholder 5"/>
          <p:cNvSpPr txBox="1">
            <a:spLocks/>
          </p:cNvSpPr>
          <p:nvPr/>
        </p:nvSpPr>
        <p:spPr>
          <a:xfrm>
            <a:off x="457200" y="782638"/>
            <a:ext cx="4114800" cy="3597275"/>
          </a:xfrm>
          <a:prstGeom prst="rect">
            <a:avLst/>
          </a:prstGeom>
        </p:spPr>
        <p:txBody>
          <a:bodyPr/>
          <a:lstStyle/>
          <a:p>
            <a:pPr defTabSz="457200">
              <a:spcBef>
                <a:spcPct val="20000"/>
              </a:spcBef>
              <a:buFont typeface="Arial" charset="0"/>
              <a:buNone/>
            </a:pPr>
            <a:r>
              <a:rPr lang="en-US" altLang="en-US" sz="2000">
                <a:latin typeface="Calibri" pitchFamily="34" charset="0"/>
                <a:ea typeface="ヒラギノ角ゴ Pro W3"/>
                <a:cs typeface="ヒラギノ角ゴ Pro W3"/>
              </a:rPr>
              <a:t>90-90-90 </a:t>
            </a:r>
            <a:r>
              <a:rPr lang="ru-RU" altLang="en-US" sz="2000">
                <a:latin typeface="Calibri" pitchFamily="34" charset="0"/>
                <a:ea typeface="ヒラギノ角ゴ Pro W3"/>
                <a:cs typeface="ヒラギノ角ゴ Pro W3"/>
              </a:rPr>
              <a:t>как входной пункт для</a:t>
            </a:r>
            <a:r>
              <a:rPr lang="en-US" altLang="en-US" sz="2000">
                <a:latin typeface="Calibri" pitchFamily="34" charset="0"/>
                <a:ea typeface="ヒラギノ角ゴ Pro W3"/>
                <a:cs typeface="ヒラギノ角ゴ Pro W3"/>
              </a:rPr>
              <a:t>:</a:t>
            </a:r>
            <a:r>
              <a:rPr lang="en-US" altLang="en-US" sz="2400">
                <a:latin typeface="Calibri" pitchFamily="34" charset="0"/>
                <a:ea typeface="ヒラギノ角ゴ Pro W3"/>
                <a:cs typeface="ヒラギノ角ゴ Pro W3"/>
              </a:rPr>
              <a:t> </a:t>
            </a:r>
          </a:p>
          <a:p>
            <a:pPr defTabSz="457200">
              <a:spcBef>
                <a:spcPct val="20000"/>
              </a:spcBef>
              <a:buFont typeface="Wingdings" pitchFamily="2" charset="2"/>
              <a:buChar char="§"/>
            </a:pPr>
            <a:r>
              <a:rPr lang="ru-RU" altLang="en-US">
                <a:latin typeface="Calibri" pitchFamily="34" charset="0"/>
                <a:ea typeface="ヒラギノ角ゴ Pro W3"/>
                <a:cs typeface="ヒラギノ角ゴ Pro W3"/>
              </a:rPr>
              <a:t>Достижения «нуля»</a:t>
            </a:r>
            <a:endParaRPr lang="en-US" altLang="en-US">
              <a:latin typeface="Calibri" pitchFamily="34" charset="0"/>
              <a:ea typeface="ヒラギノ角ゴ Pro W3"/>
              <a:cs typeface="ヒラギノ角ゴ Pro W3"/>
            </a:endParaRPr>
          </a:p>
          <a:p>
            <a:pPr defTabSz="457200">
              <a:spcBef>
                <a:spcPct val="20000"/>
              </a:spcBef>
              <a:buFont typeface="Wingdings" pitchFamily="2" charset="2"/>
              <a:buChar char="§"/>
            </a:pPr>
            <a:r>
              <a:rPr lang="ru-RU" altLang="en-US">
                <a:latin typeface="Calibri" pitchFamily="34" charset="0"/>
                <a:ea typeface="ヒラギノ角ゴ Pro W3"/>
                <a:cs typeface="ヒラギノ角ゴ Pro W3"/>
              </a:rPr>
              <a:t>Н</a:t>
            </a:r>
            <a:r>
              <a:rPr lang="en-US" altLang="en-US">
                <a:latin typeface="Calibri" pitchFamily="34" charset="0"/>
                <a:ea typeface="ヒラギノ角ゴ Pro W3"/>
                <a:cs typeface="ヒラギノ角ゴ Pro W3"/>
              </a:rPr>
              <a:t>=</a:t>
            </a:r>
            <a:r>
              <a:rPr lang="ru-RU" altLang="en-US">
                <a:latin typeface="Calibri" pitchFamily="34" charset="0"/>
                <a:ea typeface="ヒラギノ角ゴ Pro W3"/>
                <a:cs typeface="ヒラギノ角ゴ Pro W3"/>
              </a:rPr>
              <a:t>Н</a:t>
            </a:r>
            <a:r>
              <a:rPr lang="en-US" altLang="en-US">
                <a:latin typeface="Calibri" pitchFamily="34" charset="0"/>
                <a:ea typeface="ヒラギノ角ゴ Pro W3"/>
                <a:cs typeface="ヒラギノ角ゴ Pro W3"/>
              </a:rPr>
              <a:t>, GIPA</a:t>
            </a:r>
          </a:p>
          <a:p>
            <a:pPr defTabSz="457200">
              <a:spcBef>
                <a:spcPct val="20000"/>
              </a:spcBef>
              <a:buFont typeface="Wingdings" pitchFamily="2" charset="2"/>
              <a:buChar char="§"/>
            </a:pPr>
            <a:r>
              <a:rPr lang="ru-RU" altLang="en-US">
                <a:latin typeface="Calibri" pitchFamily="34" charset="0"/>
                <a:ea typeface="ヒラギノ角ゴ Pro W3"/>
                <a:cs typeface="ヒラギノ角ゴ Pro W3"/>
              </a:rPr>
              <a:t>Профилактика ВИЧ</a:t>
            </a:r>
            <a:endParaRPr lang="en-US" altLang="en-US">
              <a:latin typeface="Calibri" pitchFamily="34" charset="0"/>
              <a:ea typeface="ヒラギノ角ゴ Pro W3"/>
              <a:cs typeface="ヒラギノ角ゴ Pro W3"/>
            </a:endParaRPr>
          </a:p>
          <a:p>
            <a:pPr marL="742950" lvl="1" indent="-285750" defTabSz="457200">
              <a:spcBef>
                <a:spcPct val="20000"/>
              </a:spcBef>
              <a:buFont typeface="Courier New" pitchFamily="49" charset="0"/>
              <a:buChar char="o"/>
            </a:pPr>
            <a:r>
              <a:rPr lang="ru-RU" altLang="en-US" sz="1600">
                <a:latin typeface="Calibri" pitchFamily="34" charset="0"/>
                <a:ea typeface="ヒラギノ角ゴ Pro W3"/>
                <a:cs typeface="ヒラギノ角ゴ Pro W3"/>
              </a:rPr>
              <a:t>Первичная</a:t>
            </a:r>
            <a:endParaRPr lang="en-US" altLang="en-US" sz="1600">
              <a:latin typeface="Calibri" pitchFamily="34" charset="0"/>
              <a:ea typeface="ヒラギノ角ゴ Pro W3"/>
              <a:cs typeface="ヒラギノ角ゴ Pro W3"/>
            </a:endParaRPr>
          </a:p>
          <a:p>
            <a:pPr marL="742950" lvl="1" indent="-285750" defTabSz="457200">
              <a:spcBef>
                <a:spcPct val="20000"/>
              </a:spcBef>
              <a:buFont typeface="Courier New" pitchFamily="49" charset="0"/>
              <a:buChar char="o"/>
            </a:pPr>
            <a:r>
              <a:rPr lang="ru-RU" altLang="en-US" sz="1600">
                <a:latin typeface="Calibri" pitchFamily="34" charset="0"/>
                <a:ea typeface="ヒラギノ角ゴ Pro W3"/>
                <a:cs typeface="ヒラギノ角ゴ Pro W3"/>
              </a:rPr>
              <a:t>Биомедицинская (ДКП)</a:t>
            </a:r>
            <a:endParaRPr lang="en-US" altLang="en-US" sz="1600">
              <a:latin typeface="Calibri" pitchFamily="34" charset="0"/>
              <a:ea typeface="ヒラギノ角ゴ Pro W3"/>
              <a:cs typeface="ヒラギノ角ゴ Pro W3"/>
            </a:endParaRPr>
          </a:p>
          <a:p>
            <a:pPr defTabSz="457200">
              <a:spcBef>
                <a:spcPct val="20000"/>
              </a:spcBef>
              <a:buFont typeface="Wingdings" pitchFamily="2" charset="2"/>
              <a:buChar char="§"/>
            </a:pPr>
            <a:r>
              <a:rPr lang="ru-RU" altLang="en-US">
                <a:latin typeface="Calibri" pitchFamily="34" charset="0"/>
                <a:ea typeface="ヒラギノ角ゴ Pro W3"/>
                <a:cs typeface="ヒラギノ角ゴ Pro W3"/>
              </a:rPr>
              <a:t>Связанные состояния</a:t>
            </a:r>
            <a:endParaRPr lang="en-US" altLang="en-US">
              <a:latin typeface="Calibri" pitchFamily="34" charset="0"/>
              <a:ea typeface="ヒラギノ角ゴ Pro W3"/>
              <a:cs typeface="ヒラギノ角ゴ Pro W3"/>
            </a:endParaRPr>
          </a:p>
          <a:p>
            <a:pPr marL="742950" lvl="1" indent="-285750" defTabSz="457200">
              <a:spcBef>
                <a:spcPct val="20000"/>
              </a:spcBef>
              <a:buFont typeface="Courier New" pitchFamily="49" charset="0"/>
              <a:buChar char="o"/>
            </a:pPr>
            <a:r>
              <a:rPr lang="ru-RU" altLang="en-US" sz="1600">
                <a:latin typeface="Calibri" pitchFamily="34" charset="0"/>
                <a:ea typeface="ヒラギノ角ゴ Pro W3"/>
                <a:cs typeface="ヒラギノ角ゴ Pro W3"/>
              </a:rPr>
              <a:t>Психическое здоровье</a:t>
            </a:r>
            <a:endParaRPr lang="en-US" altLang="en-US" sz="1600">
              <a:latin typeface="Calibri" pitchFamily="34" charset="0"/>
              <a:ea typeface="ヒラギノ角ゴ Pro W3"/>
              <a:cs typeface="ヒラギノ角ゴ Pro W3"/>
            </a:endParaRPr>
          </a:p>
          <a:p>
            <a:pPr marL="742950" lvl="1" indent="-285750" defTabSz="457200">
              <a:spcBef>
                <a:spcPct val="20000"/>
              </a:spcBef>
              <a:buFont typeface="Courier New" pitchFamily="49" charset="0"/>
              <a:buChar char="o"/>
            </a:pPr>
            <a:r>
              <a:rPr lang="ru-RU" altLang="en-US" sz="1600">
                <a:latin typeface="Calibri" pitchFamily="34" charset="0"/>
                <a:ea typeface="ヒラギノ角ゴ Pro W3"/>
                <a:cs typeface="ヒラギノ角ゴ Pro W3"/>
              </a:rPr>
              <a:t>Использование субстанций</a:t>
            </a:r>
            <a:endParaRPr lang="en-US" altLang="en-US" sz="1600">
              <a:latin typeface="Calibri" pitchFamily="34" charset="0"/>
              <a:ea typeface="ヒラギノ角ゴ Pro W3"/>
              <a:cs typeface="ヒラギノ角ゴ Pro W3"/>
            </a:endParaRPr>
          </a:p>
          <a:p>
            <a:pPr defTabSz="457200">
              <a:spcBef>
                <a:spcPct val="20000"/>
              </a:spcBef>
              <a:buFont typeface="Wingdings" pitchFamily="2" charset="2"/>
              <a:buChar char="§"/>
            </a:pPr>
            <a:r>
              <a:rPr lang="ru-RU" altLang="en-US">
                <a:latin typeface="Calibri" pitchFamily="34" charset="0"/>
                <a:ea typeface="ヒラギノ角ゴ Pro W3"/>
                <a:cs typeface="ヒラギノ角ゴ Pro W3"/>
              </a:rPr>
              <a:t>Сочетанные заболевания</a:t>
            </a:r>
            <a:endParaRPr lang="en-US" altLang="en-US">
              <a:latin typeface="Calibri" pitchFamily="34" charset="0"/>
              <a:ea typeface="ヒラギノ角ゴ Pro W3"/>
              <a:cs typeface="ヒラギノ角ゴ Pro W3"/>
            </a:endParaRPr>
          </a:p>
          <a:p>
            <a:pPr marL="742950" lvl="1" indent="-285750" defTabSz="457200">
              <a:spcBef>
                <a:spcPct val="20000"/>
              </a:spcBef>
              <a:buFont typeface="Wingdings" pitchFamily="2" charset="2"/>
              <a:buChar char="§"/>
            </a:pPr>
            <a:r>
              <a:rPr lang="ru-RU" altLang="en-US" sz="1600">
                <a:latin typeface="Calibri" pitchFamily="34" charset="0"/>
                <a:ea typeface="ヒラギノ角ゴ Pro W3"/>
                <a:cs typeface="ヒラギノ角ゴ Pro W3"/>
              </a:rPr>
              <a:t>ВГ </a:t>
            </a:r>
            <a:r>
              <a:rPr lang="en-US" altLang="en-US" sz="1600">
                <a:latin typeface="Calibri" pitchFamily="34" charset="0"/>
                <a:ea typeface="ヒラギノ角ゴ Pro W3"/>
                <a:cs typeface="ヒラギノ角ゴ Pro W3"/>
              </a:rPr>
              <a:t>(</a:t>
            </a:r>
            <a:r>
              <a:rPr lang="ru-RU" altLang="en-US" sz="1600">
                <a:latin typeface="Calibri" pitchFamily="34" charset="0"/>
                <a:ea typeface="ヒラギノ角ゴ Pro W3"/>
                <a:cs typeface="ヒラギノ角ゴ Pro W3"/>
              </a:rPr>
              <a:t>элиминация</a:t>
            </a:r>
            <a:r>
              <a:rPr lang="ru-RU" altLang="en-US" sz="1400">
                <a:latin typeface="Calibri" pitchFamily="34" charset="0"/>
                <a:ea typeface="ヒラギノ角ゴ Pro W3"/>
                <a:cs typeface="ヒラギノ角ゴ Pro W3"/>
              </a:rPr>
              <a:t> </a:t>
            </a:r>
            <a:r>
              <a:rPr lang="ru-RU" altLang="en-US" sz="1600">
                <a:latin typeface="Calibri" pitchFamily="34" charset="0"/>
                <a:ea typeface="ヒラギノ角ゴ Pro W3"/>
                <a:cs typeface="ヒラギノ角ゴ Pro W3"/>
              </a:rPr>
              <a:t>ВГ</a:t>
            </a:r>
            <a:r>
              <a:rPr lang="en-US" altLang="en-US" sz="1600">
                <a:latin typeface="Calibri" pitchFamily="34" charset="0"/>
                <a:ea typeface="ヒラギノ角ゴ Pro W3"/>
                <a:cs typeface="ヒラギノ角ゴ Pro W3"/>
              </a:rPr>
              <a:t>В </a:t>
            </a:r>
            <a:r>
              <a:rPr lang="ru-RU" altLang="en-US" sz="1600">
                <a:latin typeface="Calibri" pitchFamily="34" charset="0"/>
                <a:ea typeface="ヒラギノ角ゴ Pro W3"/>
                <a:cs typeface="ヒラギノ角ゴ Pro W3"/>
              </a:rPr>
              <a:t>и ВГС)</a:t>
            </a:r>
            <a:endParaRPr lang="en-US" altLang="en-US" sz="1600">
              <a:latin typeface="Calibri" pitchFamily="34" charset="0"/>
              <a:ea typeface="ヒラギノ角ゴ Pro W3"/>
              <a:cs typeface="ヒラギノ角ゴ Pro W3"/>
            </a:endParaRPr>
          </a:p>
          <a:p>
            <a:pPr marL="742950" lvl="1" indent="-285750" defTabSz="457200">
              <a:spcBef>
                <a:spcPct val="20000"/>
              </a:spcBef>
              <a:buFont typeface="Wingdings" pitchFamily="2" charset="2"/>
              <a:buChar char="§"/>
            </a:pPr>
            <a:r>
              <a:rPr lang="en-US" altLang="en-US" sz="1600">
                <a:latin typeface="Calibri" pitchFamily="34" charset="0"/>
                <a:ea typeface="ヒラギノ角ゴ Pro W3"/>
                <a:cs typeface="ヒラギノ角ゴ Pro W3"/>
              </a:rPr>
              <a:t>TB/</a:t>
            </a:r>
            <a:r>
              <a:rPr lang="ru-RU" altLang="en-US" sz="1600">
                <a:latin typeface="Calibri" pitchFamily="34" charset="0"/>
                <a:ea typeface="ヒラギノ角ゴ Pro W3"/>
                <a:cs typeface="ヒラギノ角ゴ Pro W3"/>
              </a:rPr>
              <a:t>ВИЧ</a:t>
            </a:r>
            <a:endParaRPr lang="en-US" altLang="en-US" sz="1600">
              <a:latin typeface="Calibri" pitchFamily="34" charset="0"/>
              <a:ea typeface="ヒラギノ角ゴ Pro W3"/>
              <a:cs typeface="ヒラギノ角ゴ Pro W3"/>
            </a:endParaRPr>
          </a:p>
          <a:p>
            <a:pPr defTabSz="457200">
              <a:spcBef>
                <a:spcPct val="20000"/>
              </a:spcBef>
              <a:buFont typeface="Arial" charset="0"/>
              <a:buChar char="•"/>
            </a:pPr>
            <a:endParaRPr lang="en-US" altLang="en-US" sz="3200">
              <a:latin typeface="Calibri" pitchFamily="34" charset="0"/>
              <a:ea typeface="ヒラギノ角ゴ Pro W3"/>
              <a:cs typeface="ヒラギノ角ゴ Pro W3"/>
            </a:endParaRPr>
          </a:p>
        </p:txBody>
      </p:sp>
      <p:pic>
        <p:nvPicPr>
          <p:cNvPr id="32771" name="Content Placeholder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95875" y="1100138"/>
            <a:ext cx="2281238" cy="32591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>
            <a:spLocks noGrp="1"/>
          </p:cNvSpPr>
          <p:nvPr>
            <p:ph type="title"/>
          </p:nvPr>
        </p:nvSpPr>
        <p:spPr>
          <a:xfrm>
            <a:off x="458788" y="274638"/>
            <a:ext cx="7886700" cy="993775"/>
          </a:xfrm>
        </p:spPr>
        <p:txBody>
          <a:bodyPr/>
          <a:lstStyle/>
          <a:p>
            <a:r>
              <a:rPr lang="ru-RU"/>
              <a:t>Сравнение: Россия, Татарстан и Лондон</a:t>
            </a:r>
            <a:endParaRPr lang="en-US"/>
          </a:p>
        </p:txBody>
      </p:sp>
      <p:pic>
        <p:nvPicPr>
          <p:cNvPr id="16386" name="Chart 1" descr="image0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414463"/>
            <a:ext cx="3400425" cy="294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>
          <a:xfrm>
            <a:off x="441325" y="274638"/>
            <a:ext cx="7886700" cy="993775"/>
          </a:xfrm>
        </p:spPr>
        <p:txBody>
          <a:bodyPr/>
          <a:lstStyle/>
          <a:p>
            <a:r>
              <a:rPr lang="ru-RU"/>
              <a:t>Сравнение: Россия, Татарстан и Лондон</a:t>
            </a:r>
            <a:endParaRPr lang="en-US"/>
          </a:p>
        </p:txBody>
      </p:sp>
      <p:pic>
        <p:nvPicPr>
          <p:cNvPr id="17410" name="Chart 1" descr="image0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6513" y="1414463"/>
            <a:ext cx="3400426" cy="294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Chart 1" descr="image00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86063" y="1414463"/>
            <a:ext cx="3616325" cy="271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title"/>
          </p:nvPr>
        </p:nvSpPr>
        <p:spPr>
          <a:xfrm>
            <a:off x="414338" y="274638"/>
            <a:ext cx="7886700" cy="993775"/>
          </a:xfrm>
        </p:spPr>
        <p:txBody>
          <a:bodyPr/>
          <a:lstStyle/>
          <a:p>
            <a:r>
              <a:rPr lang="ru-RU"/>
              <a:t>Сравнение: Россия, Татарстан и Лондон</a:t>
            </a:r>
            <a:endParaRPr lang="en-US"/>
          </a:p>
        </p:txBody>
      </p:sp>
      <p:pic>
        <p:nvPicPr>
          <p:cNvPr id="18434" name="Chart 1" descr="image0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6513" y="1414463"/>
            <a:ext cx="3400426" cy="294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Chart 1" descr="image00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86063" y="1414463"/>
            <a:ext cx="3616325" cy="271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35650" y="1357313"/>
            <a:ext cx="3386138" cy="220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879475"/>
            <a:ext cx="8305800" cy="3665538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80000"/>
              </a:lnSpc>
            </a:pPr>
            <a:r>
              <a:rPr lang="en-US" altLang="en-US" sz="2200">
                <a:cs typeface="Arial" charset="0"/>
              </a:rPr>
              <a:t>300+ </a:t>
            </a:r>
            <a:r>
              <a:rPr lang="ru-RU" altLang="en-US" sz="2200">
                <a:cs typeface="Arial" charset="0"/>
              </a:rPr>
              <a:t>муниципалитетов присоединились к сети в каждом регионе</a:t>
            </a:r>
            <a:endParaRPr lang="en-US" altLang="en-US" sz="2200">
              <a:cs typeface="Arial" charset="0"/>
            </a:endParaRPr>
          </a:p>
          <a:p>
            <a:pPr>
              <a:lnSpc>
                <a:spcPct val="80000"/>
              </a:lnSpc>
            </a:pPr>
            <a:r>
              <a:rPr lang="ru-RU" altLang="en-US" sz="2200">
                <a:cs typeface="Arial" charset="0"/>
              </a:rPr>
              <a:t>Страны, включая </a:t>
            </a:r>
            <a:r>
              <a:rPr lang="en-US" altLang="en-US" sz="2200">
                <a:cs typeface="Arial" charset="0"/>
              </a:rPr>
              <a:t>Б</a:t>
            </a:r>
            <a:r>
              <a:rPr lang="ru-RU" altLang="en-US" sz="2200">
                <a:cs typeface="Arial" charset="0"/>
              </a:rPr>
              <a:t>разилию, Францию, ЮАР, Ирландию, Португалию, Испанию, Великобританию, США</a:t>
            </a:r>
            <a:r>
              <a:rPr lang="en-US" altLang="en-US" sz="2200">
                <a:cs typeface="Arial" charset="0"/>
              </a:rPr>
              <a:t>, </a:t>
            </a:r>
            <a:r>
              <a:rPr lang="ru-RU" altLang="en-US" sz="2200">
                <a:cs typeface="Arial" charset="0"/>
              </a:rPr>
              <a:t>имеют критическую массу городов, принявших стратегию ускорения</a:t>
            </a:r>
            <a:endParaRPr lang="en-US" altLang="en-US" sz="2200">
              <a:cs typeface="Arial" charset="0"/>
            </a:endParaRPr>
          </a:p>
          <a:p>
            <a:pPr>
              <a:lnSpc>
                <a:spcPct val="80000"/>
              </a:lnSpc>
            </a:pPr>
            <a:r>
              <a:rPr lang="ru-RU" altLang="en-US" sz="2200">
                <a:cs typeface="Arial" charset="0"/>
              </a:rPr>
              <a:t>Многие города имеют Наблюдательные советы по </a:t>
            </a:r>
            <a:r>
              <a:rPr lang="en-US" altLang="en-US" sz="2200">
                <a:cs typeface="Arial" charset="0"/>
              </a:rPr>
              <a:t>у</a:t>
            </a:r>
            <a:r>
              <a:rPr lang="ru-RU" altLang="en-US" sz="2200">
                <a:cs typeface="Arial" charset="0"/>
              </a:rPr>
              <a:t>скорению и стратегические муниципальные планы по имплементаци</a:t>
            </a:r>
            <a:r>
              <a:rPr lang="en-US" altLang="en-US" sz="2200">
                <a:cs typeface="Arial" charset="0"/>
              </a:rPr>
              <a:t>и</a:t>
            </a:r>
          </a:p>
          <a:p>
            <a:pPr>
              <a:lnSpc>
                <a:spcPct val="80000"/>
              </a:lnSpc>
            </a:pPr>
            <a:r>
              <a:rPr lang="en-US" altLang="en-US" sz="2200">
                <a:cs typeface="Arial" charset="0"/>
              </a:rPr>
              <a:t> </a:t>
            </a:r>
            <a:r>
              <a:rPr lang="ru-RU" altLang="en-US" sz="2200">
                <a:cs typeface="Arial" charset="0"/>
              </a:rPr>
              <a:t> </a:t>
            </a:r>
            <a:r>
              <a:rPr lang="en-US" altLang="en-US" sz="2200">
                <a:cs typeface="Arial" charset="0"/>
              </a:rPr>
              <a:t>~40 </a:t>
            </a:r>
            <a:r>
              <a:rPr lang="ru-RU" altLang="en-US" sz="2200">
                <a:cs typeface="Arial" charset="0"/>
              </a:rPr>
              <a:t>городов отчитываю</a:t>
            </a:r>
            <a:r>
              <a:rPr lang="en-US" altLang="en-US" sz="2200">
                <a:cs typeface="Arial" charset="0"/>
              </a:rPr>
              <a:t>т</a:t>
            </a:r>
            <a:r>
              <a:rPr lang="ru-RU" altLang="en-US" sz="2200">
                <a:cs typeface="Arial" charset="0"/>
              </a:rPr>
              <a:t>ся о 90-90-90</a:t>
            </a:r>
            <a:r>
              <a:rPr lang="en-US" altLang="en-US" sz="2200">
                <a:cs typeface="Arial" charset="0"/>
              </a:rPr>
              <a:t>, </a:t>
            </a:r>
            <a:r>
              <a:rPr lang="ru-RU" altLang="en-US" sz="2200">
                <a:cs typeface="Arial" charset="0"/>
              </a:rPr>
              <a:t>каскаде помощи и других местных данных на специальной странице са</a:t>
            </a:r>
            <a:r>
              <a:rPr lang="en-US" altLang="en-US" sz="2200">
                <a:cs typeface="Arial" charset="0"/>
              </a:rPr>
              <a:t>й</a:t>
            </a:r>
            <a:r>
              <a:rPr lang="ru-RU" altLang="en-US" sz="2200">
                <a:cs typeface="Arial" charset="0"/>
              </a:rPr>
              <a:t>т</a:t>
            </a:r>
            <a:r>
              <a:rPr lang="en-US" altLang="en-US" sz="2200">
                <a:cs typeface="Arial" charset="0"/>
              </a:rPr>
              <a:t>а</a:t>
            </a:r>
            <a:r>
              <a:rPr lang="ru-RU" altLang="en-US" sz="2200">
                <a:cs typeface="Arial" charset="0"/>
              </a:rPr>
              <a:t> </a:t>
            </a:r>
            <a:r>
              <a:rPr lang="en-US" altLang="en-US" sz="2200">
                <a:cs typeface="Arial" charset="0"/>
              </a:rPr>
              <a:t>Fast-Track City</a:t>
            </a:r>
          </a:p>
          <a:p>
            <a:pPr>
              <a:lnSpc>
                <a:spcPct val="80000"/>
              </a:lnSpc>
            </a:pPr>
            <a:endParaRPr lang="en-US" altLang="en-US" sz="2200">
              <a:cs typeface="Arial" charset="0"/>
            </a:endParaRPr>
          </a:p>
          <a:p>
            <a:pPr>
              <a:lnSpc>
                <a:spcPct val="80000"/>
              </a:lnSpc>
            </a:pPr>
            <a:endParaRPr lang="en-US" sz="19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8800" y="463550"/>
            <a:ext cx="7886700" cy="617538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285750" indent="-285750">
              <a:lnSpc>
                <a:spcPct val="70000"/>
              </a:lnSpc>
              <a:buFont typeface="Arial" charset="0"/>
              <a:buChar char="•"/>
            </a:pPr>
            <a:r>
              <a:rPr lang="en-US" sz="1900"/>
              <a:t>61 </a:t>
            </a:r>
            <a:r>
              <a:rPr lang="ru-RU" sz="1900"/>
              <a:t>город представил частичный/полный отчет по</a:t>
            </a:r>
            <a:r>
              <a:rPr lang="en-US" sz="1900"/>
              <a:t> 90-90-90*</a:t>
            </a:r>
          </a:p>
          <a:p>
            <a:pPr marL="285750" indent="-285750">
              <a:lnSpc>
                <a:spcPct val="70000"/>
              </a:lnSpc>
              <a:buFont typeface="Arial" charset="0"/>
              <a:buChar char="•"/>
            </a:pPr>
            <a:r>
              <a:rPr lang="en-US" sz="1900"/>
              <a:t>41 </a:t>
            </a:r>
            <a:r>
              <a:rPr lang="ru-RU" sz="1900"/>
              <a:t>город представил полный отчет по</a:t>
            </a:r>
            <a:r>
              <a:rPr lang="en-US" sz="1900"/>
              <a:t> 90-90-90*</a:t>
            </a:r>
          </a:p>
        </p:txBody>
      </p:sp>
      <p:graphicFrame>
        <p:nvGraphicFramePr>
          <p:cNvPr id="20518" name="Group 38"/>
          <p:cNvGraphicFramePr>
            <a:graphicFrameLocks noGrp="1"/>
          </p:cNvGraphicFramePr>
          <p:nvPr/>
        </p:nvGraphicFramePr>
        <p:xfrm>
          <a:off x="627063" y="1241425"/>
          <a:ext cx="7885112" cy="3281513"/>
        </p:xfrm>
        <a:graphic>
          <a:graphicData uri="http://schemas.openxmlformats.org/drawingml/2006/table">
            <a:tbl>
              <a:tblPr/>
              <a:tblGrid>
                <a:gridCol w="23860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27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44538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Города, достигшие первых </a:t>
                      </a: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90</a:t>
                      </a:r>
                    </a:p>
                  </a:txBody>
                  <a:tcPr marL="6181" marR="6181" marT="618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14</a:t>
                      </a:r>
                    </a:p>
                  </a:txBody>
                  <a:tcPr marL="6181" marR="6181" marT="618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Amsterdam; Austin; Bangkok; Brighton and Hove; eThekwini; Glasgow; Kigali Kingston/St. Andrew; London; Lusaka; Manchester; New York City; Providence; San Francisco</a:t>
                      </a:r>
                    </a:p>
                  </a:txBody>
                  <a:tcPr marL="6181" marR="6181" marT="618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4688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Города, достигшие вторых </a:t>
                      </a: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90</a:t>
                      </a:r>
                    </a:p>
                  </a:txBody>
                  <a:tcPr marL="6181" marR="6181" marT="618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16</a:t>
                      </a:r>
                    </a:p>
                  </a:txBody>
                  <a:tcPr marL="6181" marR="6181" marT="618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Amsterdam; Berlin; Brighton and Hove; Casablanca; Kampala; Lagos; London; Lubumbashi; Manchester; Melbourne/Victoria; Milan; Montreal; Nairobi; Paris; Seville; Taipei</a:t>
                      </a:r>
                    </a:p>
                  </a:txBody>
                  <a:tcPr marL="6181" marR="6181" marT="618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27088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Города, достигшие третьих </a:t>
                      </a: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90</a:t>
                      </a:r>
                    </a:p>
                  </a:txBody>
                  <a:tcPr marL="6181" marR="6181" marT="618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23</a:t>
                      </a:r>
                    </a:p>
                  </a:txBody>
                  <a:tcPr marL="6181" marR="6181" marT="618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Amsterdam; Berlin; Brighton and Hove; Brussels; Denver; eThekwini; Kyiv; London; Manchester; Melbourne/Victoria; Milan; Montreal; Nairobi; New York City; Odesa; Paris; Phoenix; Providence; Quezon City; Salvador de Bahia; San Francisco; São Paulo; Seville; Taipei</a:t>
                      </a:r>
                    </a:p>
                  </a:txBody>
                  <a:tcPr marL="6181" marR="6181" marT="618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1338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Города, превысившие </a:t>
                      </a: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 90-90-90 </a:t>
                      </a:r>
                    </a:p>
                  </a:txBody>
                  <a:tcPr marL="6181" marR="6181" marT="618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4</a:t>
                      </a:r>
                    </a:p>
                  </a:txBody>
                  <a:tcPr marL="6181" marR="6181" marT="618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Amsterdam; Brighton and Hove; London; Manchester</a:t>
                      </a:r>
                    </a:p>
                  </a:txBody>
                  <a:tcPr marL="6181" marR="6181" marT="618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370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Города, превысившие </a:t>
                      </a: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 9</a:t>
                      </a:r>
                      <a:r>
                        <a:rPr kumimoji="0" lang="ru-RU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5</a:t>
                      </a: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-9</a:t>
                      </a:r>
                      <a:r>
                        <a:rPr kumimoji="0" lang="ru-RU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5</a:t>
                      </a: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-9</a:t>
                      </a:r>
                      <a:r>
                        <a:rPr kumimoji="0" lang="ru-RU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5</a:t>
                      </a: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6181" marR="6181" marT="618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1</a:t>
                      </a:r>
                    </a:p>
                  </a:txBody>
                  <a:tcPr marL="6181" marR="6181" marT="618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London </a:t>
                      </a:r>
                    </a:p>
                  </a:txBody>
                  <a:tcPr marL="6181" marR="6181" marT="618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0508" name="TextBox 9"/>
          <p:cNvSpPr txBox="1">
            <a:spLocks noChangeArrowheads="1"/>
          </p:cNvSpPr>
          <p:nvPr/>
        </p:nvSpPr>
        <p:spPr bwMode="auto">
          <a:xfrm>
            <a:off x="631825" y="4522788"/>
            <a:ext cx="7983538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100">
                <a:latin typeface="Calibri" pitchFamily="34" charset="0"/>
              </a:rPr>
              <a:t>*Reported publicly, on FTC dashboard, or shared by city with IAPAC; additional cities may also be reporting 90-90-90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/>
          <p:cNvSpPr>
            <a:spLocks noGrp="1"/>
          </p:cNvSpPr>
          <p:nvPr>
            <p:ph type="title"/>
          </p:nvPr>
        </p:nvSpPr>
        <p:spPr>
          <a:xfrm>
            <a:off x="365125" y="46038"/>
            <a:ext cx="7886700" cy="993775"/>
          </a:xfrm>
        </p:spPr>
        <p:txBody>
          <a:bodyPr/>
          <a:lstStyle/>
          <a:p>
            <a:pPr algn="ctr"/>
            <a:r>
              <a:rPr lang="ru-RU" sz="2800"/>
              <a:t>Новые случаи ВИЧ в регионах </a:t>
            </a:r>
            <a:br>
              <a:rPr lang="ru-RU" sz="2800"/>
            </a:br>
            <a:r>
              <a:rPr lang="ru-RU" sz="2800"/>
              <a:t>Великобритании</a:t>
            </a:r>
            <a:endParaRPr lang="en-US" sz="2800"/>
          </a:p>
        </p:txBody>
      </p:sp>
      <p:pic>
        <p:nvPicPr>
          <p:cNvPr id="21506" name="Content Placeholder 7" descr="A close up of a map&#10;&#10;Description automatically generated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92175" y="1039813"/>
            <a:ext cx="7886700" cy="3681412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00075" y="176213"/>
            <a:ext cx="6407150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2531" name="Title 1"/>
          <p:cNvSpPr>
            <a:spLocks noGrp="1"/>
          </p:cNvSpPr>
          <p:nvPr>
            <p:ph type="title"/>
          </p:nvPr>
        </p:nvSpPr>
        <p:spPr>
          <a:xfrm>
            <a:off x="220714" y="13622"/>
            <a:ext cx="7886700" cy="993775"/>
          </a:xfrm>
        </p:spPr>
        <p:txBody>
          <a:bodyPr/>
          <a:lstStyle/>
          <a:p>
            <a:r>
              <a:rPr lang="en-US" sz="3600" b="1" dirty="0"/>
              <a:t>90-90-90 </a:t>
            </a:r>
            <a:r>
              <a:rPr lang="ru-RU" sz="3600" b="1" dirty="0"/>
              <a:t>в Лондоне, середина </a:t>
            </a:r>
            <a:r>
              <a:rPr lang="en-US" sz="3600" b="1" dirty="0"/>
              <a:t>2019</a:t>
            </a:r>
            <a:endParaRPr lang="en-US" dirty="0"/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98EFC05B-0ED5-473A-B1B5-8F50B0B95BB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82250298"/>
              </p:ext>
            </p:extLst>
          </p:nvPr>
        </p:nvGraphicFramePr>
        <p:xfrm>
          <a:off x="1477962" y="687387"/>
          <a:ext cx="6188075" cy="3768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CEBCBE8-3987-484B-BDDD-5532940997BB}"/>
              </a:ext>
            </a:extLst>
          </p:cNvPr>
          <p:cNvCxnSpPr>
            <a:cxnSpLocks/>
          </p:cNvCxnSpPr>
          <p:nvPr/>
        </p:nvCxnSpPr>
        <p:spPr>
          <a:xfrm flipH="1">
            <a:off x="3093245" y="1635910"/>
            <a:ext cx="88582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DE8B4C8-C478-4320-B531-30768DF19B6A}"/>
              </a:ext>
            </a:extLst>
          </p:cNvPr>
          <p:cNvCxnSpPr>
            <a:cxnSpLocks/>
          </p:cNvCxnSpPr>
          <p:nvPr/>
        </p:nvCxnSpPr>
        <p:spPr>
          <a:xfrm flipH="1">
            <a:off x="4245770" y="1840690"/>
            <a:ext cx="88582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666181B-0C24-4D98-8313-28570408B8DE}"/>
              </a:ext>
            </a:extLst>
          </p:cNvPr>
          <p:cNvCxnSpPr>
            <a:cxnSpLocks/>
          </p:cNvCxnSpPr>
          <p:nvPr/>
        </p:nvCxnSpPr>
        <p:spPr>
          <a:xfrm flipH="1">
            <a:off x="5384008" y="2121676"/>
            <a:ext cx="88582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2036</TotalTime>
  <Words>830</Words>
  <Application>Microsoft Office PowerPoint</Application>
  <PresentationFormat>On-screen Show (16:9)</PresentationFormat>
  <Paragraphs>99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Arial</vt:lpstr>
      <vt:lpstr>Arial Narrow</vt:lpstr>
      <vt:lpstr>Calibri</vt:lpstr>
      <vt:lpstr>Calibri Light</vt:lpstr>
      <vt:lpstr>Courier New</vt:lpstr>
      <vt:lpstr>Roboto</vt:lpstr>
      <vt:lpstr>Wingdings</vt:lpstr>
      <vt:lpstr>Office Theme</vt:lpstr>
      <vt:lpstr>PowerPoint Presentation</vt:lpstr>
      <vt:lpstr>PowerPoint Presentation</vt:lpstr>
      <vt:lpstr>Сравнение: Россия, Татарстан и Лондон</vt:lpstr>
      <vt:lpstr>Сравнение: Россия, Татарстан и Лондон</vt:lpstr>
      <vt:lpstr>Сравнение: Россия, Татарстан и Лондон</vt:lpstr>
      <vt:lpstr>PowerPoint Presentation</vt:lpstr>
      <vt:lpstr>PowerPoint Presentation</vt:lpstr>
      <vt:lpstr>Новые случаи ВИЧ в регионах  Великобритании</vt:lpstr>
      <vt:lpstr>90-90-90 в Лондоне, середина 2019</vt:lpstr>
      <vt:lpstr>Прогресс в Лондоне: компоненты по данным и политике</vt:lpstr>
      <vt:lpstr>Bопрос о политическом лидерстве </vt:lpstr>
      <vt:lpstr>Данные города Нью-Йорк о прогрессе  в достижении цели покончить с ВИЧ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Окончание эпидемии ВИЧ в городах, принявших стратегию ускорения </vt:lpstr>
      <vt:lpstr>Парижская декларация 2.0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FileNewTemplate</dc:title>
  <dc:creator>Diana</dc:creator>
  <cp:lastModifiedBy>SALDANHA, Vinay</cp:lastModifiedBy>
  <cp:revision>161</cp:revision>
  <dcterms:created xsi:type="dcterms:W3CDTF">2010-04-12T23:12:02Z</dcterms:created>
  <dcterms:modified xsi:type="dcterms:W3CDTF">2019-09-19T05:47:04Z</dcterms:modified>
  <cp:contentStatus>Draft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0x0101000DE64AEEDD9B7A4D93545ACBE97D4615</vt:lpwstr>
  </property>
  <property fmtid="{D5CDD505-2E9C-101B-9397-08002B2CF9AE}" pid="3" name="_Version">
    <vt:lpwstr/>
  </property>
  <property fmtid="{D5CDD505-2E9C-101B-9397-08002B2CF9AE}" pid="4" name="_Status">
    <vt:lpwstr>Not Started</vt:lpwstr>
  </property>
</Properties>
</file>