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02" r:id="rId2"/>
    <p:sldId id="322" r:id="rId3"/>
    <p:sldId id="331" r:id="rId4"/>
    <p:sldId id="305" r:id="rId5"/>
    <p:sldId id="304" r:id="rId6"/>
    <p:sldId id="306" r:id="rId7"/>
    <p:sldId id="315" r:id="rId8"/>
    <p:sldId id="320" r:id="rId9"/>
    <p:sldId id="316" r:id="rId10"/>
    <p:sldId id="317" r:id="rId11"/>
    <p:sldId id="318" r:id="rId12"/>
    <p:sldId id="319" r:id="rId13"/>
    <p:sldId id="333" r:id="rId14"/>
    <p:sldId id="332" r:id="rId15"/>
    <p:sldId id="274" r:id="rId16"/>
    <p:sldId id="323" r:id="rId17"/>
    <p:sldId id="324" r:id="rId18"/>
    <p:sldId id="325" r:id="rId19"/>
    <p:sldId id="326" r:id="rId20"/>
    <p:sldId id="327" r:id="rId21"/>
    <p:sldId id="328" r:id="rId22"/>
    <p:sldId id="329" r:id="rId23"/>
    <p:sldId id="335" r:id="rId24"/>
    <p:sldId id="276" r:id="rId25"/>
    <p:sldId id="314" r:id="rId26"/>
    <p:sldId id="293" r:id="rId27"/>
    <p:sldId id="307" r:id="rId28"/>
    <p:sldId id="309" r:id="rId29"/>
    <p:sldId id="334" r:id="rId30"/>
    <p:sldId id="321" r:id="rId31"/>
    <p:sldId id="295" r:id="rId32"/>
    <p:sldId id="296" r:id="rId33"/>
    <p:sldId id="299" r:id="rId34"/>
    <p:sldId id="300" r:id="rId35"/>
    <p:sldId id="265" r:id="rId36"/>
    <p:sldId id="311" r:id="rId37"/>
    <p:sldId id="312" r:id="rId38"/>
    <p:sldId id="313"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84" y="7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2000" dirty="0" smtClean="0">
                <a:latin typeface="Tahoma" panose="020B0604030504040204" pitchFamily="34" charset="0"/>
                <a:ea typeface="Tahoma" panose="020B0604030504040204" pitchFamily="34" charset="0"/>
                <a:cs typeface="Tahoma" panose="020B0604030504040204" pitchFamily="34" charset="0"/>
              </a:rPr>
              <a:t>Частота </a:t>
            </a:r>
            <a:r>
              <a:rPr lang="ru-RU" sz="2000" dirty="0">
                <a:latin typeface="Tahoma" panose="020B0604030504040204" pitchFamily="34" charset="0"/>
                <a:ea typeface="Tahoma" panose="020B0604030504040204" pitchFamily="34" charset="0"/>
                <a:cs typeface="Tahoma" panose="020B0604030504040204" pitchFamily="34" charset="0"/>
              </a:rPr>
              <a:t>мутантного G </a:t>
            </a:r>
            <a:r>
              <a:rPr lang="ru-RU" sz="2000" dirty="0" err="1" smtClean="0">
                <a:latin typeface="Tahoma" panose="020B0604030504040204" pitchFamily="34" charset="0"/>
                <a:ea typeface="Tahoma" panose="020B0604030504040204" pitchFamily="34" charset="0"/>
                <a:cs typeface="Tahoma" panose="020B0604030504040204" pitchFamily="34" charset="0"/>
              </a:rPr>
              <a:t>аллеля</a:t>
            </a:r>
            <a:r>
              <a:rPr lang="ru-RU" sz="2000" baseline="0" dirty="0" smtClean="0">
                <a:latin typeface="Tahoma" panose="020B0604030504040204" pitchFamily="34" charset="0"/>
                <a:ea typeface="Tahoma" panose="020B0604030504040204" pitchFamily="34" charset="0"/>
                <a:cs typeface="Tahoma" panose="020B0604030504040204" pitchFamily="34" charset="0"/>
              </a:rPr>
              <a:t> (%) </a:t>
            </a:r>
            <a:r>
              <a:rPr lang="ru-RU" sz="2000" i="1"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TLR4</a:t>
            </a:r>
            <a:r>
              <a:rPr lang="ru-RU" sz="2000"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 </a:t>
            </a:r>
            <a:r>
              <a:rPr lang="ru-RU" sz="20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896A/G</a:t>
            </a:r>
          </a:p>
        </c:rich>
      </c:tx>
      <c:layout>
        <c:manualLayout>
          <c:xMode val="edge"/>
          <c:yMode val="edge"/>
          <c:x val="0.16295414240967704"/>
          <c:y val="1.3487940772009372E-2"/>
        </c:manualLayout>
      </c:layout>
      <c:overlay val="0"/>
    </c:title>
    <c:autoTitleDeleted val="0"/>
    <c:plotArea>
      <c:layout>
        <c:manualLayout>
          <c:layoutTarget val="inner"/>
          <c:xMode val="edge"/>
          <c:yMode val="edge"/>
          <c:x val="0.11706730813053631"/>
          <c:y val="0.24237971172978237"/>
          <c:w val="0.84820394977913982"/>
          <c:h val="0.67584955883636244"/>
        </c:manualLayout>
      </c:layout>
      <c:barChart>
        <c:barDir val="col"/>
        <c:grouping val="clustered"/>
        <c:varyColors val="0"/>
        <c:ser>
          <c:idx val="0"/>
          <c:order val="0"/>
          <c:tx>
            <c:strRef>
              <c:f>Лист1!$B$1</c:f>
              <c:strCache>
                <c:ptCount val="1"/>
                <c:pt idx="0">
                  <c:v>частота мутантного G аллеля TLR4 896A/G</c:v>
                </c:pt>
              </c:strCache>
            </c:strRef>
          </c:tx>
          <c:spPr>
            <a:solidFill>
              <a:schemeClr val="accent2"/>
            </a:solidFill>
          </c:spPr>
          <c:invertIfNegative val="0"/>
          <c:dPt>
            <c:idx val="1"/>
            <c:invertIfNegative val="0"/>
            <c:bubble3D val="0"/>
            <c:spPr>
              <a:solidFill>
                <a:schemeClr val="accent1"/>
              </a:solidFill>
            </c:spPr>
            <c:extLst xmlns:c16r2="http://schemas.microsoft.com/office/drawing/2015/06/chart">
              <c:ext xmlns:c16="http://schemas.microsoft.com/office/drawing/2014/chart" uri="{C3380CC4-5D6E-409C-BE32-E72D297353CC}">
                <c16:uniqueId val="{00000001-DE38-46DB-A140-B7424090E67A}"/>
              </c:ext>
            </c:extLst>
          </c:dPt>
          <c:dLbls>
            <c:dLbl>
              <c:idx val="0"/>
              <c:layout>
                <c:manualLayout>
                  <c:x val="0"/>
                  <c:y val="-1.3481270291044392E-2"/>
                </c:manualLayout>
              </c:layout>
              <c:tx>
                <c:rich>
                  <a:bodyPr/>
                  <a:lstStyle/>
                  <a:p>
                    <a:r>
                      <a:rPr lang="en-US" sz="2000" dirty="0"/>
                      <a:t>5,2%</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E38-46DB-A140-B7424090E67A}"/>
                </c:ext>
                <c:ext xmlns:c15="http://schemas.microsoft.com/office/drawing/2012/chart" uri="{CE6537A1-D6FC-4f65-9D91-7224C49458BB}"/>
              </c:extLst>
            </c:dLbl>
            <c:dLbl>
              <c:idx val="1"/>
              <c:layout>
                <c:manualLayout>
                  <c:x val="0"/>
                  <c:y val="-1.2999872702696662E-2"/>
                </c:manualLayout>
              </c:layout>
              <c:tx>
                <c:rich>
                  <a:bodyPr/>
                  <a:lstStyle/>
                  <a:p>
                    <a:r>
                      <a:rPr lang="en-US" sz="2000" dirty="0"/>
                      <a:t>13,4%</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E38-46DB-A140-B7424090E67A}"/>
                </c:ex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Лист1!$A$2:$A$3</c:f>
              <c:strCache>
                <c:ptCount val="2"/>
                <c:pt idx="0">
                  <c:v>"типичные"</c:v>
                </c:pt>
                <c:pt idx="1">
                  <c:v>"медленные"</c:v>
                </c:pt>
              </c:strCache>
            </c:strRef>
          </c:cat>
          <c:val>
            <c:numRef>
              <c:f>Лист1!$B$2:$B$3</c:f>
              <c:numCache>
                <c:formatCode>0.0%</c:formatCode>
                <c:ptCount val="2"/>
                <c:pt idx="0">
                  <c:v>5.1999999999999998E-2</c:v>
                </c:pt>
                <c:pt idx="1">
                  <c:v>0.13400000000000001</c:v>
                </c:pt>
              </c:numCache>
            </c:numRef>
          </c:val>
          <c:extLst xmlns:c16r2="http://schemas.microsoft.com/office/drawing/2015/06/chart">
            <c:ext xmlns:c16="http://schemas.microsoft.com/office/drawing/2014/chart" uri="{C3380CC4-5D6E-409C-BE32-E72D297353CC}">
              <c16:uniqueId val="{00000003-DE38-46DB-A140-B7424090E67A}"/>
            </c:ext>
          </c:extLst>
        </c:ser>
        <c:dLbls>
          <c:dLblPos val="ctr"/>
          <c:showLegendKey val="0"/>
          <c:showVal val="1"/>
          <c:showCatName val="0"/>
          <c:showSerName val="0"/>
          <c:showPercent val="0"/>
          <c:showBubbleSize val="0"/>
        </c:dLbls>
        <c:gapWidth val="150"/>
        <c:axId val="135600720"/>
        <c:axId val="135602288"/>
      </c:barChart>
      <c:catAx>
        <c:axId val="135600720"/>
        <c:scaling>
          <c:orientation val="minMax"/>
        </c:scaling>
        <c:delete val="0"/>
        <c:axPos val="b"/>
        <c:numFmt formatCode="General" sourceLinked="1"/>
        <c:majorTickMark val="out"/>
        <c:minorTickMark val="none"/>
        <c:tickLblPos val="nextTo"/>
        <c:txPr>
          <a:bodyPr/>
          <a:lstStyle/>
          <a:p>
            <a:pPr>
              <a:defRPr sz="2000" baseline="0">
                <a:latin typeface="Times New Roman" panose="02020603050405020304" pitchFamily="18" charset="0"/>
              </a:defRPr>
            </a:pPr>
            <a:endParaRPr lang="ru-RU"/>
          </a:p>
        </c:txPr>
        <c:crossAx val="135602288"/>
        <c:crosses val="autoZero"/>
        <c:auto val="1"/>
        <c:lblAlgn val="ctr"/>
        <c:lblOffset val="100"/>
        <c:noMultiLvlLbl val="0"/>
      </c:catAx>
      <c:valAx>
        <c:axId val="135602288"/>
        <c:scaling>
          <c:orientation val="minMax"/>
        </c:scaling>
        <c:delete val="0"/>
        <c:axPos val="l"/>
        <c:majorGridlines/>
        <c:numFmt formatCode="0%" sourceLinked="0"/>
        <c:majorTickMark val="out"/>
        <c:minorTickMark val="none"/>
        <c:tickLblPos val="nextTo"/>
        <c:crossAx val="135600720"/>
        <c:crosses val="autoZero"/>
        <c:crossBetween val="between"/>
        <c:majorUnit val="2.0000000000000004E-2"/>
      </c:valAx>
      <c:spPr>
        <a:ln>
          <a:solidFill>
            <a:schemeClr val="tx1"/>
          </a:solidFill>
        </a:ln>
      </c:spPr>
    </c:plotArea>
    <c:plotVisOnly val="1"/>
    <c:dispBlanksAs val="gap"/>
    <c:showDLblsOverMax val="0"/>
  </c:chart>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2400" dirty="0"/>
              <a:t>Частота мутантного Т </a:t>
            </a:r>
            <a:r>
              <a:rPr lang="ru-RU" sz="2400" dirty="0" err="1"/>
              <a:t>аллеля</a:t>
            </a:r>
            <a:r>
              <a:rPr lang="ru-RU" sz="2400" dirty="0"/>
              <a:t> (%) </a:t>
            </a:r>
            <a:r>
              <a:rPr lang="ru-RU" sz="2400" i="1" dirty="0">
                <a:solidFill>
                  <a:schemeClr val="accent3">
                    <a:lumMod val="75000"/>
                  </a:schemeClr>
                </a:solidFill>
              </a:rPr>
              <a:t>TLR4 </a:t>
            </a:r>
            <a:r>
              <a:rPr lang="ru-RU" sz="2400" dirty="0">
                <a:solidFill>
                  <a:schemeClr val="accent3">
                    <a:lumMod val="75000"/>
                  </a:schemeClr>
                </a:solidFill>
              </a:rPr>
              <a:t>1196C/T</a:t>
            </a:r>
          </a:p>
        </c:rich>
      </c:tx>
      <c:overlay val="0"/>
    </c:title>
    <c:autoTitleDeleted val="0"/>
    <c:plotArea>
      <c:layout>
        <c:manualLayout>
          <c:layoutTarget val="inner"/>
          <c:xMode val="edge"/>
          <c:yMode val="edge"/>
          <c:x val="0.1395846744411573"/>
          <c:y val="0.23148562761319202"/>
          <c:w val="0.79373343266700436"/>
          <c:h val="0.65110821019886678"/>
        </c:manualLayout>
      </c:layout>
      <c:barChart>
        <c:barDir val="col"/>
        <c:grouping val="clustered"/>
        <c:varyColors val="0"/>
        <c:dLbls>
          <c:showLegendKey val="0"/>
          <c:showVal val="0"/>
          <c:showCatName val="0"/>
          <c:showSerName val="0"/>
          <c:showPercent val="0"/>
          <c:showBubbleSize val="0"/>
        </c:dLbls>
        <c:gapWidth val="150"/>
        <c:axId val="135601896"/>
        <c:axId val="135601504"/>
      </c:barChart>
      <c:catAx>
        <c:axId val="135601896"/>
        <c:scaling>
          <c:orientation val="minMax"/>
        </c:scaling>
        <c:delete val="0"/>
        <c:axPos val="b"/>
        <c:majorTickMark val="out"/>
        <c:minorTickMark val="none"/>
        <c:tickLblPos val="nextTo"/>
        <c:txPr>
          <a:bodyPr/>
          <a:lstStyle/>
          <a:p>
            <a:pPr>
              <a:defRPr sz="2000">
                <a:latin typeface="Times New Roman" panose="02020603050405020304" pitchFamily="18" charset="0"/>
                <a:cs typeface="Times New Roman" panose="02020603050405020304" pitchFamily="18" charset="0"/>
              </a:defRPr>
            </a:pPr>
            <a:endParaRPr lang="ru-RU"/>
          </a:p>
        </c:txPr>
        <c:crossAx val="135601504"/>
        <c:crossesAt val="0"/>
        <c:auto val="1"/>
        <c:lblAlgn val="ctr"/>
        <c:lblOffset val="100"/>
        <c:tickLblSkip val="1"/>
        <c:noMultiLvlLbl val="0"/>
      </c:catAx>
      <c:valAx>
        <c:axId val="135601504"/>
        <c:scaling>
          <c:orientation val="minMax"/>
        </c:scaling>
        <c:delete val="0"/>
        <c:axPos val="l"/>
        <c:majorGridlines/>
        <c:numFmt formatCode="0%" sourceLinked="0"/>
        <c:majorTickMark val="out"/>
        <c:minorTickMark val="none"/>
        <c:tickLblPos val="nextTo"/>
        <c:crossAx val="135601896"/>
        <c:crosses val="autoZero"/>
        <c:crossBetween val="between"/>
      </c:valAx>
      <c:spPr>
        <a:ln>
          <a:solidFill>
            <a:schemeClr val="tx1"/>
          </a:solidFill>
        </a:ln>
      </c:spPr>
    </c:plotArea>
    <c:plotVisOnly val="1"/>
    <c:dispBlanksAs val="gap"/>
    <c:showDLblsOverMax val="0"/>
  </c:chart>
  <c:txPr>
    <a:bodyPr/>
    <a:lstStyle/>
    <a:p>
      <a:pPr>
        <a:defRPr sz="1800"/>
      </a:pPr>
      <a:endParaRPr lang="ru-RU"/>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0.30942</cdr:x>
      <cdr:y>0.47581</cdr:y>
    </cdr:from>
    <cdr:to>
      <cdr:x>0.65636</cdr:x>
      <cdr:y>0.55978</cdr:y>
    </cdr:to>
    <cdr:sp macro="" textlink="">
      <cdr:nvSpPr>
        <cdr:cNvPr id="2" name="TextBox 1"/>
        <cdr:cNvSpPr txBox="1"/>
      </cdr:nvSpPr>
      <cdr:spPr>
        <a:xfrm xmlns:a="http://schemas.openxmlformats.org/drawingml/2006/main">
          <a:off x="1224136" y="2448272"/>
          <a:ext cx="1372603"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solidFill>
                <a:srgbClr val="FF0000"/>
              </a:solidFill>
              <a:latin typeface="Times New Roman" panose="02020603050405020304" pitchFamily="18" charset="0"/>
              <a:cs typeface="Times New Roman" panose="02020603050405020304" pitchFamily="18" charset="0"/>
            </a:rPr>
            <a:t>p</a:t>
          </a:r>
          <a:r>
            <a:rPr lang="en-US" sz="2400" dirty="0" smtClean="0">
              <a:solidFill>
                <a:srgbClr val="FF0000"/>
              </a:solidFill>
              <a:latin typeface="Times New Roman" panose="02020603050405020304" pitchFamily="18" charset="0"/>
              <a:cs typeface="Times New Roman" panose="02020603050405020304" pitchFamily="18" charset="0"/>
            </a:rPr>
            <a:t>=0,026</a:t>
          </a:r>
          <a:endParaRPr lang="ru-RU" sz="2400" dirty="0">
            <a:solidFill>
              <a:srgbClr val="FF0000"/>
            </a:solidFill>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0.30769</cdr:x>
      <cdr:y>0.38322</cdr:y>
    </cdr:from>
    <cdr:to>
      <cdr:x>0.6</cdr:x>
      <cdr:y>0.51095</cdr:y>
    </cdr:to>
    <cdr:sp macro="" textlink="">
      <cdr:nvSpPr>
        <cdr:cNvPr id="2" name="TextBox 1"/>
        <cdr:cNvSpPr txBox="1"/>
      </cdr:nvSpPr>
      <cdr:spPr>
        <a:xfrm xmlns:a="http://schemas.openxmlformats.org/drawingml/2006/main">
          <a:off x="1440161" y="1944216"/>
          <a:ext cx="1368152"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2400" dirty="0">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B9141-F7A6-4E65-B0BD-2814F8BBDE15}" type="datetimeFigureOut">
              <a:rPr lang="ru-RU" smtClean="0"/>
              <a:t>19.09.2019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BB81F-6BB9-4C66-9942-5EC9B4644C9E}" type="slidenum">
              <a:rPr lang="ru-RU" smtClean="0"/>
              <a:t>‹#›</a:t>
            </a:fld>
            <a:endParaRPr lang="ru-RU"/>
          </a:p>
        </p:txBody>
      </p:sp>
    </p:spTree>
    <p:extLst>
      <p:ext uri="{BB962C8B-B14F-4D97-AF65-F5344CB8AC3E}">
        <p14:creationId xmlns:p14="http://schemas.microsoft.com/office/powerpoint/2010/main" val="5612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B418513-1F90-4382-A90F-97543AD395FB}" type="slidenum">
              <a:rPr lang="en-US" altLang="ru-RU"/>
              <a:pPr algn="r" eaLnBrk="1" hangingPunct="1">
                <a:spcBef>
                  <a:spcPct val="0"/>
                </a:spcBef>
              </a:pPr>
              <a:t>3</a:t>
            </a:fld>
            <a:endParaRPr lang="en-US" altLang="ru-RU"/>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ru-RU" altLang="ru-RU" smtClean="0"/>
          </a:p>
        </p:txBody>
      </p:sp>
    </p:spTree>
    <p:extLst>
      <p:ext uri="{BB962C8B-B14F-4D97-AF65-F5344CB8AC3E}">
        <p14:creationId xmlns:p14="http://schemas.microsoft.com/office/powerpoint/2010/main" val="2360972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Для определения полиморфизмов применялся метод ПЦР. </a:t>
            </a:r>
            <a:r>
              <a:rPr lang="ru-RU" dirty="0" smtClean="0"/>
              <a:t>Для выделения</a:t>
            </a:r>
            <a:r>
              <a:rPr lang="ru-RU" baseline="0" dirty="0" smtClean="0"/>
              <a:t> ДНК – использовались клетки эпителия слизистой оболочки рта. Уровни цитокинов и </a:t>
            </a:r>
            <a:r>
              <a:rPr lang="en-US" baseline="0" dirty="0" smtClean="0"/>
              <a:t>sCD14 </a:t>
            </a:r>
            <a:r>
              <a:rPr lang="ru-RU" baseline="0" dirty="0" smtClean="0"/>
              <a:t>определялись методом ИФА в сыворотке крови. </a:t>
            </a:r>
            <a:endParaRPr lang="ru-RU" dirty="0"/>
          </a:p>
        </p:txBody>
      </p:sp>
      <p:sp>
        <p:nvSpPr>
          <p:cNvPr id="4" name="Номер слайда 3"/>
          <p:cNvSpPr>
            <a:spLocks noGrp="1"/>
          </p:cNvSpPr>
          <p:nvPr>
            <p:ph type="sldNum" sz="quarter" idx="10"/>
          </p:nvPr>
        </p:nvSpPr>
        <p:spPr/>
        <p:txBody>
          <a:bodyPr/>
          <a:lstStyle/>
          <a:p>
            <a:fld id="{8EDCC6A9-C863-4F53-A08F-727540BD1A4F}" type="slidenum">
              <a:rPr lang="ru-RU" smtClean="0"/>
              <a:t>24</a:t>
            </a:fld>
            <a:endParaRPr lang="ru-RU"/>
          </a:p>
        </p:txBody>
      </p:sp>
    </p:spTree>
    <p:extLst>
      <p:ext uri="{BB962C8B-B14F-4D97-AF65-F5344CB8AC3E}">
        <p14:creationId xmlns:p14="http://schemas.microsoft.com/office/powerpoint/2010/main" val="3423743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Мы выбрали</a:t>
            </a:r>
            <a:r>
              <a:rPr lang="ru-RU" baseline="0" dirty="0" smtClean="0"/>
              <a:t> для анализа</a:t>
            </a:r>
            <a:r>
              <a:rPr lang="ru-RU" dirty="0" smtClean="0"/>
              <a:t> два наиболее, изученных полиморфизма</a:t>
            </a:r>
            <a:r>
              <a:rPr lang="ru-RU" baseline="0" dirty="0" smtClean="0"/>
              <a:t> </a:t>
            </a:r>
            <a:r>
              <a:rPr lang="ru-RU" dirty="0" smtClean="0"/>
              <a:t>ТЛР4 .</a:t>
            </a:r>
            <a:r>
              <a:rPr lang="ru-RU" baseline="0" dirty="0" smtClean="0"/>
              <a:t> Известно, что эти полиморфизмы ассоциированы с </a:t>
            </a:r>
            <a:r>
              <a:rPr lang="ru-RU" baseline="0" dirty="0" err="1" smtClean="0"/>
              <a:t>гипореактивностью</a:t>
            </a:r>
            <a:r>
              <a:rPr lang="ru-RU" baseline="0" dirty="0" smtClean="0"/>
              <a:t> рецептора на эндотоксин.</a:t>
            </a:r>
            <a:endParaRPr lang="ru-RU" dirty="0" smtClean="0"/>
          </a:p>
          <a:p>
            <a:r>
              <a:rPr lang="ru-RU" dirty="0" smtClean="0"/>
              <a:t>У европейцев частота </a:t>
            </a:r>
            <a:r>
              <a:rPr lang="en-US" dirty="0" smtClean="0"/>
              <a:t>G </a:t>
            </a:r>
            <a:r>
              <a:rPr lang="ru-RU" dirty="0" err="1" smtClean="0"/>
              <a:t>аллеля</a:t>
            </a:r>
            <a:r>
              <a:rPr lang="ru-RU" dirty="0" smtClean="0"/>
              <a:t> 5,7%, Т </a:t>
            </a:r>
            <a:r>
              <a:rPr lang="ru-RU" dirty="0" err="1" smtClean="0"/>
              <a:t>аллеля</a:t>
            </a:r>
            <a:r>
              <a:rPr lang="ru-RU" dirty="0" smtClean="0"/>
              <a:t> -5,8 %</a:t>
            </a:r>
          </a:p>
          <a:p>
            <a:endParaRPr lang="ru-RU" dirty="0"/>
          </a:p>
        </p:txBody>
      </p:sp>
      <p:sp>
        <p:nvSpPr>
          <p:cNvPr id="4" name="Номер слайда 3"/>
          <p:cNvSpPr>
            <a:spLocks noGrp="1"/>
          </p:cNvSpPr>
          <p:nvPr>
            <p:ph type="sldNum" sz="quarter" idx="10"/>
          </p:nvPr>
        </p:nvSpPr>
        <p:spPr/>
        <p:txBody>
          <a:bodyPr/>
          <a:lstStyle/>
          <a:p>
            <a:fld id="{8EDCC6A9-C863-4F53-A08F-727540BD1A4F}" type="slidenum">
              <a:rPr lang="ru-RU" smtClean="0"/>
              <a:t>25</a:t>
            </a:fld>
            <a:endParaRPr lang="ru-RU"/>
          </a:p>
        </p:txBody>
      </p:sp>
    </p:spTree>
    <p:extLst>
      <p:ext uri="{BB962C8B-B14F-4D97-AF65-F5344CB8AC3E}">
        <p14:creationId xmlns:p14="http://schemas.microsoft.com/office/powerpoint/2010/main" val="649665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8F3C2BF8-E449-497F-ADB4-69B3A5ABCA12}" type="slidenum">
              <a:rPr lang="ru-RU" altLang="ru-RU" sz="1200">
                <a:latin typeface="Calibri" panose="020F0502020204030204" pitchFamily="34" charset="0"/>
              </a:rPr>
              <a:pPr algn="r" eaLnBrk="1" hangingPunct="1"/>
              <a:t>26</a:t>
            </a:fld>
            <a:endParaRPr lang="ru-RU" altLang="ru-RU" sz="1200">
              <a:latin typeface="Calibri" panose="020F0502020204030204"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ru-RU" altLang="ru-RU" smtClean="0"/>
              <a:t>Также нами проведен анализ ассоциации между возможным фактором риска (наличие гетерозиготного и гомозиготного по мутантному аллелю генотипа) и исходом. В нашем случае это снижение СД4 ниже 350 в течение 5 лет</a:t>
            </a:r>
            <a:r>
              <a:rPr lang="en-US" altLang="ru-RU" smtClean="0"/>
              <a:t> (</a:t>
            </a:r>
            <a:r>
              <a:rPr lang="ru-RU" altLang="ru-RU" smtClean="0"/>
              <a:t>группа быстрых прогрессоров). Полученный результат </a:t>
            </a:r>
            <a:r>
              <a:rPr lang="en-US" altLang="ru-RU" smtClean="0"/>
              <a:t>OR </a:t>
            </a:r>
            <a:r>
              <a:rPr lang="ru-RU" altLang="ru-RU" smtClean="0"/>
              <a:t>говорит о возможном более низком риске быстрого прогрессирования у людей с генотипом </a:t>
            </a:r>
            <a:r>
              <a:rPr lang="en-US" altLang="ru-RU" smtClean="0"/>
              <a:t>AG </a:t>
            </a:r>
            <a:r>
              <a:rPr lang="ru-RU" altLang="ru-RU" smtClean="0"/>
              <a:t>и </a:t>
            </a:r>
            <a:r>
              <a:rPr lang="en-US" altLang="ru-RU" smtClean="0"/>
              <a:t>GG</a:t>
            </a:r>
            <a:endParaRPr lang="ru-RU" altLang="ru-RU" smtClean="0"/>
          </a:p>
        </p:txBody>
      </p:sp>
    </p:spTree>
    <p:extLst>
      <p:ext uri="{BB962C8B-B14F-4D97-AF65-F5344CB8AC3E}">
        <p14:creationId xmlns:p14="http://schemas.microsoft.com/office/powerpoint/2010/main" val="2234478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основании проведенных исследований было обнаружено, что частота </a:t>
            </a:r>
            <a:r>
              <a:rPr lang="ru-RU" baseline="0" dirty="0" smtClean="0"/>
              <a:t>мутантного </a:t>
            </a:r>
            <a:r>
              <a:rPr lang="ru-RU" baseline="0" dirty="0" err="1" smtClean="0"/>
              <a:t>аллеля</a:t>
            </a:r>
            <a:r>
              <a:rPr lang="ru-RU" baseline="0" dirty="0" smtClean="0"/>
              <a:t> </a:t>
            </a:r>
            <a:r>
              <a:rPr lang="en-US" baseline="0" dirty="0" smtClean="0"/>
              <a:t>G</a:t>
            </a:r>
            <a:r>
              <a:rPr lang="ru-RU" baseline="0" dirty="0" smtClean="0"/>
              <a:t> полиморфизма 896 ТЛР4 </a:t>
            </a:r>
            <a:r>
              <a:rPr lang="en-US" baseline="0" dirty="0" smtClean="0"/>
              <a:t> </a:t>
            </a:r>
            <a:r>
              <a:rPr lang="ru-RU" baseline="0" dirty="0" smtClean="0"/>
              <a:t>выше в группе медленных </a:t>
            </a:r>
            <a:r>
              <a:rPr lang="ru-RU" baseline="0" dirty="0" err="1" smtClean="0"/>
              <a:t>прогрессоров</a:t>
            </a:r>
            <a:r>
              <a:rPr lang="ru-RU" baseline="0" dirty="0" smtClean="0"/>
              <a:t>. Также разница подтвердилась для полиморфизма гена </a:t>
            </a:r>
            <a:r>
              <a:rPr lang="en-US" baseline="0" dirty="0" smtClean="0"/>
              <a:t>OAS2</a:t>
            </a:r>
            <a:r>
              <a:rPr lang="ru-RU" baseline="0" dirty="0" smtClean="0"/>
              <a:t>. В этом случае в группе типичных </a:t>
            </a:r>
            <a:r>
              <a:rPr lang="ru-RU" baseline="0" dirty="0" err="1" smtClean="0"/>
              <a:t>прогрессоров</a:t>
            </a:r>
            <a:r>
              <a:rPr lang="ru-RU" baseline="0" dirty="0" smtClean="0"/>
              <a:t> частота мутантного </a:t>
            </a:r>
            <a:r>
              <a:rPr lang="ru-RU" baseline="0" dirty="0" err="1" smtClean="0"/>
              <a:t>аллеля</a:t>
            </a:r>
            <a:r>
              <a:rPr lang="ru-RU" baseline="0" dirty="0" smtClean="0"/>
              <a:t> была выше. Для двух других полиморфизмов разница была не значима.</a:t>
            </a:r>
            <a:endParaRPr lang="ru-RU" dirty="0"/>
          </a:p>
        </p:txBody>
      </p:sp>
      <p:sp>
        <p:nvSpPr>
          <p:cNvPr id="4" name="Номер слайда 3"/>
          <p:cNvSpPr>
            <a:spLocks noGrp="1"/>
          </p:cNvSpPr>
          <p:nvPr>
            <p:ph type="sldNum" sz="quarter" idx="10"/>
          </p:nvPr>
        </p:nvSpPr>
        <p:spPr/>
        <p:txBody>
          <a:bodyPr/>
          <a:lstStyle/>
          <a:p>
            <a:fld id="{8EDCC6A9-C863-4F53-A08F-727540BD1A4F}" type="slidenum">
              <a:rPr lang="ru-RU" smtClean="0"/>
              <a:t>36</a:t>
            </a:fld>
            <a:endParaRPr lang="ru-RU"/>
          </a:p>
        </p:txBody>
      </p:sp>
    </p:spTree>
    <p:extLst>
      <p:ext uri="{BB962C8B-B14F-4D97-AF65-F5344CB8AC3E}">
        <p14:creationId xmlns:p14="http://schemas.microsoft.com/office/powerpoint/2010/main" val="3901503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ru-RU"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ru-RU" altLang="ru-RU" baseline="0" dirty="0" smtClean="0">
                <a:latin typeface="Arial" charset="0"/>
                <a:ea typeface="msgothic" charset="0"/>
                <a:cs typeface="msgothic" charset="0"/>
              </a:rPr>
              <a:t>Одним из потенциальных факторов, запускающих хроническую иммунную активацию, является иммунный ответ организма на ВИЧ на уровне врожденного иммунитета через стимуляцию </a:t>
            </a:r>
            <a:r>
              <a:rPr lang="ru-RU" altLang="ru-RU" baseline="0" dirty="0" err="1" smtClean="0">
                <a:latin typeface="Arial" charset="0"/>
                <a:ea typeface="msgothic" charset="0"/>
                <a:cs typeface="msgothic" charset="0"/>
              </a:rPr>
              <a:t>толл-лайк</a:t>
            </a:r>
            <a:r>
              <a:rPr lang="ru-RU" altLang="ru-RU" baseline="0" dirty="0" smtClean="0">
                <a:latin typeface="Arial" charset="0"/>
                <a:ea typeface="msgothic" charset="0"/>
                <a:cs typeface="msgothic" charset="0"/>
              </a:rPr>
              <a:t> рецепторов.  TLR – это рецепторы, которые узнают высоко уникальные, не имеющих аналогов в </a:t>
            </a:r>
            <a:r>
              <a:rPr lang="ru-RU" altLang="ru-RU" baseline="0" dirty="0" err="1" smtClean="0">
                <a:latin typeface="Arial" charset="0"/>
                <a:ea typeface="msgothic" charset="0"/>
                <a:cs typeface="msgothic" charset="0"/>
              </a:rPr>
              <a:t>макроорганизме</a:t>
            </a:r>
            <a:r>
              <a:rPr lang="ru-RU" altLang="ru-RU" baseline="0" dirty="0" smtClean="0">
                <a:latin typeface="Arial" charset="0"/>
                <a:ea typeface="msgothic" charset="0"/>
                <a:cs typeface="msgothic" charset="0"/>
              </a:rPr>
              <a:t>, консервативные молекулярные структуры. Их распознавание вызывает последующую индукцией адаптивного иммунного ответа. Например, для ТЛР 4 такой уникальной молекулярной структурой является </a:t>
            </a:r>
            <a:r>
              <a:rPr lang="ru-RU" altLang="ru-RU" baseline="0" dirty="0" err="1" smtClean="0">
                <a:latin typeface="Arial" charset="0"/>
                <a:ea typeface="msgothic" charset="0"/>
                <a:cs typeface="msgothic" charset="0"/>
              </a:rPr>
              <a:t>липополисахарид</a:t>
            </a:r>
            <a:r>
              <a:rPr lang="ru-RU" altLang="ru-RU" baseline="0" dirty="0" smtClean="0">
                <a:latin typeface="Arial" charset="0"/>
                <a:ea typeface="msgothic" charset="0"/>
                <a:cs typeface="msgothic" charset="0"/>
              </a:rPr>
              <a:t>. </a:t>
            </a:r>
          </a:p>
        </p:txBody>
      </p:sp>
    </p:spTree>
    <p:extLst>
      <p:ext uri="{BB962C8B-B14F-4D97-AF65-F5344CB8AC3E}">
        <p14:creationId xmlns:p14="http://schemas.microsoft.com/office/powerpoint/2010/main" val="390971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normAutofit/>
          </a:bodyPr>
          <a:lstStyle/>
          <a:p>
            <a:pPr eaLnBrk="1" hangingPunct="1">
              <a:spcBef>
                <a:spcPct val="0"/>
              </a:spcBef>
            </a:pPr>
            <a:r>
              <a:rPr lang="ru-RU" altLang="ru-RU" smtClean="0">
                <a:latin typeface="Arial" panose="020B0604020202020204" pitchFamily="34" charset="0"/>
              </a:rPr>
              <a:t>15 лет назад А</a:t>
            </a:r>
            <a:r>
              <a:rPr lang="en-US" altLang="ru-RU" smtClean="0">
                <a:latin typeface="Arial" panose="020B0604020202020204" pitchFamily="34" charset="0"/>
              </a:rPr>
              <a:t>sher </a:t>
            </a:r>
            <a:r>
              <a:rPr lang="ru-RU" altLang="ru-RU" smtClean="0">
                <a:latin typeface="Arial" panose="020B0604020202020204" pitchFamily="34" charset="0"/>
              </a:rPr>
              <a:t>и</a:t>
            </a:r>
            <a:r>
              <a:rPr lang="en-US" altLang="ru-RU" smtClean="0">
                <a:latin typeface="Arial" panose="020B0604020202020204" pitchFamily="34" charset="0"/>
              </a:rPr>
              <a:t> Shepa</a:t>
            </a:r>
            <a:r>
              <a:rPr lang="ru-RU" altLang="ru-RU" smtClean="0">
                <a:latin typeface="Arial" panose="020B0604020202020204" pitchFamily="34" charset="0"/>
              </a:rPr>
              <a:t>кв а вслед за ними и другие исследовательи предложили свою тозку зрения на процесс разрушения иммунной системы при ВИЧ-инфекции не может быть объяснен простой гибелью СВ4 лимфоцитов вследствие реплиепции в них вируса, а . В настоящее время она поддерживается большей частью исследователей. Но, по-прежнему, нет окончательного ответа на вопросы: Что вызывает эту активацию</a:t>
            </a:r>
            <a:r>
              <a:rPr lang="en-US" altLang="ru-RU" smtClean="0">
                <a:latin typeface="Arial" panose="020B0604020202020204" pitchFamily="34" charset="0"/>
              </a:rPr>
              <a:t>?, </a:t>
            </a:r>
            <a:r>
              <a:rPr lang="ru-RU" altLang="ru-RU" smtClean="0">
                <a:latin typeface="Arial" panose="020B0604020202020204" pitchFamily="34" charset="0"/>
              </a:rPr>
              <a:t>каковы ее механизмы, какова ее клиническая и проностическая значимость</a:t>
            </a:r>
            <a:r>
              <a:rPr lang="en-US" altLang="ru-RU" smtClean="0">
                <a:latin typeface="Arial" panose="020B0604020202020204" pitchFamily="34" charset="0"/>
              </a:rPr>
              <a:t>? </a:t>
            </a:r>
            <a:r>
              <a:rPr lang="ru-RU" altLang="ru-RU" smtClean="0">
                <a:latin typeface="Arial" panose="020B0604020202020204" pitchFamily="34" charset="0"/>
              </a:rPr>
              <a:t>что и обусловило наш интерес к данной теме.</a:t>
            </a:r>
          </a:p>
        </p:txBody>
      </p:sp>
      <p:sp>
        <p:nvSpPr>
          <p:cNvPr id="44036" name="Номер слайда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2F63939F-96EE-4415-9286-A3434EDC1F75}" type="slidenum">
              <a:rPr lang="ru-RU" altLang="ru-RU" sz="1200">
                <a:latin typeface="Calibri" panose="020F0502020204030204" pitchFamily="34" charset="0"/>
              </a:rPr>
              <a:pPr algn="r" eaLnBrk="1" hangingPunct="1"/>
              <a:t>4</a:t>
            </a:fld>
            <a:endParaRPr lang="ru-RU" altLang="ru-RU" sz="1200">
              <a:latin typeface="Calibri" panose="020F0502020204030204" pitchFamily="34" charset="0"/>
            </a:endParaRPr>
          </a:p>
        </p:txBody>
      </p:sp>
    </p:spTree>
    <p:extLst>
      <p:ext uri="{BB962C8B-B14F-4D97-AF65-F5344CB8AC3E}">
        <p14:creationId xmlns:p14="http://schemas.microsoft.com/office/powerpoint/2010/main" val="38930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a:ln/>
        </p:spPr>
      </p:sp>
      <p:sp>
        <p:nvSpPr>
          <p:cNvPr id="7885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ru-RU" altLang="ru-RU" smtClean="0"/>
              <a:t>Известно, что эндотоксин является мощнейшим биологически активным веществом, взаимодействие которого с комплексом белков СD14/TLR4/</a:t>
            </a:r>
            <a:r>
              <a:rPr lang="en-US" altLang="ru-RU" smtClean="0"/>
              <a:t>MD</a:t>
            </a:r>
            <a:r>
              <a:rPr lang="ru-RU" altLang="ru-RU" smtClean="0"/>
              <a:t>2, расположенным на поверхности макрофагов и других клеток миелоидного ряда, запускает ряд реакций, приводящих к синтезу провоспалительных цитокинов. </a:t>
            </a:r>
          </a:p>
          <a:p>
            <a:pPr eaLnBrk="1" hangingPunct="1">
              <a:lnSpc>
                <a:spcPct val="90000"/>
              </a:lnSpc>
              <a:spcBef>
                <a:spcPct val="0"/>
              </a:spcBef>
            </a:pPr>
            <a:r>
              <a:rPr lang="ru-RU" altLang="ru-RU" smtClean="0"/>
              <a:t>Нужно отметить, что взаимодействие Э с вышеназванными рецепторами  сопровождается  секрецией растворимого белка CD14. И соответственно его можно рассматривать как маркер активации эффекторной клетки эндотоксином.</a:t>
            </a:r>
            <a:endParaRPr lang="en-US" altLang="ru-RU" smtClean="0"/>
          </a:p>
          <a:p>
            <a:pPr eaLnBrk="1" hangingPunct="1">
              <a:lnSpc>
                <a:spcPct val="90000"/>
              </a:lnSpc>
              <a:spcBef>
                <a:spcPct val="0"/>
              </a:spcBef>
            </a:pPr>
            <a:endParaRPr lang="en-US" altLang="ru-RU" smtClean="0"/>
          </a:p>
          <a:p>
            <a:pPr eaLnBrk="1" hangingPunct="1">
              <a:lnSpc>
                <a:spcPct val="90000"/>
              </a:lnSpc>
              <a:spcBef>
                <a:spcPct val="0"/>
              </a:spcBef>
            </a:pPr>
            <a:endParaRPr lang="ru-RU" altLang="ru-RU" smtClean="0"/>
          </a:p>
        </p:txBody>
      </p:sp>
      <p:sp>
        <p:nvSpPr>
          <p:cNvPr id="47108" name="Номер слайда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8EA00C8D-121D-4C05-ADEF-41E42389E9BE}" type="slidenum">
              <a:rPr lang="ru-RU" altLang="ru-RU" sz="1200">
                <a:latin typeface="Calibri" panose="020F0502020204030204" pitchFamily="34" charset="0"/>
              </a:rPr>
              <a:pPr algn="r" eaLnBrk="1" hangingPunct="1"/>
              <a:t>6</a:t>
            </a:fld>
            <a:endParaRPr lang="ru-RU" altLang="ru-RU" sz="1200">
              <a:latin typeface="Calibri" panose="020F0502020204030204" pitchFamily="34" charset="0"/>
            </a:endParaRPr>
          </a:p>
        </p:txBody>
      </p:sp>
    </p:spTree>
    <p:extLst>
      <p:ext uri="{BB962C8B-B14F-4D97-AF65-F5344CB8AC3E}">
        <p14:creationId xmlns:p14="http://schemas.microsoft.com/office/powerpoint/2010/main" val="896953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a:ln/>
        </p:spPr>
      </p:sp>
      <p:sp>
        <p:nvSpPr>
          <p:cNvPr id="8601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ru-RU" smtClean="0"/>
              <a:t>В связи с этим,  целью нашего исследования явилась оценка роли эндотоксина грамотрицательных бактерий в процессе активации механизмов хронического воспаления при ВИЧ-инфекции для оптимизации методов патогенетической терапии</a:t>
            </a:r>
          </a:p>
        </p:txBody>
      </p:sp>
      <p:sp>
        <p:nvSpPr>
          <p:cNvPr id="8602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AFAD91AB-141E-412E-B14C-F117E31FC24B}" type="slidenum">
              <a:rPr lang="ru-RU" altLang="ru-RU" sz="1200">
                <a:latin typeface="Calibri" panose="020F0502020204030204" pitchFamily="34" charset="0"/>
              </a:rPr>
              <a:pPr algn="r" eaLnBrk="1" hangingPunct="1"/>
              <a:t>7</a:t>
            </a:fld>
            <a:endParaRPr lang="ru-RU" altLang="ru-RU" sz="1200">
              <a:latin typeface="Calibri" panose="020F0502020204030204" pitchFamily="34" charset="0"/>
            </a:endParaRPr>
          </a:p>
        </p:txBody>
      </p:sp>
    </p:spTree>
    <p:extLst>
      <p:ext uri="{BB962C8B-B14F-4D97-AF65-F5344CB8AC3E}">
        <p14:creationId xmlns:p14="http://schemas.microsoft.com/office/powerpoint/2010/main" val="270943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ru-RU" smtClean="0">
                <a:latin typeface="Times" panose="02020603050405020304" pitchFamily="18" charset="0"/>
              </a:rPr>
              <a:t>Our study is tightly related to microbial translocation, a phenomenon sometimes observed in HIV-infected individuals. This phenomenon, results from a damage of the mucosal barrier in the gut and is characterized by the presence of bacterial compounds, like LPS, into the bloodstream. Microbial translocation is an important cause of the systemic immune activation observed in chronic HIV infection. </a:t>
            </a:r>
            <a:endParaRPr lang="en-US" altLang="ru-RU" smtClean="0">
              <a:latin typeface="Times" panose="02020603050405020304" pitchFamily="18" charset="0"/>
            </a:endParaRPr>
          </a:p>
          <a:p>
            <a:pPr eaLnBrk="1" hangingPunct="1">
              <a:spcBef>
                <a:spcPct val="0"/>
              </a:spcBef>
            </a:pPr>
            <a:endParaRPr lang="fr-FR" altLang="ru-RU" smtClean="0">
              <a:latin typeface="Times" panose="02020603050405020304" pitchFamily="18"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BA9FFA4-DE0C-4318-B855-82F52E8FF4DE}" type="slidenum">
              <a:rPr lang="en-US" altLang="ru-RU" sz="1200">
                <a:latin typeface="Times" panose="02020603050405020304" pitchFamily="18" charset="0"/>
              </a:rPr>
              <a:pPr eaLnBrk="1" hangingPunct="1"/>
              <a:t>9</a:t>
            </a:fld>
            <a:endParaRPr lang="en-US" altLang="ru-RU" sz="1200">
              <a:latin typeface="Times" panose="02020603050405020304" pitchFamily="18" charset="0"/>
            </a:endParaRPr>
          </a:p>
        </p:txBody>
      </p:sp>
    </p:spTree>
    <p:extLst>
      <p:ext uri="{BB962C8B-B14F-4D97-AF65-F5344CB8AC3E}">
        <p14:creationId xmlns:p14="http://schemas.microsoft.com/office/powerpoint/2010/main" val="49814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a:ln/>
        </p:spPr>
      </p:sp>
      <p:sp>
        <p:nvSpPr>
          <p:cNvPr id="9728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ru-RU" smtClean="0"/>
              <a:t>Роль эндотоксина в активации воспалительных реакций подтверждается положительными корреляционными связями ЛПС с </a:t>
            </a:r>
            <a:r>
              <a:rPr lang="en-US" altLang="ru-RU" smtClean="0"/>
              <a:t>IL</a:t>
            </a:r>
            <a:r>
              <a:rPr lang="ru-RU" altLang="ru-RU" smtClean="0"/>
              <a:t>-1β </a:t>
            </a:r>
          </a:p>
          <a:p>
            <a:pPr eaLnBrk="1" hangingPunct="1"/>
            <a:r>
              <a:rPr lang="ru-RU" altLang="ru-RU" smtClean="0"/>
              <a:t>sCD14 с TNF-α и количеством лейкоцитов периферической крови.</a:t>
            </a:r>
          </a:p>
          <a:p>
            <a:endParaRPr lang="ru-RU" altLang="ru-RU" smtClean="0"/>
          </a:p>
        </p:txBody>
      </p:sp>
      <p:sp>
        <p:nvSpPr>
          <p:cNvPr id="97284"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fld id="{2E5BBDD4-A622-4FF1-B2E5-DC196F0AC349}" type="slidenum">
              <a:rPr lang="ru-RU" altLang="ru-RU" sz="1200">
                <a:latin typeface="Calibri" pitchFamily="34" charset="0"/>
              </a:rPr>
              <a:pPr algn="r" eaLnBrk="1" hangingPunct="1"/>
              <a:t>13</a:t>
            </a:fld>
            <a:endParaRPr lang="ru-RU" altLang="ru-RU" sz="1200">
              <a:latin typeface="Calibri" pitchFamily="34" charset="0"/>
            </a:endParaRPr>
          </a:p>
        </p:txBody>
      </p:sp>
    </p:spTree>
    <p:extLst>
      <p:ext uri="{BB962C8B-B14F-4D97-AF65-F5344CB8AC3E}">
        <p14:creationId xmlns:p14="http://schemas.microsoft.com/office/powerpoint/2010/main" val="302225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latin typeface="Arial" panose="020B0604020202020204" pitchFamily="34" charset="0"/>
              </a:rPr>
              <a:t>Кроме этого для этих двух групп больных проведена оценка прогноза выживания методом Каплана-Майера. 2 человека в течение 2 лет умерло в первой группе и 8 – во второй.</a:t>
            </a:r>
          </a:p>
        </p:txBody>
      </p:sp>
    </p:spTree>
    <p:extLst>
      <p:ext uri="{BB962C8B-B14F-4D97-AF65-F5344CB8AC3E}">
        <p14:creationId xmlns:p14="http://schemas.microsoft.com/office/powerpoint/2010/main" val="3740779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В качестве рабочей гипотезы нами взято предположение о влиянии аллельных вариантов генов ТЛР4 и ОАС на темпы прогрессирования инфекции, в том числе за счет изменений в уровне системного воспалительного фона.</a:t>
            </a:r>
          </a:p>
          <a:p>
            <a:endParaRPr lang="ru-RU" baseline="0" dirty="0" smtClean="0"/>
          </a:p>
          <a:p>
            <a:endParaRPr lang="ru-RU" dirty="0"/>
          </a:p>
        </p:txBody>
      </p:sp>
      <p:sp>
        <p:nvSpPr>
          <p:cNvPr id="4" name="Номер слайда 3"/>
          <p:cNvSpPr>
            <a:spLocks noGrp="1"/>
          </p:cNvSpPr>
          <p:nvPr>
            <p:ph type="sldNum" sz="quarter" idx="10"/>
          </p:nvPr>
        </p:nvSpPr>
        <p:spPr/>
        <p:txBody>
          <a:bodyPr/>
          <a:lstStyle/>
          <a:p>
            <a:fld id="{8EDCC6A9-C863-4F53-A08F-727540BD1A4F}" type="slidenum">
              <a:rPr lang="ru-RU" smtClean="0"/>
              <a:t>15</a:t>
            </a:fld>
            <a:endParaRPr lang="ru-RU"/>
          </a:p>
        </p:txBody>
      </p:sp>
    </p:spTree>
    <p:extLst>
      <p:ext uri="{BB962C8B-B14F-4D97-AF65-F5344CB8AC3E}">
        <p14:creationId xmlns:p14="http://schemas.microsoft.com/office/powerpoint/2010/main" val="37469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ru-RU"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ru-RU" altLang="ru-RU" baseline="0" dirty="0" smtClean="0">
                <a:latin typeface="Arial" charset="0"/>
                <a:ea typeface="msgothic" charset="0"/>
                <a:cs typeface="msgothic" charset="0"/>
              </a:rPr>
              <a:t>Одним из потенциальных факторов, запускающих хроническую иммунную активацию, является иммунный ответ организма на ВИЧ на уровне врожденного иммунитета через стимуляцию </a:t>
            </a:r>
            <a:r>
              <a:rPr lang="ru-RU" altLang="ru-RU" baseline="0" dirty="0" err="1" smtClean="0">
                <a:latin typeface="Arial" charset="0"/>
                <a:ea typeface="msgothic" charset="0"/>
                <a:cs typeface="msgothic" charset="0"/>
              </a:rPr>
              <a:t>толл-лайк</a:t>
            </a:r>
            <a:r>
              <a:rPr lang="ru-RU" altLang="ru-RU" baseline="0" dirty="0" smtClean="0">
                <a:latin typeface="Arial" charset="0"/>
                <a:ea typeface="msgothic" charset="0"/>
                <a:cs typeface="msgothic" charset="0"/>
              </a:rPr>
              <a:t> рецепторов.  TLR – это рецепторы, которые узнают высоко уникальные, не имеющих аналогов в </a:t>
            </a:r>
            <a:r>
              <a:rPr lang="ru-RU" altLang="ru-RU" baseline="0" dirty="0" err="1" smtClean="0">
                <a:latin typeface="Arial" charset="0"/>
                <a:ea typeface="msgothic" charset="0"/>
                <a:cs typeface="msgothic" charset="0"/>
              </a:rPr>
              <a:t>макроорганизме</a:t>
            </a:r>
            <a:r>
              <a:rPr lang="ru-RU" altLang="ru-RU" baseline="0" dirty="0" smtClean="0">
                <a:latin typeface="Arial" charset="0"/>
                <a:ea typeface="msgothic" charset="0"/>
                <a:cs typeface="msgothic" charset="0"/>
              </a:rPr>
              <a:t>, консервативные молекулярные структуры. Их распознавание вызывает последующую индукцией адаптивного иммунного ответа. Например, для ТЛР 4 такой уникальной молекулярной структурой является </a:t>
            </a:r>
            <a:r>
              <a:rPr lang="ru-RU" altLang="ru-RU" baseline="0" dirty="0" err="1" smtClean="0">
                <a:latin typeface="Arial" charset="0"/>
                <a:ea typeface="msgothic" charset="0"/>
                <a:cs typeface="msgothic" charset="0"/>
              </a:rPr>
              <a:t>липополисахарид</a:t>
            </a:r>
            <a:r>
              <a:rPr lang="ru-RU" altLang="ru-RU" baseline="0" dirty="0" smtClean="0">
                <a:latin typeface="Arial" charset="0"/>
                <a:ea typeface="msgothic" charset="0"/>
                <a:cs typeface="msgothic" charset="0"/>
              </a:rPr>
              <a:t>. </a:t>
            </a:r>
          </a:p>
        </p:txBody>
      </p:sp>
    </p:spTree>
    <p:extLst>
      <p:ext uri="{BB962C8B-B14F-4D97-AF65-F5344CB8AC3E}">
        <p14:creationId xmlns:p14="http://schemas.microsoft.com/office/powerpoint/2010/main" val="210877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B918CCA-0FC6-490E-9F9F-1BAB46D05599}" type="datetimeFigureOut">
              <a:rPr lang="ru-RU" smtClean="0"/>
              <a:t>19.09.2019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609686-1293-452F-B7B4-BA38A9D37ED0}" type="slidenum">
              <a:rPr lang="ru-RU" smtClean="0"/>
              <a:t>‹#›</a:t>
            </a:fld>
            <a:endParaRPr lang="ru-RU"/>
          </a:p>
        </p:txBody>
      </p:sp>
    </p:spTree>
    <p:extLst>
      <p:ext uri="{BB962C8B-B14F-4D97-AF65-F5344CB8AC3E}">
        <p14:creationId xmlns:p14="http://schemas.microsoft.com/office/powerpoint/2010/main" val="366719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918CCA-0FC6-490E-9F9F-1BAB46D05599}" type="datetimeFigureOut">
              <a:rPr lang="ru-RU" smtClean="0"/>
              <a:t>19.09.2019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609686-1293-452F-B7B4-BA38A9D37ED0}" type="slidenum">
              <a:rPr lang="ru-RU" smtClean="0"/>
              <a:t>‹#›</a:t>
            </a:fld>
            <a:endParaRPr lang="ru-RU"/>
          </a:p>
        </p:txBody>
      </p:sp>
    </p:spTree>
    <p:extLst>
      <p:ext uri="{BB962C8B-B14F-4D97-AF65-F5344CB8AC3E}">
        <p14:creationId xmlns:p14="http://schemas.microsoft.com/office/powerpoint/2010/main" val="215820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918CCA-0FC6-490E-9F9F-1BAB46D05599}" type="datetimeFigureOut">
              <a:rPr lang="ru-RU" smtClean="0"/>
              <a:t>19.09.2019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609686-1293-452F-B7B4-BA38A9D37ED0}" type="slidenum">
              <a:rPr lang="ru-RU" smtClean="0"/>
              <a:t>‹#›</a:t>
            </a:fld>
            <a:endParaRPr lang="ru-RU"/>
          </a:p>
        </p:txBody>
      </p:sp>
    </p:spTree>
    <p:extLst>
      <p:ext uri="{BB962C8B-B14F-4D97-AF65-F5344CB8AC3E}">
        <p14:creationId xmlns:p14="http://schemas.microsoft.com/office/powerpoint/2010/main" val="1684150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09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09600" y="3938589"/>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6197600" y="3938589"/>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B298B9F-D6C3-4245-88F1-5C73D14595AB}" type="datetime1">
              <a:rPr lang="ru-RU">
                <a:solidFill>
                  <a:prstClr val="black">
                    <a:tint val="75000"/>
                  </a:prstClr>
                </a:solidFill>
              </a:rPr>
              <a:pPr>
                <a:defRPr/>
              </a:pPr>
              <a:t>19.09.2019</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242B9CBA-3BCD-4EBD-96ED-41C65E91C3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79534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918CCA-0FC6-490E-9F9F-1BAB46D05599}" type="datetimeFigureOut">
              <a:rPr lang="ru-RU" smtClean="0"/>
              <a:t>19.09.2019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609686-1293-452F-B7B4-BA38A9D37ED0}" type="slidenum">
              <a:rPr lang="ru-RU" smtClean="0"/>
              <a:t>‹#›</a:t>
            </a:fld>
            <a:endParaRPr lang="ru-RU"/>
          </a:p>
        </p:txBody>
      </p:sp>
    </p:spTree>
    <p:extLst>
      <p:ext uri="{BB962C8B-B14F-4D97-AF65-F5344CB8AC3E}">
        <p14:creationId xmlns:p14="http://schemas.microsoft.com/office/powerpoint/2010/main" val="339744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B918CCA-0FC6-490E-9F9F-1BAB46D05599}" type="datetimeFigureOut">
              <a:rPr lang="ru-RU" smtClean="0"/>
              <a:t>19.09.2019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609686-1293-452F-B7B4-BA38A9D37ED0}" type="slidenum">
              <a:rPr lang="ru-RU" smtClean="0"/>
              <a:t>‹#›</a:t>
            </a:fld>
            <a:endParaRPr lang="ru-RU"/>
          </a:p>
        </p:txBody>
      </p:sp>
    </p:spTree>
    <p:extLst>
      <p:ext uri="{BB962C8B-B14F-4D97-AF65-F5344CB8AC3E}">
        <p14:creationId xmlns:p14="http://schemas.microsoft.com/office/powerpoint/2010/main" val="108055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B918CCA-0FC6-490E-9F9F-1BAB46D05599}" type="datetimeFigureOut">
              <a:rPr lang="ru-RU" smtClean="0"/>
              <a:t>19.09.2019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609686-1293-452F-B7B4-BA38A9D37ED0}" type="slidenum">
              <a:rPr lang="ru-RU" smtClean="0"/>
              <a:t>‹#›</a:t>
            </a:fld>
            <a:endParaRPr lang="ru-RU"/>
          </a:p>
        </p:txBody>
      </p:sp>
    </p:spTree>
    <p:extLst>
      <p:ext uri="{BB962C8B-B14F-4D97-AF65-F5344CB8AC3E}">
        <p14:creationId xmlns:p14="http://schemas.microsoft.com/office/powerpoint/2010/main" val="408993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B918CCA-0FC6-490E-9F9F-1BAB46D05599}" type="datetimeFigureOut">
              <a:rPr lang="ru-RU" smtClean="0"/>
              <a:t>19.09.2019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609686-1293-452F-B7B4-BA38A9D37ED0}" type="slidenum">
              <a:rPr lang="ru-RU" smtClean="0"/>
              <a:t>‹#›</a:t>
            </a:fld>
            <a:endParaRPr lang="ru-RU"/>
          </a:p>
        </p:txBody>
      </p:sp>
    </p:spTree>
    <p:extLst>
      <p:ext uri="{BB962C8B-B14F-4D97-AF65-F5344CB8AC3E}">
        <p14:creationId xmlns:p14="http://schemas.microsoft.com/office/powerpoint/2010/main" val="237863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B918CCA-0FC6-490E-9F9F-1BAB46D05599}" type="datetimeFigureOut">
              <a:rPr lang="ru-RU" smtClean="0"/>
              <a:t>19.09.2019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609686-1293-452F-B7B4-BA38A9D37ED0}" type="slidenum">
              <a:rPr lang="ru-RU" smtClean="0"/>
              <a:t>‹#›</a:t>
            </a:fld>
            <a:endParaRPr lang="ru-RU"/>
          </a:p>
        </p:txBody>
      </p:sp>
    </p:spTree>
    <p:extLst>
      <p:ext uri="{BB962C8B-B14F-4D97-AF65-F5344CB8AC3E}">
        <p14:creationId xmlns:p14="http://schemas.microsoft.com/office/powerpoint/2010/main" val="211733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918CCA-0FC6-490E-9F9F-1BAB46D05599}" type="datetimeFigureOut">
              <a:rPr lang="ru-RU" smtClean="0"/>
              <a:t>19.09.2019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609686-1293-452F-B7B4-BA38A9D37ED0}" type="slidenum">
              <a:rPr lang="ru-RU" smtClean="0"/>
              <a:t>‹#›</a:t>
            </a:fld>
            <a:endParaRPr lang="ru-RU"/>
          </a:p>
        </p:txBody>
      </p:sp>
    </p:spTree>
    <p:extLst>
      <p:ext uri="{BB962C8B-B14F-4D97-AF65-F5344CB8AC3E}">
        <p14:creationId xmlns:p14="http://schemas.microsoft.com/office/powerpoint/2010/main" val="116991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B918CCA-0FC6-490E-9F9F-1BAB46D05599}" type="datetimeFigureOut">
              <a:rPr lang="ru-RU" smtClean="0"/>
              <a:t>19.09.2019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609686-1293-452F-B7B4-BA38A9D37ED0}" type="slidenum">
              <a:rPr lang="ru-RU" smtClean="0"/>
              <a:t>‹#›</a:t>
            </a:fld>
            <a:endParaRPr lang="ru-RU"/>
          </a:p>
        </p:txBody>
      </p:sp>
    </p:spTree>
    <p:extLst>
      <p:ext uri="{BB962C8B-B14F-4D97-AF65-F5344CB8AC3E}">
        <p14:creationId xmlns:p14="http://schemas.microsoft.com/office/powerpoint/2010/main" val="46255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B918CCA-0FC6-490E-9F9F-1BAB46D05599}" type="datetimeFigureOut">
              <a:rPr lang="ru-RU" smtClean="0"/>
              <a:t>19.09.2019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609686-1293-452F-B7B4-BA38A9D37ED0}" type="slidenum">
              <a:rPr lang="ru-RU" smtClean="0"/>
              <a:t>‹#›</a:t>
            </a:fld>
            <a:endParaRPr lang="ru-RU"/>
          </a:p>
        </p:txBody>
      </p:sp>
    </p:spTree>
    <p:extLst>
      <p:ext uri="{BB962C8B-B14F-4D97-AF65-F5344CB8AC3E}">
        <p14:creationId xmlns:p14="http://schemas.microsoft.com/office/powerpoint/2010/main" val="338411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18CCA-0FC6-490E-9F9F-1BAB46D05599}" type="datetimeFigureOut">
              <a:rPr lang="ru-RU" smtClean="0"/>
              <a:t>19.09.2019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09686-1293-452F-B7B4-BA38A9D37ED0}" type="slidenum">
              <a:rPr lang="ru-RU" smtClean="0"/>
              <a:t>‹#›</a:t>
            </a:fld>
            <a:endParaRPr lang="ru-RU"/>
          </a:p>
        </p:txBody>
      </p:sp>
    </p:spTree>
    <p:extLst>
      <p:ext uri="{BB962C8B-B14F-4D97-AF65-F5344CB8AC3E}">
        <p14:creationId xmlns:p14="http://schemas.microsoft.com/office/powerpoint/2010/main" val="846563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vse-pro-geny.ru/ru_dictionary_item_29_letter_%D0%90_1_%D0%90%D0%BB%D0%BB%D0%B5%D0%BB%D0%B8.html" TargetMode="Externa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hyperlink" Target="http://vse-pro-geny.ru/ru_dictionary_item_24_letter_%D0%93_2_%D0%93%D0%B5%D1%82%D0%B5%D1%80%D0%BE%D0%B7%D0%B8%D0%B3%D0%BE%D1%82%D0%B0.html" TargetMode="External"/><Relationship Id="rId5" Type="http://schemas.openxmlformats.org/officeDocument/2006/relationships/hyperlink" Target="http://vse-pro-geny.ru/ru_dictionary_item_30_letter_%D0%93_3_%D0%93%D0%BE%D0%BC%D0%BE%D0%B7%D0%B8%D0%B3%D0%BE%D1%82%D0%B0.html" TargetMode="External"/><Relationship Id="rId4" Type="http://schemas.openxmlformats.org/officeDocument/2006/relationships/hyperlink" Target="http://vse-pro-geny.ru/ru_chromosoma.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emf"/><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emf"/><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ru.wikipedia.org/wiki/%D0%93%D1%80%D0%B0%D0%BC%D0%BE%D1%82%D1%80%D0%B8%D1%86%D0%B0%D1%82%D0%B5%D0%BB%D1%8C%D0%BD%D1%8B%D0%B5_%D0%B1%D0%B0%D0%BA%D1%82%D0%B5%D1%80%D0%B8%D0%B8"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009104"/>
            <a:ext cx="9144000" cy="1101614"/>
          </a:xfrm>
          <a:solidFill>
            <a:schemeClr val="bg2"/>
          </a:solidFill>
        </p:spPr>
        <p:txBody>
          <a:bodyPr>
            <a:normAutofit/>
          </a:bodyPr>
          <a:lstStyle/>
          <a:p>
            <a:pPr algn="r"/>
            <a:r>
              <a:rPr lang="ru-RU" sz="3200" dirty="0" smtClean="0">
                <a:latin typeface="Tahoma" panose="020B0604030504040204" pitchFamily="34" charset="0"/>
                <a:ea typeface="Tahoma" panose="020B0604030504040204" pitchFamily="34" charset="0"/>
                <a:cs typeface="Tahoma" panose="020B0604030504040204" pitchFamily="34" charset="0"/>
              </a:rPr>
              <a:t>Прогноз при ВИЧ-инфекции, полиморфизм генов рецепторов и цитокинов</a:t>
            </a:r>
            <a:endParaRPr lang="ru-RU" sz="3200" dirty="0">
              <a:latin typeface="Tahoma" panose="020B0604030504040204" pitchFamily="34" charset="0"/>
              <a:ea typeface="Tahoma" panose="020B0604030504040204" pitchFamily="34" charset="0"/>
              <a:cs typeface="Tahoma" panose="020B0604030504040204" pitchFamily="34" charset="0"/>
            </a:endParaRPr>
          </a:p>
        </p:txBody>
      </p:sp>
      <p:sp>
        <p:nvSpPr>
          <p:cNvPr id="3" name="Подзаголовок 2"/>
          <p:cNvSpPr>
            <a:spLocks noGrp="1"/>
          </p:cNvSpPr>
          <p:nvPr>
            <p:ph type="subTitle" idx="1"/>
          </p:nvPr>
        </p:nvSpPr>
        <p:spPr>
          <a:xfrm>
            <a:off x="1524000" y="4091435"/>
            <a:ext cx="9144000" cy="1655762"/>
          </a:xfrm>
        </p:spPr>
        <p:txBody>
          <a:bodyPr/>
          <a:lstStyle/>
          <a:p>
            <a:pPr algn="r"/>
            <a:r>
              <a:rPr lang="ru-RU" dirty="0" smtClean="0">
                <a:latin typeface="Tahoma" panose="020B0604030504040204" pitchFamily="34" charset="0"/>
                <a:ea typeface="Tahoma" panose="020B0604030504040204" pitchFamily="34" charset="0"/>
                <a:cs typeface="Tahoma" panose="020B0604030504040204" pitchFamily="34" charset="0"/>
              </a:rPr>
              <a:t>Проф. В.А. Анохин</a:t>
            </a:r>
            <a:endParaRPr lang="ru-RU"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157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5"/>
          <p:cNvSpPr>
            <a:spLocks noGrp="1"/>
          </p:cNvSpPr>
          <p:nvPr>
            <p:ph type="title"/>
          </p:nvPr>
        </p:nvSpPr>
        <p:spPr>
          <a:ln>
            <a:solidFill>
              <a:schemeClr val="accent1"/>
            </a:solidFill>
          </a:ln>
        </p:spPr>
        <p:txBody>
          <a:bodyPr>
            <a:noAutofit/>
          </a:bodyPr>
          <a:lstStyle/>
          <a:p>
            <a:pPr algn="ctr"/>
            <a:r>
              <a:rPr lang="ru-RU" altLang="ru-RU" sz="3200" dirty="0">
                <a:solidFill>
                  <a:srgbClr val="0000FF"/>
                </a:solidFill>
                <a:latin typeface="Tahoma" panose="020B0604030504040204" pitchFamily="34" charset="0"/>
                <a:ea typeface="Tahoma" panose="020B0604030504040204" pitchFamily="34" charset="0"/>
                <a:cs typeface="Tahoma" panose="020B0604030504040204" pitchFamily="34" charset="0"/>
              </a:rPr>
              <a:t>Разрушение межклеточного матрикса эпителия кишечника после воздействия </a:t>
            </a:r>
            <a:r>
              <a:rPr lang="ru-RU" altLang="ru-RU" sz="3200" dirty="0" smtClean="0">
                <a:solidFill>
                  <a:srgbClr val="0000FF"/>
                </a:solidFill>
                <a:latin typeface="Tahoma" panose="020B0604030504040204" pitchFamily="34" charset="0"/>
                <a:ea typeface="Tahoma" panose="020B0604030504040204" pitchFamily="34" charset="0"/>
                <a:cs typeface="Tahoma" panose="020B0604030504040204" pitchFamily="34" charset="0"/>
              </a:rPr>
              <a:t>ВИЧ</a:t>
            </a:r>
            <a:endParaRPr lang="ru-RU" altLang="ru-RU" sz="3200" i="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28675" name="Текст 6"/>
          <p:cNvSpPr>
            <a:spLocks noGrp="1"/>
          </p:cNvSpPr>
          <p:nvPr>
            <p:ph type="body" idx="1"/>
          </p:nvPr>
        </p:nvSpPr>
        <p:spPr>
          <a:xfrm>
            <a:off x="2010546" y="1720351"/>
            <a:ext cx="3541758" cy="823912"/>
          </a:xfrm>
        </p:spPr>
        <p:txBody>
          <a:bodyPr/>
          <a:lstStyle/>
          <a:p>
            <a:pPr algn="ctr"/>
            <a:r>
              <a:rPr lang="ru-RU" altLang="ru-RU" b="0" dirty="0" smtClean="0">
                <a:solidFill>
                  <a:srgbClr val="002060"/>
                </a:solidFill>
                <a:latin typeface="Tahoma" panose="020B0604030504040204" pitchFamily="34" charset="0"/>
                <a:ea typeface="Tahoma" panose="020B0604030504040204" pitchFamily="34" charset="0"/>
                <a:cs typeface="Tahoma" panose="020B0604030504040204" pitchFamily="34" charset="0"/>
              </a:rPr>
              <a:t>Исходная слизистая</a:t>
            </a:r>
          </a:p>
        </p:txBody>
      </p:sp>
      <p:sp>
        <p:nvSpPr>
          <p:cNvPr id="28676" name="Содержимое 7"/>
          <p:cNvSpPr>
            <a:spLocks noGrp="1"/>
          </p:cNvSpPr>
          <p:nvPr>
            <p:ph sz="half" idx="2"/>
          </p:nvPr>
        </p:nvSpPr>
        <p:spPr/>
        <p:txBody>
          <a:bodyPr/>
          <a:lstStyle/>
          <a:p>
            <a:endParaRPr lang="ru-RU" altLang="ru-RU" smtClean="0"/>
          </a:p>
          <a:p>
            <a:endParaRPr lang="ru-RU" altLang="ru-RU" smtClean="0"/>
          </a:p>
          <a:p>
            <a:endParaRPr lang="ru-RU" altLang="ru-RU" smtClean="0"/>
          </a:p>
          <a:p>
            <a:endParaRPr lang="ru-RU" altLang="ru-RU" smtClean="0"/>
          </a:p>
          <a:p>
            <a:endParaRPr lang="ru-RU" altLang="ru-RU" smtClean="0"/>
          </a:p>
          <a:p>
            <a:endParaRPr lang="ru-RU" altLang="ru-RU" smtClean="0"/>
          </a:p>
          <a:p>
            <a:endParaRPr lang="ru-RU" altLang="ru-RU" smtClean="0"/>
          </a:p>
        </p:txBody>
      </p:sp>
      <p:sp>
        <p:nvSpPr>
          <p:cNvPr id="28677" name="Текст 8"/>
          <p:cNvSpPr>
            <a:spLocks noGrp="1"/>
          </p:cNvSpPr>
          <p:nvPr>
            <p:ph type="body" sz="quarter" idx="3"/>
          </p:nvPr>
        </p:nvSpPr>
        <p:spPr>
          <a:xfrm>
            <a:off x="6439989" y="1854926"/>
            <a:ext cx="4480560" cy="709704"/>
          </a:xfrm>
        </p:spPr>
        <p:txBody>
          <a:bodyPr>
            <a:normAutofit/>
          </a:bodyPr>
          <a:lstStyle/>
          <a:p>
            <a:pPr algn="ctr">
              <a:spcBef>
                <a:spcPts val="600"/>
              </a:spcBef>
              <a:spcAft>
                <a:spcPts val="600"/>
              </a:spcAft>
            </a:pPr>
            <a:r>
              <a:rPr lang="ru-RU" altLang="ru-RU" sz="2000" b="0" dirty="0" smtClean="0">
                <a:solidFill>
                  <a:srgbClr val="002060"/>
                </a:solidFill>
                <a:latin typeface="Tahoma" panose="020B0604030504040204" pitchFamily="34" charset="0"/>
                <a:ea typeface="Tahoma" panose="020B0604030504040204" pitchFamily="34" charset="0"/>
                <a:cs typeface="Tahoma" panose="020B0604030504040204" pitchFamily="34" charset="0"/>
              </a:rPr>
              <a:t>Через 4 часа после экспозиции ВИЧ</a:t>
            </a:r>
          </a:p>
        </p:txBody>
      </p:sp>
      <p:sp>
        <p:nvSpPr>
          <p:cNvPr id="28678" name="Содержимое 9"/>
          <p:cNvSpPr>
            <a:spLocks noGrp="1"/>
          </p:cNvSpPr>
          <p:nvPr>
            <p:ph sz="quarter" idx="4"/>
          </p:nvPr>
        </p:nvSpPr>
        <p:spPr/>
        <p:txBody>
          <a:bodyPr/>
          <a:lstStyle/>
          <a:p>
            <a:endParaRPr lang="ru-RU" altLang="ru-RU" dirty="0" smtClean="0"/>
          </a:p>
          <a:p>
            <a:endParaRPr lang="ru-RU" altLang="ru-RU" dirty="0" smtClean="0"/>
          </a:p>
          <a:p>
            <a:endParaRPr lang="ru-RU" altLang="ru-RU" dirty="0" smtClean="0"/>
          </a:p>
          <a:p>
            <a:endParaRPr lang="ru-RU" altLang="ru-RU" dirty="0" smtClean="0"/>
          </a:p>
          <a:p>
            <a:endParaRPr lang="ru-RU" altLang="ru-RU" dirty="0" smtClean="0"/>
          </a:p>
        </p:txBody>
      </p:sp>
      <p:pic>
        <p:nvPicPr>
          <p:cNvPr id="28679" name="Picture 4" descr="Untreated"/>
          <p:cNvPicPr>
            <a:picLocks noChangeAspect="1" noChangeArrowheads="1"/>
          </p:cNvPicPr>
          <p:nvPr/>
        </p:nvPicPr>
        <p:blipFill>
          <a:blip r:embed="rId2">
            <a:lum bright="18000" contrast="54000"/>
            <a:extLst>
              <a:ext uri="{28A0092B-C50C-407E-A947-70E740481C1C}">
                <a14:useLocalDpi xmlns:a14="http://schemas.microsoft.com/office/drawing/2010/main" val="0"/>
              </a:ext>
            </a:extLst>
          </a:blip>
          <a:srcRect/>
          <a:stretch>
            <a:fillRect/>
          </a:stretch>
        </p:blipFill>
        <p:spPr bwMode="auto">
          <a:xfrm>
            <a:off x="2089150" y="2781300"/>
            <a:ext cx="33845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5" descr="HIV 4h 2X"/>
          <p:cNvPicPr>
            <a:picLocks noChangeAspect="1" noChangeArrowheads="1"/>
          </p:cNvPicPr>
          <p:nvPr/>
        </p:nvPicPr>
        <p:blipFill>
          <a:blip r:embed="rId3">
            <a:lum bright="24000" contrast="48000"/>
            <a:extLst>
              <a:ext uri="{28A0092B-C50C-407E-A947-70E740481C1C}">
                <a14:useLocalDpi xmlns:a14="http://schemas.microsoft.com/office/drawing/2010/main" val="0"/>
              </a:ext>
            </a:extLst>
          </a:blip>
          <a:srcRect/>
          <a:stretch>
            <a:fillRect/>
          </a:stretch>
        </p:blipFill>
        <p:spPr bwMode="auto">
          <a:xfrm>
            <a:off x="6743701" y="2781300"/>
            <a:ext cx="3529013"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769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624418" y="274638"/>
            <a:ext cx="10957983" cy="1498600"/>
          </a:xfrm>
          <a:solidFill>
            <a:schemeClr val="accent4">
              <a:lumMod val="20000"/>
              <a:lumOff val="80000"/>
            </a:schemeClr>
          </a:solidFill>
          <a:ln>
            <a:solidFill>
              <a:schemeClr val="accent1"/>
            </a:solidFill>
          </a:ln>
        </p:spPr>
        <p:txBody>
          <a:bodyPr/>
          <a:lstStyle/>
          <a:p>
            <a:pPr algn="l"/>
            <a:r>
              <a:rPr lang="ru-RU" altLang="ru-RU" sz="2000" b="1" dirty="0" smtClean="0">
                <a:solidFill>
                  <a:srgbClr val="FF0000"/>
                </a:solidFill>
              </a:rPr>
              <a:t>Гистологические срезы слизистой двенадцатиперстной кишки</a:t>
            </a:r>
            <a:r>
              <a:rPr lang="ru-RU" altLang="ru-RU" sz="2000" dirty="0" smtClean="0">
                <a:solidFill>
                  <a:srgbClr val="FF0000"/>
                </a:solidFill>
              </a:rPr>
              <a:t> погибшего ВИЧ-инфицированного пациента М.Я. (А-D) и  биоптат слизистой двенадцатиперстной кишки условно здорового пациента (контроль) (E-H), окрашенные </a:t>
            </a:r>
            <a:r>
              <a:rPr lang="ru-RU" altLang="ru-RU" sz="2000" dirty="0" err="1" smtClean="0">
                <a:solidFill>
                  <a:srgbClr val="FF0000"/>
                </a:solidFill>
              </a:rPr>
              <a:t>иммунофлуоресцентными</a:t>
            </a:r>
            <a:r>
              <a:rPr lang="ru-RU" altLang="ru-RU" sz="2000" dirty="0" smtClean="0">
                <a:solidFill>
                  <a:srgbClr val="FF0000"/>
                </a:solidFill>
              </a:rPr>
              <a:t> красителями. </a:t>
            </a:r>
            <a:r>
              <a:rPr lang="en-US" altLang="ru-RU" sz="2000" dirty="0" smtClean="0">
                <a:solidFill>
                  <a:srgbClr val="FF0000"/>
                </a:solidFill>
              </a:rPr>
              <a:t/>
            </a:r>
            <a:br>
              <a:rPr lang="en-US" altLang="ru-RU" sz="2000" dirty="0" smtClean="0">
                <a:solidFill>
                  <a:srgbClr val="FF0000"/>
                </a:solidFill>
              </a:rPr>
            </a:br>
            <a:r>
              <a:rPr lang="en-US" altLang="ru-RU" sz="2000" dirty="0" smtClean="0"/>
              <a:t>A</a:t>
            </a:r>
            <a:r>
              <a:rPr lang="ru-RU" altLang="ru-RU" sz="2000" dirty="0" smtClean="0"/>
              <a:t>, </a:t>
            </a:r>
            <a:r>
              <a:rPr lang="en-US" altLang="ru-RU" sz="2000" dirty="0" smtClean="0"/>
              <a:t>E</a:t>
            </a:r>
            <a:r>
              <a:rPr lang="ru-RU" altLang="ru-RU" sz="2000" dirty="0" smtClean="0"/>
              <a:t>- </a:t>
            </a:r>
            <a:r>
              <a:rPr lang="en-US" altLang="ru-RU" sz="2000" dirty="0" smtClean="0"/>
              <a:t>CD</a:t>
            </a:r>
            <a:r>
              <a:rPr lang="ru-RU" altLang="ru-RU" sz="2000" dirty="0" smtClean="0"/>
              <a:t>3-рецепторы; </a:t>
            </a:r>
            <a:r>
              <a:rPr lang="en-US" altLang="ru-RU" sz="2000" dirty="0" smtClean="0"/>
              <a:t>B</a:t>
            </a:r>
            <a:r>
              <a:rPr lang="ru-RU" altLang="ru-RU" sz="2000" dirty="0" smtClean="0"/>
              <a:t>, </a:t>
            </a:r>
            <a:r>
              <a:rPr lang="en-US" altLang="ru-RU" sz="2000" dirty="0" smtClean="0"/>
              <a:t>F</a:t>
            </a:r>
            <a:r>
              <a:rPr lang="ru-RU" altLang="ru-RU" sz="2000" dirty="0" smtClean="0"/>
              <a:t>- </a:t>
            </a:r>
            <a:r>
              <a:rPr lang="en-US" altLang="ru-RU" sz="2000" dirty="0" smtClean="0"/>
              <a:t>CD</a:t>
            </a:r>
            <a:r>
              <a:rPr lang="ru-RU" altLang="ru-RU" sz="2000" dirty="0" smtClean="0"/>
              <a:t>4 – рецепторы; </a:t>
            </a:r>
            <a:r>
              <a:rPr lang="en-US" altLang="ru-RU" sz="2000" dirty="0" smtClean="0"/>
              <a:t>CG</a:t>
            </a:r>
            <a:r>
              <a:rPr lang="ru-RU" altLang="ru-RU" sz="2000" dirty="0" smtClean="0"/>
              <a:t> - ядра клеток; </a:t>
            </a:r>
            <a:r>
              <a:rPr lang="en-US" altLang="ru-RU" sz="2000" dirty="0" smtClean="0"/>
              <a:t>D</a:t>
            </a:r>
            <a:r>
              <a:rPr lang="ru-RU" altLang="ru-RU" sz="2000" dirty="0" smtClean="0"/>
              <a:t>, </a:t>
            </a:r>
            <a:r>
              <a:rPr lang="en-US" altLang="ru-RU" sz="2000" dirty="0" smtClean="0"/>
              <a:t>H</a:t>
            </a:r>
            <a:r>
              <a:rPr lang="ru-RU" altLang="ru-RU" sz="2000" dirty="0" smtClean="0"/>
              <a:t> – суммарное </a:t>
            </a:r>
            <a:r>
              <a:rPr lang="ru-RU" altLang="ru-RU" sz="2000" dirty="0" err="1" smtClean="0"/>
              <a:t>прокрашивание</a:t>
            </a:r>
            <a:r>
              <a:rPr lang="ru-RU" altLang="ru-RU" sz="2000" dirty="0" smtClean="0"/>
              <a:t>. Увеличение: 400х. Шкала: 50 мкм.</a:t>
            </a:r>
          </a:p>
        </p:txBody>
      </p:sp>
      <p:pic>
        <p:nvPicPr>
          <p:cNvPr id="5017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14918" y="2566989"/>
            <a:ext cx="10369549" cy="3868737"/>
          </a:xfrm>
        </p:spPr>
      </p:pic>
      <p:sp>
        <p:nvSpPr>
          <p:cNvPr id="50180" name="Rectangle 5"/>
          <p:cNvSpPr>
            <a:spLocks noChangeArrowheads="1"/>
          </p:cNvSpPr>
          <p:nvPr/>
        </p:nvSpPr>
        <p:spPr bwMode="auto">
          <a:xfrm>
            <a:off x="11279718" y="5013325"/>
            <a:ext cx="673100" cy="86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ru-RU" altLang="ru-RU">
                <a:solidFill>
                  <a:srgbClr val="FF0000"/>
                </a:solidFill>
              </a:rPr>
              <a:t>К</a:t>
            </a:r>
          </a:p>
        </p:txBody>
      </p:sp>
    </p:spTree>
    <p:extLst>
      <p:ext uri="{BB962C8B-B14F-4D97-AF65-F5344CB8AC3E}">
        <p14:creationId xmlns:p14="http://schemas.microsoft.com/office/powerpoint/2010/main" val="1826137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05394" y="365126"/>
            <a:ext cx="10648406" cy="810532"/>
          </a:xfrm>
          <a:ln>
            <a:solidFill>
              <a:schemeClr val="tx1"/>
            </a:solidFill>
          </a:ln>
        </p:spPr>
        <p:txBody>
          <a:bodyPr/>
          <a:lstStyle/>
          <a:p>
            <a:pPr algn="ctr"/>
            <a:r>
              <a:rPr lang="ru-RU" altLang="ru-RU" sz="2800" dirty="0">
                <a:solidFill>
                  <a:srgbClr val="0000FF"/>
                </a:solidFill>
                <a:latin typeface="Arial" panose="020B0604020202020204" pitchFamily="34" charset="0"/>
              </a:rPr>
              <a:t>Массивное разрушение кишечного пула </a:t>
            </a:r>
            <a:r>
              <a:rPr lang="en-US" altLang="ru-RU" sz="2800" dirty="0">
                <a:solidFill>
                  <a:srgbClr val="0000FF"/>
                </a:solidFill>
                <a:latin typeface="Arial" panose="020B0604020202020204" pitchFamily="34" charset="0"/>
              </a:rPr>
              <a:t>CD</a:t>
            </a:r>
            <a:r>
              <a:rPr lang="ru-RU" altLang="ru-RU" sz="2800" dirty="0">
                <a:solidFill>
                  <a:srgbClr val="0000FF"/>
                </a:solidFill>
                <a:latin typeface="Arial" panose="020B0604020202020204" pitchFamily="34" charset="0"/>
              </a:rPr>
              <a:t>4-клеток</a:t>
            </a:r>
          </a:p>
        </p:txBody>
      </p:sp>
      <p:sp>
        <p:nvSpPr>
          <p:cNvPr id="29699" name="Rectangle 3"/>
          <p:cNvSpPr>
            <a:spLocks noGrp="1" noChangeArrowheads="1"/>
          </p:cNvSpPr>
          <p:nvPr>
            <p:ph type="body" idx="1"/>
          </p:nvPr>
        </p:nvSpPr>
        <p:spPr>
          <a:xfrm>
            <a:off x="705394" y="1319350"/>
            <a:ext cx="10633166" cy="3879668"/>
          </a:xfrm>
          <a:solidFill>
            <a:schemeClr val="accent6">
              <a:lumMod val="20000"/>
              <a:lumOff val="80000"/>
            </a:schemeClr>
          </a:solidFill>
          <a:ln>
            <a:solidFill>
              <a:schemeClr val="tx1"/>
            </a:solidFill>
          </a:ln>
        </p:spPr>
        <p:txBody>
          <a:bodyPr>
            <a:normAutofit/>
          </a:bodyPr>
          <a:lstStyle/>
          <a:p>
            <a:pPr>
              <a:lnSpc>
                <a:spcPct val="100000"/>
              </a:lnSpc>
              <a:spcBef>
                <a:spcPts val="600"/>
              </a:spcBef>
              <a:spcAft>
                <a:spcPts val="600"/>
              </a:spcAft>
            </a:pPr>
            <a:r>
              <a:rPr lang="ru-RU" altLang="ru-RU" sz="2400" dirty="0" smtClean="0">
                <a:latin typeface="Tahoma" panose="020B0604030504040204" pitchFamily="34" charset="0"/>
                <a:ea typeface="Tahoma" panose="020B0604030504040204" pitchFamily="34" charset="0"/>
                <a:cs typeface="Tahoma" panose="020B0604030504040204" pitchFamily="34" charset="0"/>
              </a:rPr>
              <a:t>Активированное </a:t>
            </a:r>
            <a:r>
              <a:rPr lang="ru-RU" altLang="ru-RU" sz="2400" dirty="0">
                <a:latin typeface="Tahoma" panose="020B0604030504040204" pitchFamily="34" charset="0"/>
                <a:ea typeface="Tahoma" panose="020B0604030504040204" pitchFamily="34" charset="0"/>
                <a:cs typeface="Tahoma" panose="020B0604030504040204" pitchFamily="34" charset="0"/>
              </a:rPr>
              <a:t>состояние клеток иммунной системы; большая восприимчивость к воздействию вируса</a:t>
            </a:r>
          </a:p>
          <a:p>
            <a:pPr>
              <a:lnSpc>
                <a:spcPct val="100000"/>
              </a:lnSpc>
              <a:spcBef>
                <a:spcPts val="600"/>
              </a:spcBef>
              <a:spcAft>
                <a:spcPts val="600"/>
              </a:spcAft>
            </a:pPr>
            <a:r>
              <a:rPr lang="ru-RU" altLang="ru-RU" sz="2400" dirty="0">
                <a:latin typeface="Tahoma" panose="020B0604030504040204" pitchFamily="34" charset="0"/>
                <a:ea typeface="Tahoma" panose="020B0604030504040204" pitchFamily="34" charset="0"/>
                <a:cs typeface="Tahoma" panose="020B0604030504040204" pitchFamily="34" charset="0"/>
              </a:rPr>
              <a:t>Значительное снижение </a:t>
            </a:r>
            <a:r>
              <a:rPr lang="ru-RU" altLang="ru-RU" sz="2400" dirty="0" smtClean="0">
                <a:latin typeface="Tahoma" panose="020B0604030504040204" pitchFamily="34" charset="0"/>
                <a:ea typeface="Tahoma" panose="020B0604030504040204" pitchFamily="34" charset="0"/>
                <a:cs typeface="Tahoma" panose="020B0604030504040204" pitchFamily="34" charset="0"/>
              </a:rPr>
              <a:t>числа Т-клеток </a:t>
            </a:r>
            <a:r>
              <a:rPr lang="ru-RU" altLang="ru-RU" sz="2400" dirty="0">
                <a:latin typeface="Tahoma" panose="020B0604030504040204" pitchFamily="34" charset="0"/>
                <a:ea typeface="Tahoma" panose="020B0604030504040204" pitchFamily="34" charset="0"/>
                <a:cs typeface="Tahoma" panose="020B0604030504040204" pitchFamily="34" charset="0"/>
              </a:rPr>
              <a:t>на стадии острой ВИЧ-инфекции</a:t>
            </a:r>
            <a:r>
              <a:rPr lang="en-US" altLang="ru-RU" sz="2400" i="1" dirty="0">
                <a:latin typeface="Tahoma" panose="020B0604030504040204" pitchFamily="34" charset="0"/>
                <a:ea typeface="Tahoma" panose="020B0604030504040204" pitchFamily="34" charset="0"/>
                <a:cs typeface="Tahoma" panose="020B0604030504040204" pitchFamily="34" charset="0"/>
              </a:rPr>
              <a:t>(</a:t>
            </a:r>
            <a:r>
              <a:rPr lang="en-US" altLang="ru-RU" sz="2400" i="1" dirty="0" err="1">
                <a:latin typeface="Tahoma" panose="020B0604030504040204" pitchFamily="34" charset="0"/>
                <a:ea typeface="Tahoma" panose="020B0604030504040204" pitchFamily="34" charset="0"/>
                <a:cs typeface="Tahoma" panose="020B0604030504040204" pitchFamily="34" charset="0"/>
              </a:rPr>
              <a:t>Brenchley</a:t>
            </a:r>
            <a:r>
              <a:rPr lang="en-US" altLang="ru-RU" sz="2400" i="1" dirty="0">
                <a:latin typeface="Tahoma" panose="020B0604030504040204" pitchFamily="34" charset="0"/>
                <a:ea typeface="Tahoma" panose="020B0604030504040204" pitchFamily="34" charset="0"/>
                <a:cs typeface="Tahoma" panose="020B0604030504040204" pitchFamily="34" charset="0"/>
              </a:rPr>
              <a:t> JM, 2004)</a:t>
            </a:r>
            <a:endParaRPr lang="ru-RU" altLang="ru-RU" sz="2400" i="1"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spcAft>
                <a:spcPts val="600"/>
              </a:spcAft>
            </a:pPr>
            <a:r>
              <a:rPr lang="ru-RU" altLang="ru-RU" sz="2400" dirty="0">
                <a:latin typeface="Tahoma" panose="020B0604030504040204" pitchFamily="34" charset="0"/>
                <a:ea typeface="Tahoma" panose="020B0604030504040204" pitchFamily="34" charset="0"/>
                <a:cs typeface="Tahoma" panose="020B0604030504040204" pitchFamily="34" charset="0"/>
              </a:rPr>
              <a:t>Продолжающаяся потеря Т-лимфоцитов в течение всего заболевания</a:t>
            </a:r>
          </a:p>
          <a:p>
            <a:pPr>
              <a:lnSpc>
                <a:spcPct val="100000"/>
              </a:lnSpc>
              <a:spcBef>
                <a:spcPts val="600"/>
              </a:spcBef>
              <a:spcAft>
                <a:spcPts val="600"/>
              </a:spcAft>
            </a:pPr>
            <a:r>
              <a:rPr lang="ru-RU" altLang="ru-RU" sz="2400" dirty="0">
                <a:latin typeface="Tahoma" panose="020B0604030504040204" pitchFamily="34" charset="0"/>
                <a:ea typeface="Tahoma" panose="020B0604030504040204" pitchFamily="34" charset="0"/>
                <a:cs typeface="Tahoma" panose="020B0604030504040204" pitchFamily="34" charset="0"/>
              </a:rPr>
              <a:t>Даже у пациентов с восстановлением периферических  С</a:t>
            </a:r>
            <a:r>
              <a:rPr lang="en-US" altLang="ru-RU" sz="2400" dirty="0">
                <a:latin typeface="Tahoma" panose="020B0604030504040204" pitchFamily="34" charset="0"/>
                <a:ea typeface="Tahoma" panose="020B0604030504040204" pitchFamily="34" charset="0"/>
                <a:cs typeface="Tahoma" panose="020B0604030504040204" pitchFamily="34" charset="0"/>
              </a:rPr>
              <a:t>D</a:t>
            </a:r>
            <a:r>
              <a:rPr lang="ru-RU" altLang="ru-RU" sz="2400" dirty="0">
                <a:latin typeface="Tahoma" panose="020B0604030504040204" pitchFamily="34" charset="0"/>
                <a:ea typeface="Tahoma" panose="020B0604030504040204" pitchFamily="34" charset="0"/>
                <a:cs typeface="Tahoma" panose="020B0604030504040204" pitchFamily="34" charset="0"/>
              </a:rPr>
              <a:t>4-клеток на фоне эффективной ВААРТ </a:t>
            </a:r>
            <a:r>
              <a:rPr lang="ru-RU" altLang="ru-RU" sz="2400" u="sng" dirty="0">
                <a:latin typeface="Tahoma" panose="020B0604030504040204" pitchFamily="34" charset="0"/>
                <a:ea typeface="Tahoma" panose="020B0604030504040204" pitchFamily="34" charset="0"/>
                <a:cs typeface="Tahoma" panose="020B0604030504040204" pitchFamily="34" charset="0"/>
              </a:rPr>
              <a:t>никогда</a:t>
            </a:r>
            <a:r>
              <a:rPr lang="ru-RU" altLang="ru-RU" sz="2400" dirty="0">
                <a:latin typeface="Tahoma" panose="020B0604030504040204" pitchFamily="34" charset="0"/>
                <a:ea typeface="Tahoma" panose="020B0604030504040204" pitchFamily="34" charset="0"/>
                <a:cs typeface="Tahoma" panose="020B0604030504040204" pitchFamily="34" charset="0"/>
              </a:rPr>
              <a:t>  не наблюдается </a:t>
            </a:r>
            <a:r>
              <a:rPr lang="ru-RU" altLang="ru-RU" sz="2400" dirty="0" smtClean="0">
                <a:latin typeface="Tahoma" panose="020B0604030504040204" pitchFamily="34" charset="0"/>
                <a:ea typeface="Tahoma" panose="020B0604030504040204" pitchFamily="34" charset="0"/>
                <a:cs typeface="Tahoma" panose="020B0604030504040204" pitchFamily="34" charset="0"/>
              </a:rPr>
              <a:t>восстановления числа </a:t>
            </a:r>
            <a:r>
              <a:rPr lang="ru-RU" altLang="ru-RU" sz="2400" u="sng" dirty="0">
                <a:latin typeface="Tahoma" panose="020B0604030504040204" pitchFamily="34" charset="0"/>
                <a:ea typeface="Tahoma" panose="020B0604030504040204" pitchFamily="34" charset="0"/>
                <a:cs typeface="Tahoma" panose="020B0604030504040204" pitchFamily="34" charset="0"/>
              </a:rPr>
              <a:t>кишечных </a:t>
            </a:r>
            <a:r>
              <a:rPr lang="en-US" altLang="ru-RU" sz="2400" dirty="0">
                <a:latin typeface="Tahoma" panose="020B0604030504040204" pitchFamily="34" charset="0"/>
                <a:ea typeface="Tahoma" panose="020B0604030504040204" pitchFamily="34" charset="0"/>
                <a:cs typeface="Tahoma" panose="020B0604030504040204" pitchFamily="34" charset="0"/>
              </a:rPr>
              <a:t>CD</a:t>
            </a:r>
            <a:r>
              <a:rPr lang="ru-RU" altLang="ru-RU" sz="2400" dirty="0">
                <a:latin typeface="Tahoma" panose="020B0604030504040204" pitchFamily="34" charset="0"/>
                <a:ea typeface="Tahoma" panose="020B0604030504040204" pitchFamily="34" charset="0"/>
                <a:cs typeface="Tahoma" panose="020B0604030504040204" pitchFamily="34" charset="0"/>
              </a:rPr>
              <a:t>4-клеток до уровня здоровых</a:t>
            </a:r>
            <a:r>
              <a:rPr lang="ru-RU" altLang="ru-RU" sz="2400" dirty="0" smtClean="0">
                <a:latin typeface="Tahoma" panose="020B0604030504040204" pitchFamily="34" charset="0"/>
                <a:ea typeface="Tahoma" panose="020B0604030504040204" pitchFamily="34" charset="0"/>
                <a:cs typeface="Tahoma" panose="020B0604030504040204" pitchFamily="34" charset="0"/>
              </a:rPr>
              <a:t>!</a:t>
            </a:r>
            <a:endParaRPr lang="ru-RU" altLang="ru-RU"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160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Заголовок 1"/>
          <p:cNvSpPr>
            <a:spLocks noGrp="1"/>
          </p:cNvSpPr>
          <p:nvPr>
            <p:ph type="title" idx="4294967295"/>
          </p:nvPr>
        </p:nvSpPr>
        <p:spPr>
          <a:xfrm>
            <a:off x="624417" y="116632"/>
            <a:ext cx="10972800" cy="1224136"/>
          </a:xfrm>
        </p:spPr>
        <p:txBody>
          <a:bodyPr/>
          <a:lstStyle/>
          <a:p>
            <a:r>
              <a:rPr lang="ru-RU" altLang="ru-RU" sz="3200" dirty="0" smtClean="0">
                <a:solidFill>
                  <a:srgbClr val="FF0000"/>
                </a:solidFill>
                <a:latin typeface="Tahoma" panose="020B0604030504040204" pitchFamily="34" charset="0"/>
                <a:ea typeface="Tahoma" panose="020B0604030504040204" pitchFamily="34" charset="0"/>
                <a:cs typeface="Tahoma" panose="020B0604030504040204" pitchFamily="34" charset="0"/>
              </a:rPr>
              <a:t>Корреляции </a:t>
            </a:r>
            <a:r>
              <a:rPr lang="en-US" altLang="ru-RU" sz="3200" dirty="0" smtClean="0">
                <a:solidFill>
                  <a:srgbClr val="FF0000"/>
                </a:solidFill>
                <a:latin typeface="Tahoma" panose="020B0604030504040204" pitchFamily="34" charset="0"/>
                <a:ea typeface="Tahoma" panose="020B0604030504040204" pitchFamily="34" charset="0"/>
                <a:cs typeface="Tahoma" panose="020B0604030504040204" pitchFamily="34" charset="0"/>
              </a:rPr>
              <a:t>sCD14 </a:t>
            </a:r>
            <a:r>
              <a:rPr lang="ru-RU" altLang="ru-RU" sz="3200" dirty="0" smtClean="0">
                <a:solidFill>
                  <a:srgbClr val="FF0000"/>
                </a:solidFill>
                <a:latin typeface="Tahoma" panose="020B0604030504040204" pitchFamily="34" charset="0"/>
                <a:ea typeface="Tahoma" panose="020B0604030504040204" pitchFamily="34" charset="0"/>
                <a:cs typeface="Tahoma" panose="020B0604030504040204" pitchFamily="34" charset="0"/>
              </a:rPr>
              <a:t>с маркерами воспалительного ответа</a:t>
            </a:r>
            <a:endParaRPr lang="ru-RU" altLang="ru-RU" sz="3200"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Номер слайда 4"/>
          <p:cNvSpPr txBox="1">
            <a:spLocks noGrp="1"/>
          </p:cNvSpPr>
          <p:nvPr/>
        </p:nvSpPr>
        <p:spPr>
          <a:xfrm>
            <a:off x="8737600" y="6356351"/>
            <a:ext cx="2844800" cy="365125"/>
          </a:xfrm>
          <a:prstGeom prst="rect">
            <a:avLst/>
          </a:prstGeom>
          <a:noFill/>
        </p:spPr>
        <p:txBody>
          <a:bodyPr anchor="ctr"/>
          <a:lstStyle/>
          <a:p>
            <a:pPr algn="r">
              <a:defRPr/>
            </a:pPr>
            <a:fld id="{1A0952E1-8676-44ED-BED2-60AE2E6ED6C8}" type="slidenum">
              <a:rPr lang="ru-RU" sz="1200">
                <a:solidFill>
                  <a:schemeClr val="tx1">
                    <a:tint val="75000"/>
                  </a:schemeClr>
                </a:solidFill>
                <a:latin typeface="Arial" charset="0"/>
                <a:cs typeface="Arial" charset="0"/>
              </a:rPr>
              <a:pPr algn="r">
                <a:defRPr/>
              </a:pPr>
              <a:t>13</a:t>
            </a:fld>
            <a:endParaRPr lang="ru-RU" sz="1200">
              <a:solidFill>
                <a:schemeClr val="tx1">
                  <a:tint val="75000"/>
                </a:schemeClr>
              </a:solidFill>
              <a:latin typeface="Arial" charset="0"/>
              <a:cs typeface="Arial" charset="0"/>
            </a:endParaRPr>
          </a:p>
        </p:txBody>
      </p:sp>
      <p:pic>
        <p:nvPicPr>
          <p:cNvPr id="39941" name="Picture 5" descr="ферриин и сд14-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99" y="1773816"/>
            <a:ext cx="5515128" cy="320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7" descr="ФНО и СВ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0865" y="1773817"/>
            <a:ext cx="5411849" cy="322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422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838200" y="365125"/>
            <a:ext cx="10515600" cy="941161"/>
          </a:xfrm>
          <a:solidFill>
            <a:schemeClr val="accent5">
              <a:lumMod val="60000"/>
              <a:lumOff val="40000"/>
            </a:schemeClr>
          </a:solidFill>
          <a:ln>
            <a:solidFill>
              <a:schemeClr val="tx1"/>
            </a:solidFill>
          </a:ln>
        </p:spPr>
        <p:txBody>
          <a:bodyPr>
            <a:normAutofit/>
          </a:bodyPr>
          <a:lstStyle/>
          <a:p>
            <a:r>
              <a:rPr lang="ru-RU" altLang="ru-RU" sz="3000" dirty="0" smtClean="0">
                <a:latin typeface="Tahoma" panose="020B0604030504040204" pitchFamily="34" charset="0"/>
                <a:ea typeface="Tahoma" panose="020B0604030504040204" pitchFamily="34" charset="0"/>
                <a:cs typeface="Tahoma" panose="020B0604030504040204" pitchFamily="34" charset="0"/>
              </a:rPr>
              <a:t>Растворимые </a:t>
            </a:r>
            <a:r>
              <a:rPr lang="en-US" altLang="ru-RU" sz="3000" dirty="0" smtClean="0">
                <a:latin typeface="Tahoma" panose="020B0604030504040204" pitchFamily="34" charset="0"/>
                <a:ea typeface="Tahoma" panose="020B0604030504040204" pitchFamily="34" charset="0"/>
                <a:cs typeface="Tahoma" panose="020B0604030504040204" pitchFamily="34" charset="0"/>
              </a:rPr>
              <a:t>CD14</a:t>
            </a:r>
            <a:r>
              <a:rPr lang="ru-RU" altLang="ru-RU" sz="3000" dirty="0" smtClean="0">
                <a:latin typeface="Tahoma" panose="020B0604030504040204" pitchFamily="34" charset="0"/>
                <a:ea typeface="Tahoma" panose="020B0604030504040204" pitchFamily="34" charset="0"/>
                <a:cs typeface="Tahoma" panose="020B0604030504040204" pitchFamily="34" charset="0"/>
              </a:rPr>
              <a:t> и уровень дожития при ВИЧ-инфекции</a:t>
            </a:r>
          </a:p>
        </p:txBody>
      </p:sp>
      <p:pic>
        <p:nvPicPr>
          <p:cNvPr id="2560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627438" y="1628776"/>
            <a:ext cx="6553200" cy="4913313"/>
          </a:xfrm>
          <a:ln>
            <a:solidFill>
              <a:schemeClr val="tx1"/>
            </a:solidFill>
          </a:ln>
        </p:spPr>
      </p:pic>
      <p:sp>
        <p:nvSpPr>
          <p:cNvPr id="2" name="Прямоугольник 1"/>
          <p:cNvSpPr/>
          <p:nvPr/>
        </p:nvSpPr>
        <p:spPr>
          <a:xfrm>
            <a:off x="4583114" y="6237288"/>
            <a:ext cx="2376487" cy="281078"/>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600" dirty="0" smtClean="0">
                <a:solidFill>
                  <a:srgbClr val="0000FF"/>
                </a:solidFill>
              </a:rPr>
              <a:t>Время, дни</a:t>
            </a:r>
            <a:endParaRPr lang="ru-RU" sz="1600" dirty="0">
              <a:solidFill>
                <a:srgbClr val="0000FF"/>
              </a:solidFill>
            </a:endParaRPr>
          </a:p>
        </p:txBody>
      </p:sp>
      <p:sp>
        <p:nvSpPr>
          <p:cNvPr id="3" name="Прямоугольник 2"/>
          <p:cNvSpPr/>
          <p:nvPr/>
        </p:nvSpPr>
        <p:spPr>
          <a:xfrm>
            <a:off x="3792538" y="2565400"/>
            <a:ext cx="44450"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4" name="Прямоугольник 3"/>
          <p:cNvSpPr/>
          <p:nvPr/>
        </p:nvSpPr>
        <p:spPr>
          <a:xfrm>
            <a:off x="3719736" y="2564904"/>
            <a:ext cx="216024" cy="29523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ru-RU" dirty="0" smtClean="0">
                <a:solidFill>
                  <a:srgbClr val="0000FF"/>
                </a:solidFill>
              </a:rPr>
              <a:t>Общее число доживших</a:t>
            </a:r>
            <a:r>
              <a:rPr lang="en-US" dirty="0" smtClean="0">
                <a:solidFill>
                  <a:srgbClr val="0000FF"/>
                </a:solidFill>
              </a:rPr>
              <a:t>l</a:t>
            </a:r>
            <a:r>
              <a:rPr lang="en-US" dirty="0">
                <a:solidFill>
                  <a:srgbClr val="0000FF"/>
                </a:solidFill>
              </a:rPr>
              <a:t> </a:t>
            </a:r>
            <a:endParaRPr lang="ru-RU" dirty="0">
              <a:solidFill>
                <a:srgbClr val="0000FF"/>
              </a:solidFill>
            </a:endParaRPr>
          </a:p>
        </p:txBody>
      </p:sp>
    </p:spTree>
    <p:extLst>
      <p:ext uri="{BB962C8B-B14F-4D97-AF65-F5344CB8AC3E}">
        <p14:creationId xmlns:p14="http://schemas.microsoft.com/office/powerpoint/2010/main" val="300935447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69342"/>
            <a:ext cx="10515600" cy="847334"/>
          </a:xfrm>
          <a:ln>
            <a:solidFill>
              <a:schemeClr val="accent1"/>
            </a:solidFill>
          </a:ln>
        </p:spPr>
        <p:txBody>
          <a:bodyPr>
            <a:normAutofit/>
          </a:bodyPr>
          <a:lstStyle/>
          <a:p>
            <a:pPr algn="ctr"/>
            <a:r>
              <a:rPr lang="ru-RU" sz="3600" b="1" dirty="0">
                <a:solidFill>
                  <a:srgbClr val="FF0000"/>
                </a:solidFill>
                <a:latin typeface="Tahoma" panose="020B0604030504040204" pitchFamily="34" charset="0"/>
                <a:ea typeface="Tahoma" panose="020B0604030504040204" pitchFamily="34" charset="0"/>
                <a:cs typeface="Tahoma" panose="020B0604030504040204" pitchFamily="34" charset="0"/>
              </a:rPr>
              <a:t>Гипотеза</a:t>
            </a:r>
          </a:p>
        </p:txBody>
      </p:sp>
      <p:sp>
        <p:nvSpPr>
          <p:cNvPr id="3" name="Объект 2"/>
          <p:cNvSpPr>
            <a:spLocks noGrp="1"/>
          </p:cNvSpPr>
          <p:nvPr>
            <p:ph idx="1"/>
          </p:nvPr>
        </p:nvSpPr>
        <p:spPr>
          <a:xfrm>
            <a:off x="838200" y="1825625"/>
            <a:ext cx="10515600" cy="2797890"/>
          </a:xfrm>
          <a:solidFill>
            <a:schemeClr val="accent2">
              <a:lumMod val="20000"/>
              <a:lumOff val="80000"/>
            </a:schemeClr>
          </a:solidFill>
          <a:ln>
            <a:solidFill>
              <a:schemeClr val="accent1"/>
            </a:solidFill>
          </a:ln>
        </p:spPr>
        <p:txBody>
          <a:bodyPr>
            <a:normAutofit/>
          </a:bodyPr>
          <a:lstStyle/>
          <a:p>
            <a:pPr marL="0" indent="0" algn="ctr">
              <a:buNone/>
            </a:pPr>
            <a:endParaRPr lang="ru-RU" dirty="0">
              <a:latin typeface="Arial" panose="020B0604020202020204" pitchFamily="34" charset="0"/>
              <a:cs typeface="Arial" panose="020B0604020202020204" pitchFamily="34" charset="0"/>
            </a:endParaRPr>
          </a:p>
          <a:p>
            <a:pPr marL="0" indent="0" algn="ctr">
              <a:lnSpc>
                <a:spcPct val="100000"/>
              </a:lnSpc>
              <a:spcBef>
                <a:spcPts val="600"/>
              </a:spcBef>
              <a:spcAft>
                <a:spcPts val="600"/>
              </a:spcAft>
              <a:buNone/>
            </a:pPr>
            <a:r>
              <a:rPr lang="ru-RU" sz="3200" dirty="0">
                <a:latin typeface="Tahoma" panose="020B0604030504040204" pitchFamily="34" charset="0"/>
                <a:ea typeface="Tahoma" panose="020B0604030504040204" pitchFamily="34" charset="0"/>
                <a:cs typeface="Tahoma" panose="020B0604030504040204" pitchFamily="34" charset="0"/>
              </a:rPr>
              <a:t>Аллельные варианты генов, кодирующие </a:t>
            </a:r>
            <a:r>
              <a:rPr lang="en-US" sz="3200" i="1" dirty="0">
                <a:latin typeface="Tahoma" panose="020B0604030504040204" pitchFamily="34" charset="0"/>
                <a:ea typeface="Tahoma" panose="020B0604030504040204" pitchFamily="34" charset="0"/>
                <a:cs typeface="Tahoma" panose="020B0604030504040204" pitchFamily="34" charset="0"/>
              </a:rPr>
              <a:t>TLR4</a:t>
            </a:r>
            <a:r>
              <a:rPr lang="en-US" sz="3200" dirty="0">
                <a:latin typeface="Tahoma" panose="020B0604030504040204" pitchFamily="34" charset="0"/>
                <a:ea typeface="Tahoma" panose="020B0604030504040204" pitchFamily="34" charset="0"/>
                <a:cs typeface="Tahoma" panose="020B0604030504040204" pitchFamily="34" charset="0"/>
              </a:rPr>
              <a:t> </a:t>
            </a:r>
            <a:r>
              <a:rPr lang="ru-RU" sz="3200" i="1" dirty="0" smtClean="0">
                <a:latin typeface="Tahoma" panose="020B0604030504040204" pitchFamily="34" charset="0"/>
                <a:ea typeface="Tahoma" panose="020B0604030504040204" pitchFamily="34" charset="0"/>
                <a:cs typeface="Tahoma" panose="020B0604030504040204" pitchFamily="34" charset="0"/>
              </a:rPr>
              <a:t> </a:t>
            </a:r>
            <a:r>
              <a:rPr lang="ru-RU" sz="3200" dirty="0">
                <a:latin typeface="Tahoma" panose="020B0604030504040204" pitchFamily="34" charset="0"/>
                <a:ea typeface="Tahoma" panose="020B0604030504040204" pitchFamily="34" charset="0"/>
                <a:cs typeface="Tahoma" panose="020B0604030504040204" pitchFamily="34" charset="0"/>
              </a:rPr>
              <a:t>влияют на темпы прогрессирования ВИЧ-инфекции, в том числе за счет изменений в уровне системного воспалительного фона </a:t>
            </a:r>
          </a:p>
        </p:txBody>
      </p:sp>
    </p:spTree>
    <p:extLst>
      <p:ext uri="{BB962C8B-B14F-4D97-AF65-F5344CB8AC3E}">
        <p14:creationId xmlns:p14="http://schemas.microsoft.com/office/powerpoint/2010/main" val="151689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9563" y="40737"/>
            <a:ext cx="10515600" cy="427589"/>
          </a:xfrm>
        </p:spPr>
        <p:txBody>
          <a:bodyPr>
            <a:noAutofit/>
          </a:bodyPr>
          <a:lstStyle/>
          <a:p>
            <a:pPr algn="ctr"/>
            <a:r>
              <a:rPr lang="ru-RU" sz="2400" dirty="0" smtClean="0">
                <a:latin typeface="Tahoma" panose="020B0604030504040204" pitchFamily="34" charset="0"/>
                <a:ea typeface="Tahoma" panose="020B0604030504040204" pitchFamily="34" charset="0"/>
                <a:cs typeface="Tahoma" panose="020B0604030504040204" pitchFamily="34" charset="0"/>
              </a:rPr>
              <a:t>Что такое полиморфизм генов?</a:t>
            </a:r>
            <a:endParaRPr lang="ru-RU" sz="2400" dirty="0">
              <a:latin typeface="Tahoma" panose="020B0604030504040204" pitchFamily="34" charset="0"/>
              <a:ea typeface="Tahoma" panose="020B0604030504040204" pitchFamily="34" charset="0"/>
              <a:cs typeface="Tahoma" panose="020B0604030504040204" pitchFamily="34"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919" y="757450"/>
            <a:ext cx="3754751" cy="2449389"/>
          </a:xfrm>
          <a:solidFill>
            <a:schemeClr val="accent2">
              <a:lumMod val="20000"/>
              <a:lumOff val="80000"/>
            </a:schemeClr>
          </a:solidFill>
          <a:ln>
            <a:solidFill>
              <a:schemeClr val="accent1"/>
            </a:solidFill>
          </a:ln>
        </p:spPr>
      </p:pic>
      <p:sp>
        <p:nvSpPr>
          <p:cNvPr id="5" name="TextBox 4"/>
          <p:cNvSpPr txBox="1"/>
          <p:nvPr/>
        </p:nvSpPr>
        <p:spPr>
          <a:xfrm>
            <a:off x="327319" y="3695476"/>
            <a:ext cx="3574352" cy="577081"/>
          </a:xfrm>
          <a:prstGeom prst="rect">
            <a:avLst/>
          </a:prstGeom>
          <a:noFill/>
        </p:spPr>
        <p:txBody>
          <a:bodyPr wrap="square" rtlCol="0">
            <a:spAutoFit/>
          </a:bodyPr>
          <a:lstStyle/>
          <a:p>
            <a:r>
              <a:rPr lang="en-US" sz="1050" dirty="0" err="1">
                <a:latin typeface="Tahoma" panose="020B0604030504040204" pitchFamily="34" charset="0"/>
                <a:ea typeface="Tahoma" panose="020B0604030504040204" pitchFamily="34" charset="0"/>
                <a:cs typeface="Tahoma" panose="020B0604030504040204" pitchFamily="34" charset="0"/>
              </a:rPr>
              <a:t>Автор</a:t>
            </a:r>
            <a:r>
              <a:rPr lang="en-US" sz="1050" dirty="0">
                <a:latin typeface="Tahoma" panose="020B0604030504040204" pitchFamily="34" charset="0"/>
                <a:ea typeface="Tahoma" panose="020B0604030504040204" pitchFamily="34" charset="0"/>
                <a:cs typeface="Tahoma" panose="020B0604030504040204" pitchFamily="34" charset="0"/>
              </a:rPr>
              <a:t>: SNP model by David </a:t>
            </a:r>
            <a:r>
              <a:rPr lang="en-US" sz="1050" dirty="0" err="1">
                <a:latin typeface="Tahoma" panose="020B0604030504040204" pitchFamily="34" charset="0"/>
                <a:ea typeface="Tahoma" panose="020B0604030504040204" pitchFamily="34" charset="0"/>
                <a:cs typeface="Tahoma" panose="020B0604030504040204" pitchFamily="34" charset="0"/>
              </a:rPr>
              <a:t>Eccles</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gringer</a:t>
            </a:r>
            <a:r>
              <a:rPr lang="en-US" sz="1050" dirty="0">
                <a:latin typeface="Tahoma" panose="020B0604030504040204" pitchFamily="34" charset="0"/>
                <a:ea typeface="Tahoma" panose="020B0604030504040204" pitchFamily="34" charset="0"/>
                <a:cs typeface="Tahoma" panose="020B0604030504040204" pitchFamily="34" charset="0"/>
              </a:rPr>
              <a:t>), CC BY 4.0, https://commons.wikimedia.org/w/index.php?curid=2355125</a:t>
            </a:r>
            <a:endParaRPr lang="ru-RU" sz="105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031087" y="656182"/>
            <a:ext cx="7817475" cy="5709255"/>
          </a:xfrm>
          <a:prstGeom prst="rect">
            <a:avLst/>
          </a:prstGeom>
          <a:solidFill>
            <a:schemeClr val="accent2">
              <a:lumMod val="20000"/>
              <a:lumOff val="80000"/>
            </a:schemeClr>
          </a:solidFill>
          <a:ln>
            <a:solidFill>
              <a:schemeClr val="accent1"/>
            </a:solidFill>
          </a:ln>
        </p:spPr>
        <p:txBody>
          <a:bodyPr wrap="square" rtlCol="0">
            <a:spAutoFit/>
          </a:bodyPr>
          <a:lstStyle/>
          <a:p>
            <a:pPr>
              <a:spcBef>
                <a:spcPts val="300"/>
              </a:spcBef>
              <a:spcAft>
                <a:spcPts val="300"/>
              </a:spcAft>
            </a:pPr>
            <a:r>
              <a:rPr lang="ru-RU" sz="2400" dirty="0">
                <a:latin typeface="Tahoma" panose="020B0604030504040204" pitchFamily="34" charset="0"/>
                <a:ea typeface="Tahoma" panose="020B0604030504040204" pitchFamily="34" charset="0"/>
                <a:cs typeface="Tahoma" panose="020B0604030504040204" pitchFamily="34" charset="0"/>
              </a:rPr>
              <a:t>Полиморфизмом обычно </a:t>
            </a:r>
            <a:r>
              <a:rPr lang="ru-RU" sz="2400" dirty="0" smtClean="0">
                <a:latin typeface="Tahoma" panose="020B0604030504040204" pitchFamily="34" charset="0"/>
                <a:ea typeface="Tahoma" panose="020B0604030504040204" pitchFamily="34" charset="0"/>
                <a:cs typeface="Tahoma" panose="020B0604030504040204" pitchFamily="34" charset="0"/>
              </a:rPr>
              <a:t>называют </a:t>
            </a:r>
            <a:r>
              <a:rPr lang="ru-RU" sz="2400" b="1" dirty="0">
                <a:latin typeface="Tahoma" panose="020B0604030504040204" pitchFamily="34" charset="0"/>
                <a:ea typeface="Tahoma" panose="020B0604030504040204" pitchFamily="34" charset="0"/>
                <a:cs typeface="Tahoma" panose="020B0604030504040204" pitchFamily="34" charset="0"/>
              </a:rPr>
              <a:t>локальные </a:t>
            </a:r>
            <a:r>
              <a:rPr lang="ru-RU" sz="2400" b="1" dirty="0" smtClean="0">
                <a:latin typeface="Tahoma" panose="020B0604030504040204" pitchFamily="34" charset="0"/>
                <a:ea typeface="Tahoma" panose="020B0604030504040204" pitchFamily="34" charset="0"/>
                <a:cs typeface="Tahoma" panose="020B0604030504040204" pitchFamily="34" charset="0"/>
              </a:rPr>
              <a:t>изменения </a:t>
            </a:r>
            <a:r>
              <a:rPr lang="ru-RU" sz="2400" b="1" dirty="0">
                <a:latin typeface="Tahoma" panose="020B0604030504040204" pitchFamily="34" charset="0"/>
                <a:ea typeface="Tahoma" panose="020B0604030504040204" pitchFamily="34" charset="0"/>
                <a:cs typeface="Tahoma" panose="020B0604030504040204" pitchFamily="34" charset="0"/>
              </a:rPr>
              <a:t>нуклеотидной последовательности ДНК в пределах генома</a:t>
            </a:r>
            <a:r>
              <a:rPr lang="ru-RU" sz="2400" dirty="0" smtClean="0">
                <a:latin typeface="Tahoma" panose="020B0604030504040204" pitchFamily="34" charset="0"/>
                <a:ea typeface="Tahoma" panose="020B0604030504040204" pitchFamily="34" charset="0"/>
                <a:cs typeface="Tahoma" panose="020B0604030504040204" pitchFamily="34" charset="0"/>
              </a:rPr>
              <a:t>, </a:t>
            </a:r>
            <a:r>
              <a:rPr lang="ru-RU" sz="2400" dirty="0">
                <a:latin typeface="Tahoma" panose="020B0604030504040204" pitchFamily="34" charset="0"/>
                <a:ea typeface="Tahoma" panose="020B0604030504040204" pitchFamily="34" charset="0"/>
                <a:cs typeface="Tahoma" panose="020B0604030504040204" pitchFamily="34" charset="0"/>
              </a:rPr>
              <a:t>которые встречаются не реже, чем в 1% </a:t>
            </a:r>
            <a:r>
              <a:rPr lang="ru-RU" sz="2400" dirty="0" smtClean="0">
                <a:latin typeface="Tahoma" panose="020B0604030504040204" pitchFamily="34" charset="0"/>
                <a:ea typeface="Tahoma" panose="020B0604030504040204" pitchFamily="34" charset="0"/>
                <a:cs typeface="Tahoma" panose="020B0604030504040204" pitchFamily="34" charset="0"/>
              </a:rPr>
              <a:t>случаев. </a:t>
            </a:r>
          </a:p>
          <a:p>
            <a:pPr>
              <a:spcBef>
                <a:spcPts val="300"/>
              </a:spcBef>
              <a:spcAft>
                <a:spcPts val="300"/>
              </a:spcAft>
            </a:pPr>
            <a:r>
              <a:rPr lang="ru-RU" sz="2400" dirty="0" smtClean="0">
                <a:latin typeface="Tahoma" panose="020B0604030504040204" pitchFamily="34" charset="0"/>
                <a:ea typeface="Tahoma" panose="020B0604030504040204" pitchFamily="34" charset="0"/>
                <a:cs typeface="Tahoma" panose="020B0604030504040204" pitchFamily="34" charset="0"/>
              </a:rPr>
              <a:t>Существуют </a:t>
            </a:r>
            <a:r>
              <a:rPr lang="ru-RU" sz="2400" dirty="0">
                <a:latin typeface="Tahoma" panose="020B0604030504040204" pitchFamily="34" charset="0"/>
                <a:ea typeface="Tahoma" panose="020B0604030504040204" pitchFamily="34" charset="0"/>
                <a:cs typeface="Tahoma" panose="020B0604030504040204" pitchFamily="34" charset="0"/>
              </a:rPr>
              <a:t>различные типы полиморфизма, но наиболее </a:t>
            </a:r>
            <a:r>
              <a:rPr lang="ru-RU" sz="2400" dirty="0" smtClean="0">
                <a:latin typeface="Tahoma" panose="020B0604030504040204" pitchFamily="34" charset="0"/>
                <a:ea typeface="Tahoma" panose="020B0604030504040204" pitchFamily="34" charset="0"/>
                <a:cs typeface="Tahoma" panose="020B0604030504040204" pitchFamily="34" charset="0"/>
              </a:rPr>
              <a:t>распространённый - </a:t>
            </a:r>
            <a:r>
              <a:rPr lang="ru-RU" sz="2400" b="1" dirty="0" err="1">
                <a:latin typeface="Tahoma" panose="020B0604030504040204" pitchFamily="34" charset="0"/>
                <a:ea typeface="Tahoma" panose="020B0604030504040204" pitchFamily="34" charset="0"/>
                <a:cs typeface="Tahoma" panose="020B0604030504040204" pitchFamily="34" charset="0"/>
              </a:rPr>
              <a:t>однонуклеотидный</a:t>
            </a:r>
            <a:r>
              <a:rPr lang="ru-RU" sz="2400" b="1" dirty="0">
                <a:latin typeface="Tahoma" panose="020B0604030504040204" pitchFamily="34" charset="0"/>
                <a:ea typeface="Tahoma" panose="020B0604030504040204" pitchFamily="34" charset="0"/>
                <a:cs typeface="Tahoma" panose="020B0604030504040204" pitchFamily="34" charset="0"/>
              </a:rPr>
              <a:t> полиморфизм </a:t>
            </a:r>
            <a:r>
              <a:rPr lang="ru-RU" sz="2400" dirty="0">
                <a:latin typeface="Tahoma" panose="020B0604030504040204" pitchFamily="34" charset="0"/>
                <a:ea typeface="Tahoma" panose="020B0604030504040204" pitchFamily="34" charset="0"/>
                <a:cs typeface="Tahoma" panose="020B0604030504040204" pitchFamily="34" charset="0"/>
              </a:rPr>
              <a:t>или </a:t>
            </a:r>
            <a:r>
              <a:rPr lang="ru-RU" sz="2400" b="1" dirty="0" err="1">
                <a:latin typeface="Tahoma" panose="020B0604030504040204" pitchFamily="34" charset="0"/>
                <a:ea typeface="Tahoma" panose="020B0604030504040204" pitchFamily="34" charset="0"/>
                <a:cs typeface="Tahoma" panose="020B0604030504040204" pitchFamily="34" charset="0"/>
              </a:rPr>
              <a:t>снипс</a:t>
            </a:r>
            <a:r>
              <a:rPr lang="ru-RU" sz="2400" b="1" dirty="0">
                <a:latin typeface="Tahoma" panose="020B0604030504040204" pitchFamily="34" charset="0"/>
                <a:ea typeface="Tahoma" panose="020B0604030504040204" pitchFamily="34" charset="0"/>
                <a:cs typeface="Tahoma" panose="020B0604030504040204" pitchFamily="34" charset="0"/>
              </a:rPr>
              <a:t> (</a:t>
            </a:r>
            <a:r>
              <a:rPr lang="ru-RU" sz="2400" dirty="0">
                <a:latin typeface="Tahoma" panose="020B0604030504040204" pitchFamily="34" charset="0"/>
                <a:ea typeface="Tahoma" panose="020B0604030504040204" pitchFamily="34" charset="0"/>
                <a:cs typeface="Tahoma" panose="020B0604030504040204" pitchFamily="34" charset="0"/>
              </a:rPr>
              <a:t>от английской аббревиатуры</a:t>
            </a:r>
            <a:r>
              <a:rPr lang="ru-RU" sz="2400" b="1"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SNPs)</a:t>
            </a:r>
            <a:r>
              <a:rPr lang="ru-RU" sz="2400" dirty="0">
                <a:latin typeface="Tahoma" panose="020B0604030504040204" pitchFamily="34" charset="0"/>
                <a:ea typeface="Tahoma" panose="020B0604030504040204" pitchFamily="34" charset="0"/>
                <a:cs typeface="Tahoma" panose="020B0604030504040204" pitchFamily="34" charset="0"/>
              </a:rPr>
              <a:t>, когда </a:t>
            </a:r>
            <a:r>
              <a:rPr lang="ru-RU" sz="2400" dirty="0" smtClean="0">
                <a:latin typeface="Tahoma" panose="020B0604030504040204" pitchFamily="34" charset="0"/>
                <a:ea typeface="Tahoma" panose="020B0604030504040204" pitchFamily="34" charset="0"/>
                <a:cs typeface="Tahoma" panose="020B0604030504040204" pitchFamily="34" charset="0"/>
              </a:rPr>
              <a:t>последовательности </a:t>
            </a:r>
            <a:r>
              <a:rPr lang="ru-RU" sz="2400" dirty="0">
                <a:latin typeface="Tahoma" panose="020B0604030504040204" pitchFamily="34" charset="0"/>
                <a:ea typeface="Tahoma" panose="020B0604030504040204" pitchFamily="34" charset="0"/>
                <a:cs typeface="Tahoma" panose="020B0604030504040204" pitchFamily="34" charset="0"/>
              </a:rPr>
              <a:t>ДНК у разных людей, </a:t>
            </a:r>
            <a:r>
              <a:rPr lang="ru-RU" sz="2400" b="1" dirty="0">
                <a:latin typeface="Tahoma" panose="020B0604030504040204" pitchFamily="34" charset="0"/>
                <a:ea typeface="Tahoma" panose="020B0604030504040204" pitchFamily="34" charset="0"/>
                <a:cs typeface="Tahoma" panose="020B0604030504040204" pitchFamily="34" charset="0"/>
              </a:rPr>
              <a:t>различаются только по одной паре нуклеотидов.</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Снипсы</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b="1" dirty="0">
                <a:latin typeface="Tahoma" panose="020B0604030504040204" pitchFamily="34" charset="0"/>
                <a:ea typeface="Tahoma" panose="020B0604030504040204" pitchFamily="34" charset="0"/>
                <a:cs typeface="Tahoma" panose="020B0604030504040204" pitchFamily="34" charset="0"/>
              </a:rPr>
              <a:t>возникают в результате мутаций </a:t>
            </a:r>
            <a:r>
              <a:rPr lang="ru-RU" sz="2400" b="1" dirty="0" smtClean="0">
                <a:latin typeface="Tahoma" panose="020B0604030504040204" pitchFamily="34" charset="0"/>
                <a:ea typeface="Tahoma" panose="020B0604030504040204" pitchFamily="34" charset="0"/>
                <a:cs typeface="Tahoma" panose="020B0604030504040204" pitchFamily="34" charset="0"/>
              </a:rPr>
              <a:t>с </a:t>
            </a:r>
            <a:r>
              <a:rPr lang="ru-RU" sz="2400" b="1" dirty="0">
                <a:latin typeface="Tahoma" panose="020B0604030504040204" pitchFamily="34" charset="0"/>
                <a:ea typeface="Tahoma" panose="020B0604030504040204" pitchFamily="34" charset="0"/>
                <a:cs typeface="Tahoma" panose="020B0604030504040204" pitchFamily="34" charset="0"/>
              </a:rPr>
              <a:t>заменой одного нуклеотида на другой. </a:t>
            </a:r>
            <a:r>
              <a:rPr lang="ru-RU" sz="2400" dirty="0">
                <a:latin typeface="Tahoma" panose="020B0604030504040204" pitchFamily="34" charset="0"/>
                <a:ea typeface="Tahoma" panose="020B0604030504040204" pitchFamily="34" charset="0"/>
                <a:cs typeface="Tahoma" panose="020B0604030504040204" pitchFamily="34" charset="0"/>
              </a:rPr>
              <a:t>Такие мутации не </a:t>
            </a:r>
            <a:r>
              <a:rPr lang="ru-RU" sz="2400" dirty="0" smtClean="0">
                <a:latin typeface="Tahoma" panose="020B0604030504040204" pitchFamily="34" charset="0"/>
                <a:ea typeface="Tahoma" panose="020B0604030504040204" pitchFamily="34" charset="0"/>
                <a:cs typeface="Tahoma" panose="020B0604030504040204" pitchFamily="34" charset="0"/>
              </a:rPr>
              <a:t>опасны для жизни, </a:t>
            </a:r>
            <a:r>
              <a:rPr lang="ru-RU" sz="2400" dirty="0">
                <a:latin typeface="Tahoma" panose="020B0604030504040204" pitchFamily="34" charset="0"/>
                <a:ea typeface="Tahoma" panose="020B0604030504040204" pitchFamily="34" charset="0"/>
                <a:cs typeface="Tahoma" panose="020B0604030504040204" pitchFamily="34" charset="0"/>
              </a:rPr>
              <a:t>они обычно закрепляются в геноме человека, </a:t>
            </a:r>
            <a:r>
              <a:rPr lang="ru-RU" sz="2400" b="1" dirty="0">
                <a:latin typeface="Tahoma" panose="020B0604030504040204" pitchFamily="34" charset="0"/>
                <a:ea typeface="Tahoma" panose="020B0604030504040204" pitchFamily="34" charset="0"/>
                <a:cs typeface="Tahoma" panose="020B0604030504040204" pitchFamily="34" charset="0"/>
              </a:rPr>
              <a:t>формируя </a:t>
            </a:r>
            <a:r>
              <a:rPr lang="ru-RU" sz="2400" b="1" dirty="0" smtClean="0">
                <a:latin typeface="Tahoma" panose="020B0604030504040204" pitchFamily="34" charset="0"/>
                <a:ea typeface="Tahoma" panose="020B0604030504040204" pitchFamily="34" charset="0"/>
                <a:cs typeface="Tahoma" panose="020B0604030504040204" pitchFamily="34" charset="0"/>
              </a:rPr>
              <a:t>генетическое разнообразие </a:t>
            </a:r>
            <a:r>
              <a:rPr lang="ru-RU" sz="2400" b="1" dirty="0">
                <a:latin typeface="Tahoma" panose="020B0604030504040204" pitchFamily="34" charset="0"/>
                <a:ea typeface="Tahoma" panose="020B0604030504040204" pitchFamily="34" charset="0"/>
                <a:cs typeface="Tahoma" panose="020B0604030504040204" pitchFamily="34" charset="0"/>
              </a:rPr>
              <a:t>популяции. </a:t>
            </a:r>
            <a:endParaRPr lang="ru-RU" sz="2400" b="1"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1038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9063" y="96321"/>
            <a:ext cx="11342530" cy="663534"/>
          </a:xfrm>
          <a:solidFill>
            <a:schemeClr val="accent4">
              <a:lumMod val="20000"/>
              <a:lumOff val="80000"/>
            </a:schemeClr>
          </a:solidFill>
        </p:spPr>
        <p:txBody>
          <a:bodyPr>
            <a:normAutofit fontScale="90000"/>
          </a:bodyPr>
          <a:lstStyle/>
          <a:p>
            <a:pPr algn="ctr"/>
            <a:r>
              <a:rPr lang="ru-RU" dirty="0" smtClean="0">
                <a:latin typeface="Tahoma" panose="020B0604030504040204" pitchFamily="34" charset="0"/>
                <a:ea typeface="Tahoma" panose="020B0604030504040204" pitchFamily="34" charset="0"/>
                <a:cs typeface="Tahoma" panose="020B0604030504040204" pitchFamily="34" charset="0"/>
              </a:rPr>
              <a:t>Аллели и аллельные гены</a:t>
            </a:r>
            <a:endParaRPr lang="ru-RU" dirty="0">
              <a:latin typeface="Tahoma" panose="020B0604030504040204" pitchFamily="34" charset="0"/>
              <a:ea typeface="Tahoma" panose="020B0604030504040204" pitchFamily="34" charset="0"/>
              <a:cs typeface="Tahoma" panose="020B0604030504040204" pitchFamily="34" charset="0"/>
            </a:endParaRPr>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0664" y="1730514"/>
            <a:ext cx="5760929" cy="3883484"/>
          </a:xfrm>
        </p:spPr>
      </p:pic>
      <p:sp>
        <p:nvSpPr>
          <p:cNvPr id="7" name="TextBox 6"/>
          <p:cNvSpPr txBox="1"/>
          <p:nvPr/>
        </p:nvSpPr>
        <p:spPr>
          <a:xfrm>
            <a:off x="3237962" y="6453472"/>
            <a:ext cx="8713631" cy="261610"/>
          </a:xfrm>
          <a:prstGeom prst="rect">
            <a:avLst/>
          </a:prstGeom>
          <a:noFill/>
          <a:ln>
            <a:solidFill>
              <a:schemeClr val="accent1"/>
            </a:solidFill>
          </a:ln>
        </p:spPr>
        <p:txBody>
          <a:bodyPr wrap="square" rtlCol="0">
            <a:spAutoFit/>
          </a:bodyPr>
          <a:lstStyle/>
          <a:p>
            <a:r>
              <a:rPr lang="en-US" sz="1050" dirty="0" smtClean="0">
                <a:latin typeface="Tahoma" panose="020B0604030504040204" pitchFamily="34" charset="0"/>
                <a:ea typeface="Tahoma" panose="020B0604030504040204" pitchFamily="34" charset="0"/>
                <a:cs typeface="Tahoma" panose="020B0604030504040204" pitchFamily="34" charset="0"/>
                <a:hlinkClick r:id="rId3"/>
              </a:rPr>
              <a:t>http://vse-pro-geny.ru/ru_dictionary_item_29_letter_%D0%90_1_%D0%90%D0%BB%D0%BB%D0%B5%D0%BB%D0%B8.html</a:t>
            </a:r>
            <a:endParaRPr lang="ru-RU" sz="1050" dirty="0"/>
          </a:p>
        </p:txBody>
      </p:sp>
      <p:sp>
        <p:nvSpPr>
          <p:cNvPr id="9" name="TextBox 8"/>
          <p:cNvSpPr txBox="1"/>
          <p:nvPr/>
        </p:nvSpPr>
        <p:spPr>
          <a:xfrm>
            <a:off x="609062" y="935794"/>
            <a:ext cx="5257800" cy="5447645"/>
          </a:xfrm>
          <a:prstGeom prst="rect">
            <a:avLst/>
          </a:prstGeom>
          <a:solidFill>
            <a:schemeClr val="bg2"/>
          </a:solidFill>
          <a:ln>
            <a:solidFill>
              <a:schemeClr val="accent1"/>
            </a:solidFill>
          </a:ln>
        </p:spPr>
        <p:txBody>
          <a:bodyPr wrap="square" rtlCol="0">
            <a:spAutoFit/>
          </a:bodyPr>
          <a:lstStyle/>
          <a:p>
            <a:r>
              <a:rPr lang="ru-RU" sz="2200" b="1" dirty="0">
                <a:latin typeface="Tahoma" panose="020B0604030504040204" pitchFamily="34" charset="0"/>
                <a:ea typeface="Tahoma" panose="020B0604030504040204" pitchFamily="34" charset="0"/>
                <a:cs typeface="Tahoma" panose="020B0604030504040204" pitchFamily="34" charset="0"/>
              </a:rPr>
              <a:t>Аллели</a:t>
            </a:r>
            <a:r>
              <a:rPr lang="ru-RU" sz="2200" dirty="0">
                <a:latin typeface="Tahoma" panose="020B0604030504040204" pitchFamily="34" charset="0"/>
                <a:ea typeface="Tahoma" panose="020B0604030504040204" pitchFamily="34" charset="0"/>
                <a:cs typeface="Tahoma" panose="020B0604030504040204" pitchFamily="34" charset="0"/>
              </a:rPr>
              <a:t> или </a:t>
            </a:r>
            <a:r>
              <a:rPr lang="ru-RU" sz="2200" b="1" dirty="0">
                <a:latin typeface="Tahoma" panose="020B0604030504040204" pitchFamily="34" charset="0"/>
                <a:ea typeface="Tahoma" panose="020B0604030504040204" pitchFamily="34" charset="0"/>
                <a:cs typeface="Tahoma" panose="020B0604030504040204" pitchFamily="34" charset="0"/>
              </a:rPr>
              <a:t>аллельные гены</a:t>
            </a:r>
            <a:r>
              <a:rPr lang="ru-RU" sz="2200" dirty="0">
                <a:latin typeface="Tahoma" panose="020B0604030504040204" pitchFamily="34" charset="0"/>
                <a:ea typeface="Tahoma" panose="020B0604030504040204" pitchFamily="34" charset="0"/>
                <a:cs typeface="Tahoma" panose="020B0604030504040204" pitchFamily="34" charset="0"/>
              </a:rPr>
              <a:t> </a:t>
            </a:r>
            <a:r>
              <a:rPr lang="ru-RU" sz="2200" i="1" dirty="0">
                <a:latin typeface="Tahoma" panose="020B0604030504040204" pitchFamily="34" charset="0"/>
                <a:ea typeface="Tahoma" panose="020B0604030504040204" pitchFamily="34" charset="0"/>
                <a:cs typeface="Tahoma" panose="020B0604030504040204" pitchFamily="34" charset="0"/>
              </a:rPr>
              <a:t>(от греч. — друг друга, взаимно)</a:t>
            </a:r>
            <a:r>
              <a:rPr lang="ru-RU" sz="2200" dirty="0">
                <a:latin typeface="Tahoma" panose="020B0604030504040204" pitchFamily="34" charset="0"/>
                <a:ea typeface="Tahoma" panose="020B0604030504040204" pitchFamily="34" charset="0"/>
                <a:cs typeface="Tahoma" panose="020B0604030504040204" pitchFamily="34" charset="0"/>
              </a:rPr>
              <a:t> — различные формы одного </a:t>
            </a:r>
            <a:r>
              <a:rPr lang="ru-RU" sz="2200" dirty="0" smtClean="0">
                <a:latin typeface="Tahoma" panose="020B0604030504040204" pitchFamily="34" charset="0"/>
                <a:ea typeface="Tahoma" panose="020B0604030504040204" pitchFamily="34" charset="0"/>
                <a:cs typeface="Tahoma" panose="020B0604030504040204" pitchFamily="34" charset="0"/>
              </a:rPr>
              <a:t>гена</a:t>
            </a:r>
            <a:r>
              <a:rPr lang="ru-RU" sz="2200" b="1" dirty="0" smtClean="0">
                <a:latin typeface="Tahoma" panose="020B0604030504040204" pitchFamily="34" charset="0"/>
                <a:ea typeface="Tahoma" panose="020B0604030504040204" pitchFamily="34" charset="0"/>
                <a:cs typeface="Tahoma" panose="020B0604030504040204" pitchFamily="34" charset="0"/>
              </a:rPr>
              <a:t>,</a:t>
            </a:r>
            <a:r>
              <a:rPr lang="ru-RU" sz="2200" dirty="0">
                <a:latin typeface="Tahoma" panose="020B0604030504040204" pitchFamily="34" charset="0"/>
                <a:ea typeface="Tahoma" panose="020B0604030504040204" pitchFamily="34" charset="0"/>
                <a:cs typeface="Tahoma" panose="020B0604030504040204" pitchFamily="34" charset="0"/>
              </a:rPr>
              <a:t> расположенные в одинаковых </a:t>
            </a:r>
            <a:r>
              <a:rPr lang="ru-RU" sz="2200" dirty="0" smtClean="0">
                <a:latin typeface="Tahoma" panose="020B0604030504040204" pitchFamily="34" charset="0"/>
                <a:ea typeface="Tahoma" panose="020B0604030504040204" pitchFamily="34" charset="0"/>
                <a:cs typeface="Tahoma" panose="020B0604030504040204" pitchFamily="34" charset="0"/>
              </a:rPr>
              <a:t>участках или локусах гомологичных</a:t>
            </a:r>
            <a:r>
              <a:rPr lang="ru-RU" sz="2200" dirty="0">
                <a:latin typeface="Tahoma" panose="020B0604030504040204" pitchFamily="34" charset="0"/>
                <a:ea typeface="Tahoma" panose="020B0604030504040204" pitchFamily="34" charset="0"/>
                <a:cs typeface="Tahoma" panose="020B0604030504040204" pitchFamily="34" charset="0"/>
              </a:rPr>
              <a:t> </a:t>
            </a:r>
            <a:r>
              <a:rPr lang="ru-RU" sz="2200" b="1" u="sng" dirty="0">
                <a:latin typeface="Tahoma" panose="020B0604030504040204" pitchFamily="34" charset="0"/>
                <a:ea typeface="Tahoma" panose="020B0604030504040204" pitchFamily="34" charset="0"/>
                <a:cs typeface="Tahoma" panose="020B0604030504040204" pitchFamily="34" charset="0"/>
                <a:hlinkClick r:id="rId4"/>
              </a:rPr>
              <a:t>хромосом</a:t>
            </a:r>
            <a:r>
              <a:rPr lang="ru-RU" sz="2200" dirty="0">
                <a:latin typeface="Tahoma" panose="020B0604030504040204" pitchFamily="34" charset="0"/>
                <a:ea typeface="Tahoma" panose="020B0604030504040204" pitchFamily="34" charset="0"/>
                <a:cs typeface="Tahoma" panose="020B0604030504040204" pitchFamily="34" charset="0"/>
              </a:rPr>
              <a:t> и определяющие альтернативные варианты развития одного и того же признака.</a:t>
            </a:r>
            <a:br>
              <a:rPr lang="ru-RU" sz="2200" dirty="0">
                <a:latin typeface="Tahoma" panose="020B0604030504040204" pitchFamily="34" charset="0"/>
                <a:ea typeface="Tahoma" panose="020B0604030504040204" pitchFamily="34" charset="0"/>
                <a:cs typeface="Tahoma" panose="020B0604030504040204" pitchFamily="34" charset="0"/>
              </a:rPr>
            </a:br>
            <a:r>
              <a:rPr lang="ru-RU" sz="2200" dirty="0" smtClean="0">
                <a:latin typeface="Tahoma" panose="020B0604030504040204" pitchFamily="34" charset="0"/>
                <a:ea typeface="Tahoma" panose="020B0604030504040204" pitchFamily="34" charset="0"/>
                <a:cs typeface="Tahoma" panose="020B0604030504040204" pitchFamily="34" charset="0"/>
              </a:rPr>
              <a:t>В диплоидных клетках </a:t>
            </a:r>
            <a:r>
              <a:rPr lang="ru-RU" sz="2200" dirty="0">
                <a:latin typeface="Tahoma" panose="020B0604030504040204" pitchFamily="34" charset="0"/>
                <a:ea typeface="Tahoma" panose="020B0604030504040204" pitchFamily="34" charset="0"/>
                <a:cs typeface="Tahoma" panose="020B0604030504040204" pitchFamily="34" charset="0"/>
              </a:rPr>
              <a:t>может быть два одинаковых </a:t>
            </a:r>
            <a:r>
              <a:rPr lang="ru-RU" sz="2200" dirty="0" err="1">
                <a:latin typeface="Tahoma" panose="020B0604030504040204" pitchFamily="34" charset="0"/>
                <a:ea typeface="Tahoma" panose="020B0604030504040204" pitchFamily="34" charset="0"/>
                <a:cs typeface="Tahoma" panose="020B0604030504040204" pitchFamily="34" charset="0"/>
              </a:rPr>
              <a:t>аллеля</a:t>
            </a:r>
            <a:r>
              <a:rPr lang="ru-RU" sz="2200" dirty="0">
                <a:latin typeface="Tahoma" panose="020B0604030504040204" pitchFamily="34" charset="0"/>
                <a:ea typeface="Tahoma" panose="020B0604030504040204" pitchFamily="34" charset="0"/>
                <a:cs typeface="Tahoma" panose="020B0604030504040204" pitchFamily="34" charset="0"/>
              </a:rPr>
              <a:t> одного </a:t>
            </a:r>
            <a:r>
              <a:rPr lang="ru-RU" sz="2200" dirty="0" smtClean="0">
                <a:latin typeface="Tahoma" panose="020B0604030504040204" pitchFamily="34" charset="0"/>
                <a:ea typeface="Tahoma" panose="020B0604030504040204" pitchFamily="34" charset="0"/>
                <a:cs typeface="Tahoma" panose="020B0604030504040204" pitchFamily="34" charset="0"/>
              </a:rPr>
              <a:t>гена. В </a:t>
            </a:r>
            <a:r>
              <a:rPr lang="ru-RU" sz="2200" dirty="0">
                <a:latin typeface="Tahoma" panose="020B0604030504040204" pitchFamily="34" charset="0"/>
                <a:ea typeface="Tahoma" panose="020B0604030504040204" pitchFamily="34" charset="0"/>
                <a:cs typeface="Tahoma" panose="020B0604030504040204" pitchFamily="34" charset="0"/>
              </a:rPr>
              <a:t>этом случае организм называется </a:t>
            </a:r>
            <a:r>
              <a:rPr lang="ru-RU" sz="2200" b="1" u="sng" dirty="0">
                <a:latin typeface="Tahoma" panose="020B0604030504040204" pitchFamily="34" charset="0"/>
                <a:ea typeface="Tahoma" panose="020B0604030504040204" pitchFamily="34" charset="0"/>
                <a:cs typeface="Tahoma" panose="020B0604030504040204" pitchFamily="34" charset="0"/>
                <a:hlinkClick r:id="rId5"/>
              </a:rPr>
              <a:t>гомозиготным</a:t>
            </a:r>
            <a:r>
              <a:rPr lang="ru-RU" sz="2200" dirty="0">
                <a:latin typeface="Tahoma" panose="020B0604030504040204" pitchFamily="34" charset="0"/>
                <a:ea typeface="Tahoma" panose="020B0604030504040204" pitchFamily="34" charset="0"/>
                <a:cs typeface="Tahoma" panose="020B0604030504040204" pitchFamily="34" charset="0"/>
              </a:rPr>
              <a:t>, </a:t>
            </a:r>
            <a:r>
              <a:rPr lang="ru-RU" sz="2200" dirty="0" smtClean="0">
                <a:latin typeface="Tahoma" panose="020B0604030504040204" pitchFamily="34" charset="0"/>
                <a:ea typeface="Tahoma" panose="020B0604030504040204" pitchFamily="34" charset="0"/>
                <a:cs typeface="Tahoma" panose="020B0604030504040204" pitchFamily="34" charset="0"/>
              </a:rPr>
              <a:t>либо 2 разных</a:t>
            </a:r>
            <a:r>
              <a:rPr lang="ru-RU" sz="2200" dirty="0">
                <a:latin typeface="Tahoma" panose="020B0604030504040204" pitchFamily="34" charset="0"/>
                <a:ea typeface="Tahoma" panose="020B0604030504040204" pitchFamily="34" charset="0"/>
                <a:cs typeface="Tahoma" panose="020B0604030504040204" pitchFamily="34" charset="0"/>
              </a:rPr>
              <a:t>, что приводит к </a:t>
            </a:r>
            <a:r>
              <a:rPr lang="ru-RU" sz="2200" b="1" u="sng" dirty="0">
                <a:latin typeface="Tahoma" panose="020B0604030504040204" pitchFamily="34" charset="0"/>
                <a:ea typeface="Tahoma" panose="020B0604030504040204" pitchFamily="34" charset="0"/>
                <a:cs typeface="Tahoma" panose="020B0604030504040204" pitchFamily="34" charset="0"/>
                <a:hlinkClick r:id="rId6"/>
              </a:rPr>
              <a:t>гетерозиготному </a:t>
            </a:r>
            <a:r>
              <a:rPr lang="ru-RU" sz="2200" dirty="0">
                <a:latin typeface="Tahoma" panose="020B0604030504040204" pitchFamily="34" charset="0"/>
                <a:ea typeface="Tahoma" panose="020B0604030504040204" pitchFamily="34" charset="0"/>
                <a:cs typeface="Tahoma" panose="020B0604030504040204" pitchFamily="34" charset="0"/>
              </a:rPr>
              <a:t>организму.</a:t>
            </a:r>
          </a:p>
          <a:p>
            <a:endParaRPr lang="ru-RU" dirty="0"/>
          </a:p>
        </p:txBody>
      </p:sp>
    </p:spTree>
    <p:extLst>
      <p:ext uri="{BB962C8B-B14F-4D97-AF65-F5344CB8AC3E}">
        <p14:creationId xmlns:p14="http://schemas.microsoft.com/office/powerpoint/2010/main" val="770428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356092"/>
          </a:xfrm>
          <a:solidFill>
            <a:schemeClr val="accent1">
              <a:lumMod val="60000"/>
              <a:lumOff val="40000"/>
            </a:schemeClr>
          </a:solidFill>
          <a:ln>
            <a:solidFill>
              <a:schemeClr val="accent1"/>
            </a:solidFill>
          </a:ln>
        </p:spPr>
        <p:txBody>
          <a:bodyPr>
            <a:noAutofit/>
          </a:bodyPr>
          <a:lstStyle/>
          <a:p>
            <a:pPr algn="ctr"/>
            <a:r>
              <a:rPr lang="ru-RU" sz="3200" dirty="0">
                <a:latin typeface="Tahoma" panose="020B0604030504040204" pitchFamily="34" charset="0"/>
                <a:ea typeface="Tahoma" panose="020B0604030504040204" pitchFamily="34" charset="0"/>
                <a:cs typeface="Tahoma" panose="020B0604030504040204" pitchFamily="34" charset="0"/>
              </a:rPr>
              <a:t>Что такое полиморфизм генов?</a:t>
            </a:r>
            <a:endParaRPr lang="ru-RU" sz="3200" dirty="0"/>
          </a:p>
        </p:txBody>
      </p:sp>
      <p:sp>
        <p:nvSpPr>
          <p:cNvPr id="7" name="Объект 6"/>
          <p:cNvSpPr>
            <a:spLocks noGrp="1"/>
          </p:cNvSpPr>
          <p:nvPr>
            <p:ph idx="1"/>
          </p:nvPr>
        </p:nvSpPr>
        <p:spPr>
          <a:xfrm>
            <a:off x="838200" y="901521"/>
            <a:ext cx="10515600" cy="5499279"/>
          </a:xfrm>
          <a:solidFill>
            <a:schemeClr val="accent1">
              <a:lumMod val="20000"/>
              <a:lumOff val="80000"/>
            </a:schemeClr>
          </a:solidFill>
          <a:ln>
            <a:solidFill>
              <a:schemeClr val="accent1"/>
            </a:solidFill>
          </a:ln>
        </p:spPr>
        <p:txBody>
          <a:bodyPr>
            <a:noAutofit/>
          </a:bodyPr>
          <a:lstStyle/>
          <a:p>
            <a:pPr>
              <a:lnSpc>
                <a:spcPct val="100000"/>
              </a:lnSpc>
              <a:spcBef>
                <a:spcPts val="300"/>
              </a:spcBef>
              <a:spcAft>
                <a:spcPts val="300"/>
              </a:spcAft>
            </a:pPr>
            <a:r>
              <a:rPr lang="ru-RU" sz="2400" dirty="0">
                <a:latin typeface="Tahoma" panose="020B0604030504040204" pitchFamily="34" charset="0"/>
                <a:ea typeface="Tahoma" panose="020B0604030504040204" pitchFamily="34" charset="0"/>
                <a:cs typeface="Tahoma" panose="020B0604030504040204" pitchFamily="34" charset="0"/>
              </a:rPr>
              <a:t>При этом самый часто встречаемый аллель называют нормальным, а редкие варианты — мутантными. Если при конкретном заболевании наблюдается б</a:t>
            </a:r>
            <a:r>
              <a:rPr lang="en-US" sz="2400" dirty="0">
                <a:latin typeface="Tahoma" panose="020B0604030504040204" pitchFamily="34" charset="0"/>
                <a:ea typeface="Tahoma" panose="020B0604030504040204" pitchFamily="34" charset="0"/>
                <a:cs typeface="Tahoma" panose="020B0604030504040204" pitchFamily="34" charset="0"/>
              </a:rPr>
              <a:t>ó</a:t>
            </a:r>
            <a:r>
              <a:rPr lang="ru-RU" sz="2400" dirty="0" err="1">
                <a:latin typeface="Tahoma" panose="020B0604030504040204" pitchFamily="34" charset="0"/>
                <a:ea typeface="Tahoma" panose="020B0604030504040204" pitchFamily="34" charset="0"/>
                <a:cs typeface="Tahoma" panose="020B0604030504040204" pitchFamily="34" charset="0"/>
              </a:rPr>
              <a:t>льшая</a:t>
            </a:r>
            <a:r>
              <a:rPr lang="ru-RU" sz="2400" dirty="0">
                <a:latin typeface="Tahoma" panose="020B0604030504040204" pitchFamily="34" charset="0"/>
                <a:ea typeface="Tahoma" panose="020B0604030504040204" pitchFamily="34" charset="0"/>
                <a:cs typeface="Tahoma" panose="020B0604030504040204" pitchFamily="34" charset="0"/>
              </a:rPr>
              <a:t> частота определенного аллельного варианта (неважно — мутантного или нормального), то такой </a:t>
            </a:r>
            <a:r>
              <a:rPr lang="ru-RU" sz="2400" b="1" dirty="0">
                <a:latin typeface="Tahoma" panose="020B0604030504040204" pitchFamily="34" charset="0"/>
                <a:ea typeface="Tahoma" panose="020B0604030504040204" pitchFamily="34" charset="0"/>
                <a:cs typeface="Tahoma" panose="020B0604030504040204" pitchFamily="34" charset="0"/>
              </a:rPr>
              <a:t>SNP называют ассоциированным с </a:t>
            </a:r>
            <a:r>
              <a:rPr lang="ru-RU" sz="2400" b="1" dirty="0" smtClean="0">
                <a:latin typeface="Tahoma" panose="020B0604030504040204" pitchFamily="34" charset="0"/>
                <a:ea typeface="Tahoma" panose="020B0604030504040204" pitchFamily="34" charset="0"/>
                <a:cs typeface="Tahoma" panose="020B0604030504040204" pitchFamily="34" charset="0"/>
              </a:rPr>
              <a:t>заболеванием.</a:t>
            </a:r>
            <a:r>
              <a:rPr lang="ru-RU" sz="2400" dirty="0" smtClean="0">
                <a:latin typeface="Tahoma" panose="020B0604030504040204" pitchFamily="34" charset="0"/>
                <a:ea typeface="Tahoma" panose="020B0604030504040204" pitchFamily="34" charset="0"/>
                <a:cs typeface="Tahoma" panose="020B0604030504040204" pitchFamily="34" charset="0"/>
              </a:rPr>
              <a:t> </a:t>
            </a:r>
            <a:endParaRPr lang="ru-RU" sz="2400" b="1"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300"/>
              </a:spcBef>
              <a:spcAft>
                <a:spcPts val="300"/>
              </a:spcAft>
            </a:pPr>
            <a:r>
              <a:rPr lang="ru-RU" sz="2400" dirty="0" err="1" smtClean="0">
                <a:latin typeface="Tahoma" panose="020B0604030504040204" pitchFamily="34" charset="0"/>
                <a:ea typeface="Tahoma" panose="020B0604030504040204" pitchFamily="34" charset="0"/>
                <a:cs typeface="Tahoma" panose="020B0604030504040204" pitchFamily="34" charset="0"/>
              </a:rPr>
              <a:t>Снипсы</a:t>
            </a:r>
            <a:r>
              <a:rPr lang="ru-RU" sz="2400" dirty="0" smtClean="0">
                <a:latin typeface="Tahoma" panose="020B0604030504040204" pitchFamily="34" charset="0"/>
                <a:ea typeface="Tahoma" panose="020B0604030504040204" pitchFamily="34" charset="0"/>
                <a:cs typeface="Tahoma" panose="020B0604030504040204" pitchFamily="34" charset="0"/>
              </a:rPr>
              <a:t> </a:t>
            </a:r>
            <a:r>
              <a:rPr lang="ru-RU" sz="2400" dirty="0">
                <a:latin typeface="Tahoma" panose="020B0604030504040204" pitchFamily="34" charset="0"/>
                <a:ea typeface="Tahoma" panose="020B0604030504040204" pitchFamily="34" charset="0"/>
                <a:cs typeface="Tahoma" panose="020B0604030504040204" pitchFamily="34" charset="0"/>
              </a:rPr>
              <a:t>обнаруживаются с частотой 1-2 на 1000 – 2000 нуклеотидов. На всю длину генома (3,2 млрд пар нуклеотидов) </a:t>
            </a:r>
            <a:r>
              <a:rPr lang="ru-RU" sz="2400" b="1" dirty="0">
                <a:latin typeface="Tahoma" panose="020B0604030504040204" pitchFamily="34" charset="0"/>
                <a:ea typeface="Tahoma" panose="020B0604030504040204" pitchFamily="34" charset="0"/>
                <a:cs typeface="Tahoma" panose="020B0604030504040204" pitchFamily="34" charset="0"/>
              </a:rPr>
              <a:t>их будет 1,2 – 3,2 млн</a:t>
            </a:r>
            <a:r>
              <a:rPr lang="ru-RU" sz="2400" dirty="0">
                <a:latin typeface="Tahoma" panose="020B0604030504040204" pitchFamily="34" charset="0"/>
                <a:ea typeface="Tahoma" panose="020B0604030504040204" pitchFamily="34" charset="0"/>
                <a:cs typeface="Tahoma" panose="020B0604030504040204" pitchFamily="34" charset="0"/>
              </a:rPr>
              <a:t>. Поэтому </a:t>
            </a:r>
            <a:r>
              <a:rPr lang="ru-RU" sz="2400" b="1" dirty="0">
                <a:latin typeface="Tahoma" panose="020B0604030504040204" pitchFamily="34" charset="0"/>
                <a:ea typeface="Tahoma" panose="020B0604030504040204" pitchFamily="34" charset="0"/>
                <a:cs typeface="Tahoma" panose="020B0604030504040204" pitchFamily="34" charset="0"/>
              </a:rPr>
              <a:t>два человека на 99,9% идентичны </a:t>
            </a:r>
            <a:r>
              <a:rPr lang="ru-RU" sz="2400" dirty="0">
                <a:latin typeface="Tahoma" panose="020B0604030504040204" pitchFamily="34" charset="0"/>
                <a:ea typeface="Tahoma" panose="020B0604030504040204" pitchFamily="34" charset="0"/>
                <a:cs typeface="Tahoma" panose="020B0604030504040204" pitchFamily="34" charset="0"/>
              </a:rPr>
              <a:t>по нуклеотидным последовательностям, т.е. только </a:t>
            </a:r>
            <a:r>
              <a:rPr lang="ru-RU" sz="2400" b="1" dirty="0">
                <a:latin typeface="Tahoma" panose="020B0604030504040204" pitchFamily="34" charset="0"/>
                <a:ea typeface="Tahoma" panose="020B0604030504040204" pitchFamily="34" charset="0"/>
                <a:cs typeface="Tahoma" panose="020B0604030504040204" pitchFamily="34" charset="0"/>
              </a:rPr>
              <a:t>0,1% различий по одному нуклеотиду </a:t>
            </a:r>
            <a:r>
              <a:rPr lang="ru-RU" sz="2400" dirty="0">
                <a:latin typeface="Tahoma" panose="020B0604030504040204" pitchFamily="34" charset="0"/>
                <a:ea typeface="Tahoma" panose="020B0604030504040204" pitchFamily="34" charset="0"/>
                <a:cs typeface="Tahoma" panose="020B0604030504040204" pitchFamily="34" charset="0"/>
              </a:rPr>
              <a:t>создаёт </a:t>
            </a:r>
            <a:r>
              <a:rPr lang="ru-RU" sz="2400" dirty="0" smtClean="0">
                <a:latin typeface="Tahoma" panose="020B0604030504040204" pitchFamily="34" charset="0"/>
                <a:ea typeface="Tahoma" panose="020B0604030504040204" pitchFamily="34" charset="0"/>
                <a:cs typeface="Tahoma" panose="020B0604030504040204" pitchFamily="34" charset="0"/>
              </a:rPr>
              <a:t>все существующие </a:t>
            </a:r>
            <a:r>
              <a:rPr lang="ru-RU" sz="2400" b="1" dirty="0">
                <a:latin typeface="Tahoma" panose="020B0604030504040204" pitchFamily="34" charset="0"/>
                <a:ea typeface="Tahoma" panose="020B0604030504040204" pitchFamily="34" charset="0"/>
                <a:cs typeface="Tahoma" panose="020B0604030504040204" pitchFamily="34" charset="0"/>
              </a:rPr>
              <a:t>фенотипические вариации </a:t>
            </a:r>
            <a:r>
              <a:rPr lang="ru-RU" sz="2400" dirty="0">
                <a:latin typeface="Tahoma" panose="020B0604030504040204" pitchFamily="34" charset="0"/>
                <a:ea typeface="Tahoma" panose="020B0604030504040204" pitchFamily="34" charset="0"/>
                <a:cs typeface="Tahoma" panose="020B0604030504040204" pitchFamily="34" charset="0"/>
              </a:rPr>
              <a:t>среди людей</a:t>
            </a:r>
            <a:r>
              <a:rPr lang="ru-RU" sz="2400" dirty="0" smtClean="0">
                <a:latin typeface="Tahoma" panose="020B0604030504040204" pitchFamily="34" charset="0"/>
                <a:ea typeface="Tahoma" panose="020B0604030504040204" pitchFamily="34" charset="0"/>
                <a:cs typeface="Tahoma" panose="020B0604030504040204" pitchFamily="34" charset="0"/>
              </a:rPr>
              <a:t>.</a:t>
            </a:r>
          </a:p>
          <a:p>
            <a:pPr>
              <a:lnSpc>
                <a:spcPct val="100000"/>
              </a:lnSpc>
              <a:spcBef>
                <a:spcPts val="300"/>
              </a:spcBef>
              <a:spcAft>
                <a:spcPts val="300"/>
              </a:spcAft>
            </a:pPr>
            <a:r>
              <a:rPr lang="ru-RU" sz="2400" dirty="0">
                <a:latin typeface="Tahoma" panose="020B0604030504040204" pitchFamily="34" charset="0"/>
                <a:ea typeface="Tahoma" panose="020B0604030504040204" pitchFamily="34" charset="0"/>
                <a:cs typeface="Tahoma" panose="020B0604030504040204" pitchFamily="34" charset="0"/>
              </a:rPr>
              <a:t>Эти </a:t>
            </a:r>
            <a:r>
              <a:rPr lang="ru-RU" sz="2400" b="1" dirty="0" smtClean="0">
                <a:latin typeface="Tahoma" panose="020B0604030504040204" pitchFamily="34" charset="0"/>
                <a:ea typeface="Tahoma" panose="020B0604030504040204" pitchFamily="34" charset="0"/>
                <a:cs typeface="Tahoma" panose="020B0604030504040204" pitchFamily="34" charset="0"/>
              </a:rPr>
              <a:t>изменения </a:t>
            </a:r>
            <a:r>
              <a:rPr lang="ru-RU" sz="2400" b="1" dirty="0">
                <a:latin typeface="Tahoma" panose="020B0604030504040204" pitchFamily="34" charset="0"/>
                <a:ea typeface="Tahoma" panose="020B0604030504040204" pitchFamily="34" charset="0"/>
                <a:cs typeface="Tahoma" panose="020B0604030504040204" pitchFamily="34" charset="0"/>
              </a:rPr>
              <a:t>могут </a:t>
            </a:r>
            <a:r>
              <a:rPr lang="ru-RU" sz="2400" b="1" dirty="0" smtClean="0">
                <a:latin typeface="Tahoma" panose="020B0604030504040204" pitchFamily="34" charset="0"/>
                <a:ea typeface="Tahoma" panose="020B0604030504040204" pitchFamily="34" charset="0"/>
                <a:cs typeface="Tahoma" panose="020B0604030504040204" pitchFamily="34" charset="0"/>
              </a:rPr>
              <a:t>встречаться</a:t>
            </a:r>
            <a:r>
              <a:rPr lang="ru-RU" sz="2400" dirty="0" smtClean="0">
                <a:latin typeface="Tahoma" panose="020B0604030504040204" pitchFamily="34" charset="0"/>
                <a:ea typeface="Tahoma" panose="020B0604030504040204" pitchFamily="34" charset="0"/>
                <a:cs typeface="Tahoma" panose="020B0604030504040204" pitchFamily="34" charset="0"/>
              </a:rPr>
              <a:t> не только </a:t>
            </a:r>
            <a:r>
              <a:rPr lang="ru-RU" sz="2400" dirty="0">
                <a:latin typeface="Tahoma" panose="020B0604030504040204" pitchFamily="34" charset="0"/>
                <a:ea typeface="Tahoma" panose="020B0604030504040204" pitchFamily="34" charset="0"/>
                <a:cs typeface="Tahoma" panose="020B0604030504040204" pitchFamily="34" charset="0"/>
              </a:rPr>
              <a:t>внутри </a:t>
            </a:r>
            <a:r>
              <a:rPr lang="ru-RU" sz="2400" b="1" dirty="0">
                <a:latin typeface="Tahoma" panose="020B0604030504040204" pitchFamily="34" charset="0"/>
                <a:ea typeface="Tahoma" panose="020B0604030504040204" pitchFamily="34" charset="0"/>
                <a:cs typeface="Tahoma" panose="020B0604030504040204" pitchFamily="34" charset="0"/>
              </a:rPr>
              <a:t>смысловых</a:t>
            </a:r>
            <a:r>
              <a:rPr lang="ru-RU" sz="2400" dirty="0">
                <a:latin typeface="Tahoma" panose="020B0604030504040204" pitchFamily="34" charset="0"/>
                <a:ea typeface="Tahoma" panose="020B0604030504040204" pitchFamily="34" charset="0"/>
                <a:cs typeface="Tahoma" panose="020B0604030504040204" pitchFamily="34" charset="0"/>
              </a:rPr>
              <a:t> (внутри </a:t>
            </a:r>
            <a:r>
              <a:rPr lang="ru-RU" sz="2400" dirty="0" err="1">
                <a:latin typeface="Tahoma" panose="020B0604030504040204" pitchFamily="34" charset="0"/>
                <a:ea typeface="Tahoma" panose="020B0604030504040204" pitchFamily="34" charset="0"/>
                <a:cs typeface="Tahoma" panose="020B0604030504040204" pitchFamily="34" charset="0"/>
              </a:rPr>
              <a:t>экзонов</a:t>
            </a:r>
            <a:r>
              <a:rPr lang="ru-RU" sz="2400" dirty="0" smtClean="0">
                <a:latin typeface="Tahoma" panose="020B0604030504040204" pitchFamily="34" charset="0"/>
                <a:ea typeface="Tahoma" panose="020B0604030504040204" pitchFamily="34" charset="0"/>
                <a:cs typeface="Tahoma" panose="020B0604030504040204" pitchFamily="34" charset="0"/>
              </a:rPr>
              <a:t>), но </a:t>
            </a:r>
            <a:r>
              <a:rPr lang="ru-RU" sz="2400" dirty="0">
                <a:latin typeface="Tahoma" panose="020B0604030504040204" pitchFamily="34" charset="0"/>
                <a:ea typeface="Tahoma" panose="020B0604030504040204" pitchFamily="34" charset="0"/>
                <a:cs typeface="Tahoma" panose="020B0604030504040204" pitchFamily="34" charset="0"/>
              </a:rPr>
              <a:t>и в </a:t>
            </a:r>
            <a:r>
              <a:rPr lang="ru-RU" sz="2400" b="1" dirty="0" err="1">
                <a:latin typeface="Tahoma" panose="020B0604030504040204" pitchFamily="34" charset="0"/>
                <a:ea typeface="Tahoma" panose="020B0604030504040204" pitchFamily="34" charset="0"/>
                <a:cs typeface="Tahoma" panose="020B0604030504040204" pitchFamily="34" charset="0"/>
              </a:rPr>
              <a:t>несмысловых</a:t>
            </a:r>
            <a:r>
              <a:rPr lang="ru-RU" sz="2400" dirty="0">
                <a:latin typeface="Tahoma" panose="020B0604030504040204" pitchFamily="34" charset="0"/>
                <a:ea typeface="Tahoma" panose="020B0604030504040204" pitchFamily="34" charset="0"/>
                <a:cs typeface="Tahoma" panose="020B0604030504040204" pitchFamily="34" charset="0"/>
              </a:rPr>
              <a:t> (например, в </a:t>
            </a:r>
            <a:r>
              <a:rPr lang="ru-RU" sz="2400" dirty="0" err="1">
                <a:latin typeface="Tahoma" panose="020B0604030504040204" pitchFamily="34" charset="0"/>
                <a:ea typeface="Tahoma" panose="020B0604030504040204" pitchFamily="34" charset="0"/>
                <a:cs typeface="Tahoma" panose="020B0604030504040204" pitchFamily="34" charset="0"/>
              </a:rPr>
              <a:t>интронах</a:t>
            </a:r>
            <a:r>
              <a:rPr lang="ru-RU" sz="2400" dirty="0">
                <a:latin typeface="Tahoma" panose="020B0604030504040204" pitchFamily="34" charset="0"/>
                <a:ea typeface="Tahoma" panose="020B0604030504040204" pitchFamily="34" charset="0"/>
                <a:cs typeface="Tahoma" panose="020B0604030504040204" pitchFamily="34" charset="0"/>
              </a:rPr>
              <a:t> и др.) нуклеотидных последовательностях ДНК.  </a:t>
            </a:r>
          </a:p>
        </p:txBody>
      </p:sp>
    </p:spTree>
    <p:extLst>
      <p:ext uri="{BB962C8B-B14F-4D97-AF65-F5344CB8AC3E}">
        <p14:creationId xmlns:p14="http://schemas.microsoft.com/office/powerpoint/2010/main" val="1302785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8955" y="390883"/>
            <a:ext cx="11280820" cy="562154"/>
          </a:xfrm>
        </p:spPr>
        <p:txBody>
          <a:bodyPr>
            <a:normAutofit fontScale="90000"/>
          </a:bodyPr>
          <a:lstStyle/>
          <a:p>
            <a:endParaRPr lang="ru-RU" dirty="0"/>
          </a:p>
        </p:txBody>
      </p:sp>
      <p:sp>
        <p:nvSpPr>
          <p:cNvPr id="3" name="Объект 2"/>
          <p:cNvSpPr>
            <a:spLocks noGrp="1"/>
          </p:cNvSpPr>
          <p:nvPr>
            <p:ph idx="1"/>
          </p:nvPr>
        </p:nvSpPr>
        <p:spPr>
          <a:xfrm>
            <a:off x="438955" y="1184857"/>
            <a:ext cx="11280820" cy="4275785"/>
          </a:xfrm>
          <a:solidFill>
            <a:schemeClr val="accent3">
              <a:lumMod val="20000"/>
              <a:lumOff val="80000"/>
            </a:schemeClr>
          </a:solidFill>
          <a:ln>
            <a:solidFill>
              <a:schemeClr val="accent1"/>
            </a:solidFill>
          </a:ln>
        </p:spPr>
        <p:txBody>
          <a:bodyPr>
            <a:normAutofit/>
          </a:bodyPr>
          <a:lstStyle/>
          <a:p>
            <a:pPr>
              <a:lnSpc>
                <a:spcPct val="100000"/>
              </a:lnSpc>
              <a:spcBef>
                <a:spcPts val="600"/>
              </a:spcBef>
              <a:spcAft>
                <a:spcPts val="600"/>
              </a:spcAft>
            </a:pPr>
            <a:r>
              <a:rPr lang="ru-RU" dirty="0" smtClean="0">
                <a:latin typeface="Tahoma" panose="020B0604030504040204" pitchFamily="34" charset="0"/>
                <a:ea typeface="Tahoma" panose="020B0604030504040204" pitchFamily="34" charset="0"/>
                <a:cs typeface="Tahoma" panose="020B0604030504040204" pitchFamily="34" charset="0"/>
              </a:rPr>
              <a:t>Все </a:t>
            </a:r>
            <a:r>
              <a:rPr lang="ru-RU" dirty="0">
                <a:latin typeface="Tahoma" panose="020B0604030504040204" pitchFamily="34" charset="0"/>
                <a:ea typeface="Tahoma" panose="020B0604030504040204" pitchFamily="34" charset="0"/>
                <a:cs typeface="Tahoma" panose="020B0604030504040204" pitchFamily="34" charset="0"/>
              </a:rPr>
              <a:t>рядом лежащие </a:t>
            </a:r>
            <a:r>
              <a:rPr lang="ru-RU" dirty="0" err="1">
                <a:latin typeface="Tahoma" panose="020B0604030504040204" pitchFamily="34" charset="0"/>
                <a:ea typeface="Tahoma" panose="020B0604030504040204" pitchFamily="34" charset="0"/>
                <a:cs typeface="Tahoma" panose="020B0604030504040204" pitchFamily="34" charset="0"/>
              </a:rPr>
              <a:t>снипсы</a:t>
            </a:r>
            <a:r>
              <a:rPr lang="ru-RU" dirty="0">
                <a:latin typeface="Tahoma" panose="020B0604030504040204" pitchFamily="34" charset="0"/>
                <a:ea typeface="Tahoma" panose="020B0604030504040204" pitchFamily="34" charset="0"/>
                <a:cs typeface="Tahoma" panose="020B0604030504040204" pitchFamily="34" charset="0"/>
              </a:rPr>
              <a:t> </a:t>
            </a:r>
            <a:r>
              <a:rPr lang="ru-RU" dirty="0" smtClean="0">
                <a:latin typeface="Tahoma" panose="020B0604030504040204" pitchFamily="34" charset="0"/>
                <a:ea typeface="Tahoma" panose="020B0604030504040204" pitchFamily="34" charset="0"/>
                <a:cs typeface="Tahoma" panose="020B0604030504040204" pitchFamily="34" charset="0"/>
              </a:rPr>
              <a:t>генома объединяют в группы. </a:t>
            </a:r>
          </a:p>
          <a:p>
            <a:pPr>
              <a:lnSpc>
                <a:spcPct val="100000"/>
              </a:lnSpc>
              <a:spcBef>
                <a:spcPts val="600"/>
              </a:spcBef>
              <a:spcAft>
                <a:spcPts val="600"/>
              </a:spcAft>
            </a:pPr>
            <a:r>
              <a:rPr lang="ru-RU" dirty="0" smtClean="0">
                <a:latin typeface="Tahoma" panose="020B0604030504040204" pitchFamily="34" charset="0"/>
                <a:ea typeface="Tahoma" panose="020B0604030504040204" pitchFamily="34" charset="0"/>
                <a:cs typeface="Tahoma" panose="020B0604030504040204" pitchFamily="34" charset="0"/>
              </a:rPr>
              <a:t>Такие </a:t>
            </a:r>
            <a:r>
              <a:rPr lang="ru-RU" dirty="0">
                <a:latin typeface="Tahoma" panose="020B0604030504040204" pitchFamily="34" charset="0"/>
                <a:ea typeface="Tahoma" panose="020B0604030504040204" pitchFamily="34" charset="0"/>
                <a:cs typeface="Tahoma" panose="020B0604030504040204" pitchFamily="34" charset="0"/>
              </a:rPr>
              <a:t>наследуемые вместе группы </a:t>
            </a:r>
            <a:r>
              <a:rPr lang="ru-RU" dirty="0" err="1">
                <a:latin typeface="Tahoma" panose="020B0604030504040204" pitchFamily="34" charset="0"/>
                <a:ea typeface="Tahoma" panose="020B0604030504040204" pitchFamily="34" charset="0"/>
                <a:cs typeface="Tahoma" panose="020B0604030504040204" pitchFamily="34" charset="0"/>
              </a:rPr>
              <a:t>снипсов</a:t>
            </a:r>
            <a:r>
              <a:rPr lang="ru-RU" dirty="0">
                <a:latin typeface="Tahoma" panose="020B0604030504040204" pitchFamily="34" charset="0"/>
                <a:ea typeface="Tahoma" panose="020B0604030504040204" pitchFamily="34" charset="0"/>
                <a:cs typeface="Tahoma" panose="020B0604030504040204" pitchFamily="34" charset="0"/>
              </a:rPr>
              <a:t> получили название – </a:t>
            </a:r>
            <a:r>
              <a:rPr lang="ru-RU" b="1" dirty="0" err="1">
                <a:latin typeface="Tahoma" panose="020B0604030504040204" pitchFamily="34" charset="0"/>
                <a:ea typeface="Tahoma" panose="020B0604030504040204" pitchFamily="34" charset="0"/>
                <a:cs typeface="Tahoma" panose="020B0604030504040204" pitchFamily="34" charset="0"/>
              </a:rPr>
              <a:t>гаплотипы</a:t>
            </a:r>
            <a:r>
              <a:rPr lang="ru-RU" b="1" dirty="0" smtClean="0">
                <a:latin typeface="Tahoma" panose="020B0604030504040204" pitchFamily="34" charset="0"/>
                <a:ea typeface="Tahoma" panose="020B0604030504040204" pitchFamily="34" charset="0"/>
                <a:cs typeface="Tahoma" panose="020B0604030504040204" pitchFamily="34" charset="0"/>
              </a:rPr>
              <a:t>.</a:t>
            </a:r>
            <a:r>
              <a:rPr lang="ru-RU" dirty="0">
                <a:latin typeface="Tahoma" panose="020B0604030504040204" pitchFamily="34" charset="0"/>
                <a:ea typeface="Tahoma" panose="020B0604030504040204" pitchFamily="34" charset="0"/>
                <a:cs typeface="Tahoma" panose="020B0604030504040204" pitchFamily="34" charset="0"/>
              </a:rPr>
              <a:t> </a:t>
            </a:r>
            <a:endParaRPr lang="ru-RU"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spcAft>
                <a:spcPts val="600"/>
              </a:spcAft>
            </a:pPr>
            <a:r>
              <a:rPr lang="ru-RU" dirty="0" smtClean="0">
                <a:latin typeface="Tahoma" panose="020B0604030504040204" pitchFamily="34" charset="0"/>
                <a:ea typeface="Tahoma" panose="020B0604030504040204" pitchFamily="34" charset="0"/>
                <a:cs typeface="Tahoma" panose="020B0604030504040204" pitchFamily="34" charset="0"/>
              </a:rPr>
              <a:t>В </a:t>
            </a:r>
            <a:r>
              <a:rPr lang="ru-RU" dirty="0">
                <a:latin typeface="Tahoma" panose="020B0604030504040204" pitchFamily="34" charset="0"/>
                <a:ea typeface="Tahoma" panose="020B0604030504040204" pitchFamily="34" charset="0"/>
                <a:cs typeface="Tahoma" panose="020B0604030504040204" pitchFamily="34" charset="0"/>
              </a:rPr>
              <a:t>человеческой популяции существуют </a:t>
            </a:r>
            <a:r>
              <a:rPr lang="ru-RU" dirty="0" smtClean="0">
                <a:latin typeface="Tahoma" panose="020B0604030504040204" pitchFamily="34" charset="0"/>
                <a:ea typeface="Tahoma" panose="020B0604030504040204" pitchFamily="34" charset="0"/>
                <a:cs typeface="Tahoma" panose="020B0604030504040204" pitchFamily="34" charset="0"/>
              </a:rPr>
              <a:t>самые разные вариации </a:t>
            </a:r>
            <a:r>
              <a:rPr lang="ru-RU" dirty="0">
                <a:latin typeface="Tahoma" panose="020B0604030504040204" pitchFamily="34" charset="0"/>
                <a:ea typeface="Tahoma" panose="020B0604030504040204" pitchFamily="34" charset="0"/>
                <a:cs typeface="Tahoma" panose="020B0604030504040204" pitchFamily="34" charset="0"/>
              </a:rPr>
              <a:t>генов </a:t>
            </a:r>
            <a:r>
              <a:rPr lang="ru-RU" dirty="0" smtClean="0">
                <a:latin typeface="Tahoma" panose="020B0604030504040204" pitchFamily="34" charset="0"/>
                <a:ea typeface="Tahoma" panose="020B0604030504040204" pitchFamily="34" charset="0"/>
                <a:cs typeface="Tahoma" panose="020B0604030504040204" pitchFamily="34" charset="0"/>
              </a:rPr>
              <a:t>по такого рода </a:t>
            </a:r>
            <a:r>
              <a:rPr lang="ru-RU" dirty="0" err="1" smtClean="0">
                <a:latin typeface="Tahoma" panose="020B0604030504040204" pitchFamily="34" charset="0"/>
                <a:ea typeface="Tahoma" panose="020B0604030504040204" pitchFamily="34" charset="0"/>
                <a:cs typeface="Tahoma" panose="020B0604030504040204" pitchFamily="34" charset="0"/>
              </a:rPr>
              <a:t>гаплотипам</a:t>
            </a:r>
            <a:r>
              <a:rPr lang="ru-RU" dirty="0" smtClean="0">
                <a:latin typeface="Tahoma" panose="020B0604030504040204" pitchFamily="34" charset="0"/>
                <a:ea typeface="Tahoma" panose="020B0604030504040204" pitchFamily="34" charset="0"/>
                <a:cs typeface="Tahoma" panose="020B0604030504040204" pitchFamily="34" charset="0"/>
              </a:rPr>
              <a:t>. </a:t>
            </a:r>
            <a:r>
              <a:rPr lang="ru-RU" dirty="0" smtClean="0">
                <a:solidFill>
                  <a:srgbClr val="FF0000"/>
                </a:solidFill>
                <a:latin typeface="Tahoma" panose="020B0604030504040204" pitchFamily="34" charset="0"/>
                <a:ea typeface="Tahoma" panose="020B0604030504040204" pitchFamily="34" charset="0"/>
                <a:cs typeface="Tahoma" panose="020B0604030504040204" pitchFamily="34" charset="0"/>
              </a:rPr>
              <a:t>Каждый </a:t>
            </a:r>
            <a:r>
              <a:rPr lang="ru-RU" dirty="0">
                <a:solidFill>
                  <a:srgbClr val="FF0000"/>
                </a:solidFill>
                <a:latin typeface="Tahoma" panose="020B0604030504040204" pitchFamily="34" charset="0"/>
                <a:ea typeface="Tahoma" panose="020B0604030504040204" pitchFamily="34" charset="0"/>
                <a:cs typeface="Tahoma" panose="020B0604030504040204" pitchFamily="34" charset="0"/>
              </a:rPr>
              <a:t>ген </a:t>
            </a:r>
            <a:r>
              <a:rPr lang="ru-RU" dirty="0">
                <a:latin typeface="Tahoma" panose="020B0604030504040204" pitchFamily="34" charset="0"/>
                <a:ea typeface="Tahoma" panose="020B0604030504040204" pitchFamily="34" charset="0"/>
                <a:cs typeface="Tahoma" panose="020B0604030504040204" pitchFamily="34" charset="0"/>
              </a:rPr>
              <a:t>человека в среднем </a:t>
            </a:r>
            <a:r>
              <a:rPr lang="ru-RU" dirty="0">
                <a:solidFill>
                  <a:srgbClr val="FF0000"/>
                </a:solidFill>
                <a:latin typeface="Tahoma" panose="020B0604030504040204" pitchFamily="34" charset="0"/>
                <a:ea typeface="Tahoma" panose="020B0604030504040204" pitchFamily="34" charset="0"/>
                <a:cs typeface="Tahoma" panose="020B0604030504040204" pitchFamily="34" charset="0"/>
              </a:rPr>
              <a:t>может иметь в популяции около 14 вариаций</a:t>
            </a:r>
            <a:r>
              <a:rPr lang="ru-RU" dirty="0">
                <a:latin typeface="Tahoma" panose="020B0604030504040204" pitchFamily="34" charset="0"/>
                <a:ea typeface="Tahoma" panose="020B0604030504040204" pitchFamily="34" charset="0"/>
                <a:cs typeface="Tahoma" panose="020B0604030504040204" pitchFamily="34" charset="0"/>
              </a:rPr>
              <a:t>. Если у человека около 35 </a:t>
            </a:r>
            <a:r>
              <a:rPr lang="ru-RU" dirty="0" smtClean="0">
                <a:latin typeface="Tahoma" panose="020B0604030504040204" pitchFamily="34" charset="0"/>
                <a:ea typeface="Tahoma" panose="020B0604030504040204" pitchFamily="34" charset="0"/>
                <a:cs typeface="Tahoma" panose="020B0604030504040204" pitchFamily="34" charset="0"/>
              </a:rPr>
              <a:t>(сейчас уже 47?) тысяч </a:t>
            </a:r>
            <a:r>
              <a:rPr lang="ru-RU" dirty="0">
                <a:latin typeface="Tahoma" panose="020B0604030504040204" pitchFamily="34" charset="0"/>
                <a:ea typeface="Tahoma" panose="020B0604030504040204" pitchFamily="34" charset="0"/>
                <a:cs typeface="Tahoma" panose="020B0604030504040204" pitchFamily="34" charset="0"/>
              </a:rPr>
              <a:t>генов, с которых транскрибируется </a:t>
            </a:r>
            <a:r>
              <a:rPr lang="ru-RU" dirty="0" err="1" smtClean="0">
                <a:latin typeface="Tahoma" panose="020B0604030504040204" pitchFamily="34" charset="0"/>
                <a:ea typeface="Tahoma" panose="020B0604030504040204" pitchFamily="34" charset="0"/>
                <a:cs typeface="Tahoma" panose="020B0604030504040204" pitchFamily="34" charset="0"/>
              </a:rPr>
              <a:t>иРНК</a:t>
            </a:r>
            <a:r>
              <a:rPr lang="ru-RU" dirty="0">
                <a:latin typeface="Tahoma" panose="020B0604030504040204" pitchFamily="34" charset="0"/>
                <a:ea typeface="Tahoma" panose="020B0604030504040204" pitchFamily="34" charset="0"/>
                <a:cs typeface="Tahoma" panose="020B0604030504040204" pitchFamily="34" charset="0"/>
              </a:rPr>
              <a:t>, </a:t>
            </a:r>
            <a:r>
              <a:rPr lang="ru-RU" dirty="0" smtClean="0">
                <a:latin typeface="Tahoma" panose="020B0604030504040204" pitchFamily="34" charset="0"/>
                <a:ea typeface="Tahoma" panose="020B0604030504040204" pitchFamily="34" charset="0"/>
                <a:cs typeface="Tahoma" panose="020B0604030504040204" pitchFamily="34" charset="0"/>
              </a:rPr>
              <a:t>то, следовательно, </a:t>
            </a:r>
            <a:r>
              <a:rPr lang="ru-RU" dirty="0">
                <a:latin typeface="Tahoma" panose="020B0604030504040204" pitchFamily="34" charset="0"/>
                <a:ea typeface="Tahoma" panose="020B0604030504040204" pitchFamily="34" charset="0"/>
                <a:cs typeface="Tahoma" panose="020B0604030504040204" pitchFamily="34" charset="0"/>
              </a:rPr>
              <a:t>имеется </a:t>
            </a:r>
            <a:r>
              <a:rPr lang="ru-RU" dirty="0" smtClean="0">
                <a:solidFill>
                  <a:srgbClr val="FF0000"/>
                </a:solidFill>
                <a:latin typeface="Tahoma" panose="020B0604030504040204" pitchFamily="34" charset="0"/>
                <a:ea typeface="Tahoma" panose="020B0604030504040204" pitchFamily="34" charset="0"/>
                <a:cs typeface="Tahoma" panose="020B0604030504040204" pitchFamily="34" charset="0"/>
              </a:rPr>
              <a:t>не менее </a:t>
            </a:r>
            <a:r>
              <a:rPr lang="ru-RU" dirty="0">
                <a:solidFill>
                  <a:srgbClr val="FF0000"/>
                </a:solidFill>
                <a:latin typeface="Tahoma" panose="020B0604030504040204" pitchFamily="34" charset="0"/>
                <a:ea typeface="Tahoma" panose="020B0604030504040204" pitchFamily="34" charset="0"/>
                <a:cs typeface="Tahoma" panose="020B0604030504040204" pitchFamily="34" charset="0"/>
              </a:rPr>
              <a:t>500 тысяч их вариаций</a:t>
            </a:r>
            <a:r>
              <a:rPr lang="ru-RU"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ru-RU"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554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4095" y="197699"/>
            <a:ext cx="10619705" cy="510639"/>
          </a:xfrm>
          <a:solidFill>
            <a:schemeClr val="accent2">
              <a:lumMod val="40000"/>
              <a:lumOff val="60000"/>
            </a:schemeClr>
          </a:solidFill>
          <a:ln>
            <a:solidFill>
              <a:schemeClr val="accent1"/>
            </a:solidFill>
          </a:ln>
        </p:spPr>
        <p:txBody>
          <a:bodyPr>
            <a:noAutofit/>
          </a:bodyPr>
          <a:lstStyle/>
          <a:p>
            <a:pPr algn="ctr"/>
            <a:r>
              <a:rPr lang="ru-RU" sz="3200" dirty="0" smtClean="0">
                <a:latin typeface="Tahoma" panose="020B0604030504040204" pitchFamily="34" charset="0"/>
                <a:ea typeface="Tahoma" panose="020B0604030504040204" pitchFamily="34" charset="0"/>
                <a:cs typeface="Tahoma" panose="020B0604030504040204" pitchFamily="34" charset="0"/>
              </a:rPr>
              <a:t>Варианты прогрессирования иммунодефицита</a:t>
            </a:r>
            <a:endParaRPr lang="ru-RU" sz="32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1"/>
          <p:cNvSpPr>
            <a:spLocks noGrp="1" noChangeArrowheads="1"/>
          </p:cNvSpPr>
          <p:nvPr>
            <p:ph idx="1"/>
          </p:nvPr>
        </p:nvSpPr>
        <p:spPr bwMode="auto">
          <a:xfrm>
            <a:off x="734095" y="841771"/>
            <a:ext cx="10619705" cy="5262979"/>
          </a:xfrm>
          <a:prstGeom prst="rect">
            <a:avLst/>
          </a:prstGeom>
          <a:solidFill>
            <a:schemeClr val="accent2">
              <a:lumMod val="20000"/>
              <a:lumOff val="80000"/>
            </a:schemeClr>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1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В зависимости от темпа развития иммунодефицита всю популяцию больных принято делить на несколько групп. </a:t>
            </a:r>
          </a:p>
          <a:p>
            <a:pPr algn="just" eaLnBrk="0" fontAlgn="base" hangingPunct="0">
              <a:lnSpc>
                <a:spcPct val="100000"/>
              </a:lnSpc>
              <a:spcBef>
                <a:spcPct val="0"/>
              </a:spcBef>
              <a:spcAft>
                <a:spcPct val="0"/>
              </a:spcAft>
            </a:pPr>
            <a:r>
              <a:rPr kumimoji="0" lang="ru-RU" altLang="ru-RU" sz="21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ru-RU" altLang="ru-RU" sz="2100" b="1" dirty="0">
                <a:latin typeface="Tahoma" panose="020B0604030504040204" pitchFamily="34" charset="0"/>
                <a:ea typeface="Tahoma" panose="020B0604030504040204" pitchFamily="34" charset="0"/>
                <a:cs typeface="Tahoma" panose="020B0604030504040204" pitchFamily="34" charset="0"/>
              </a:rPr>
              <a:t>Т</a:t>
            </a:r>
            <a:r>
              <a:rPr kumimoji="0" lang="ru-RU" altLang="ru-RU" sz="21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ипичные </a:t>
            </a:r>
            <a:r>
              <a:rPr kumimoji="0" lang="ru-RU" altLang="ru-RU" sz="2100" b="1" i="0" u="none" strike="noStrike" cap="none" normalizeH="0" baseline="0" dirty="0" err="1"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прогрессоры</a:t>
            </a:r>
            <a:r>
              <a:rPr kumimoji="0" lang="ru-RU" altLang="ru-RU" sz="21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ru-RU" altLang="ru-RU" sz="21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у которых развитие необратимого иммунодефицита наступает в течение первых 8-10 лет после инфицирования. </a:t>
            </a:r>
          </a:p>
          <a:p>
            <a:pPr algn="just" eaLnBrk="0" fontAlgn="base" hangingPunct="0">
              <a:lnSpc>
                <a:spcPct val="100000"/>
              </a:lnSpc>
              <a:spcBef>
                <a:spcPct val="0"/>
              </a:spcBef>
              <a:spcAft>
                <a:spcPct val="0"/>
              </a:spcAft>
            </a:pPr>
            <a:r>
              <a:rPr kumimoji="0" lang="ru-RU" altLang="ru-RU" sz="21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люди со сравнительно быстро прогрессирующей формой заболевания </a:t>
            </a:r>
            <a:r>
              <a:rPr kumimoji="0" lang="ru-RU" altLang="ru-RU" sz="21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(«быстрые </a:t>
            </a:r>
            <a:r>
              <a:rPr kumimoji="0" lang="ru-RU" altLang="ru-RU" sz="2100" b="1" i="0" u="none" strike="noStrike" cap="none" normalizeH="0" baseline="0" dirty="0" err="1"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прогрессоры</a:t>
            </a:r>
            <a:r>
              <a:rPr kumimoji="0" lang="ru-RU" altLang="ru-RU" sz="21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ru-RU" altLang="ru-RU" sz="21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СПИД у них формируется в течение ближайших 2-5 лет. </a:t>
            </a:r>
          </a:p>
          <a:p>
            <a:pPr algn="just" eaLnBrk="0" fontAlgn="base" hangingPunct="0">
              <a:lnSpc>
                <a:spcPct val="100000"/>
              </a:lnSpc>
              <a:spcBef>
                <a:spcPct val="0"/>
              </a:spcBef>
              <a:spcAft>
                <a:spcPct val="0"/>
              </a:spcAft>
            </a:pPr>
            <a:r>
              <a:rPr kumimoji="0" lang="ru-RU" altLang="ru-RU" sz="21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Пациенты с </a:t>
            </a:r>
            <a:r>
              <a:rPr kumimoji="0" lang="ru-RU" altLang="ru-RU" sz="2100" b="0" i="0" u="none" strike="noStrike" cap="none" normalizeH="0" baseline="0" dirty="0" err="1"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непрогрессирующей</a:t>
            </a:r>
            <a:r>
              <a:rPr kumimoji="0" lang="ru-RU" altLang="ru-RU" sz="21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в течение длительного времени формой заболевания </a:t>
            </a:r>
            <a:r>
              <a:rPr kumimoji="0" lang="ru-RU" altLang="ru-RU" sz="21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(«длительные </a:t>
            </a:r>
            <a:r>
              <a:rPr kumimoji="0" lang="ru-RU" altLang="ru-RU" sz="2100" b="1" i="0" u="none" strike="noStrike" cap="none" normalizeH="0" baseline="0" dirty="0" err="1"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непрогрессоры</a:t>
            </a:r>
            <a:r>
              <a:rPr kumimoji="0" lang="ru-RU" altLang="ru-RU" sz="21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ru-RU" altLang="ru-RU" sz="21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или LTNP – </a:t>
            </a:r>
            <a:r>
              <a:rPr kumimoji="0" lang="ru-RU" altLang="ru-RU" sz="2100" b="0" i="0" u="none" strike="noStrike" cap="none" normalizeH="0" baseline="0" dirty="0" err="1"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long-term</a:t>
            </a:r>
            <a:r>
              <a:rPr kumimoji="0" lang="ru-RU" altLang="ru-RU" sz="21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ru-RU" altLang="ru-RU" sz="2100" b="0" i="0" u="none" strike="noStrike" cap="none" normalizeH="0" baseline="0" dirty="0" err="1"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nonprogressors</a:t>
            </a:r>
            <a:r>
              <a:rPr kumimoji="0" lang="ru-RU" altLang="ru-RU" sz="21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Такие пациенты находятся в бессимптомной стадии и сохраняют уровни CD4-лимфоцитов в пределах нормы в течение 10 и более лет.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1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Небольшая часть больных способна </a:t>
            </a:r>
            <a:r>
              <a:rPr kumimoji="0" lang="ru-RU" altLang="ru-RU" sz="21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контролировать «вирусную нагрузку» </a:t>
            </a:r>
            <a:r>
              <a:rPr kumimoji="0" lang="ru-RU" altLang="ru-RU" sz="21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в течение многих лет и в отсутствие АРВТ. </a:t>
            </a:r>
          </a:p>
          <a:p>
            <a:pPr algn="just" eaLnBrk="0" fontAlgn="base" hangingPunct="0">
              <a:lnSpc>
                <a:spcPct val="100000"/>
              </a:lnSpc>
              <a:spcBef>
                <a:spcPct val="0"/>
              </a:spcBef>
              <a:spcAft>
                <a:spcPct val="0"/>
              </a:spcAft>
            </a:pPr>
            <a:r>
              <a:rPr kumimoji="0" lang="ru-RU" altLang="ru-RU" sz="21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«элитные контроллеры» </a:t>
            </a:r>
            <a:r>
              <a:rPr kumimoji="0" lang="ru-RU" altLang="ru-RU" sz="21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(поддерживающие «вирусную нагрузку» на уровне &lt;50 копий/мл)</a:t>
            </a:r>
          </a:p>
          <a:p>
            <a:pPr algn="just" eaLnBrk="0" fontAlgn="base" hangingPunct="0">
              <a:lnSpc>
                <a:spcPct val="100000"/>
              </a:lnSpc>
              <a:spcBef>
                <a:spcPct val="0"/>
              </a:spcBef>
              <a:spcAft>
                <a:spcPct val="0"/>
              </a:spcAft>
            </a:pPr>
            <a:r>
              <a:rPr kumimoji="0" lang="ru-RU" altLang="ru-RU" sz="21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kumimoji="0" lang="ru-RU" altLang="ru-RU" sz="2100" b="1" i="0" u="none" strike="noStrike" cap="none" normalizeH="0" baseline="0" dirty="0" err="1"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виремические</a:t>
            </a:r>
            <a:r>
              <a:rPr kumimoji="0" lang="ru-RU" altLang="ru-RU" sz="21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контроллеры» </a:t>
            </a:r>
            <a:r>
              <a:rPr kumimoji="0" lang="ru-RU" altLang="ru-RU" sz="21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(с уровнем РНК ВИЧ 50-2000 копий/мл). </a:t>
            </a:r>
          </a:p>
        </p:txBody>
      </p:sp>
    </p:spTree>
    <p:extLst>
      <p:ext uri="{BB962C8B-B14F-4D97-AF65-F5344CB8AC3E}">
        <p14:creationId xmlns:p14="http://schemas.microsoft.com/office/powerpoint/2010/main" val="2186927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752786" cy="356092"/>
          </a:xfrm>
          <a:solidFill>
            <a:schemeClr val="accent1">
              <a:lumMod val="60000"/>
              <a:lumOff val="40000"/>
            </a:schemeClr>
          </a:solidFill>
          <a:ln>
            <a:solidFill>
              <a:schemeClr val="accent1"/>
            </a:solidFill>
          </a:ln>
        </p:spPr>
        <p:txBody>
          <a:bodyPr>
            <a:noAutofit/>
          </a:bodyPr>
          <a:lstStyle/>
          <a:p>
            <a:pPr algn="ctr"/>
            <a:r>
              <a:rPr lang="ru-RU" sz="2800" dirty="0">
                <a:latin typeface="Tahoma" panose="020B0604030504040204" pitchFamily="34" charset="0"/>
                <a:ea typeface="Tahoma" panose="020B0604030504040204" pitchFamily="34" charset="0"/>
                <a:cs typeface="Tahoma" panose="020B0604030504040204" pitchFamily="34" charset="0"/>
              </a:rPr>
              <a:t>Что такое полиморфизм генов?</a:t>
            </a:r>
            <a:endParaRPr lang="ru-RU" sz="2800" dirty="0"/>
          </a:p>
        </p:txBody>
      </p:sp>
      <p:sp>
        <p:nvSpPr>
          <p:cNvPr id="7" name="Объект 6"/>
          <p:cNvSpPr>
            <a:spLocks noGrp="1"/>
          </p:cNvSpPr>
          <p:nvPr>
            <p:ph idx="1"/>
          </p:nvPr>
        </p:nvSpPr>
        <p:spPr>
          <a:xfrm>
            <a:off x="838200" y="901521"/>
            <a:ext cx="10752786" cy="5409127"/>
          </a:xfrm>
          <a:solidFill>
            <a:schemeClr val="accent1">
              <a:lumMod val="20000"/>
              <a:lumOff val="80000"/>
            </a:schemeClr>
          </a:solidFill>
          <a:ln>
            <a:solidFill>
              <a:schemeClr val="accent1"/>
            </a:solidFill>
          </a:ln>
        </p:spPr>
        <p:txBody>
          <a:bodyPr>
            <a:noAutofit/>
          </a:bodyPr>
          <a:lstStyle/>
          <a:p>
            <a:pPr>
              <a:lnSpc>
                <a:spcPct val="100000"/>
              </a:lnSpc>
              <a:spcBef>
                <a:spcPts val="300"/>
              </a:spcBef>
              <a:spcAft>
                <a:spcPts val="300"/>
              </a:spcAft>
            </a:pPr>
            <a:r>
              <a:rPr lang="ru-RU" sz="2200" b="1" dirty="0" smtClean="0">
                <a:latin typeface="Tahoma" panose="020B0604030504040204" pitchFamily="34" charset="0"/>
                <a:ea typeface="Tahoma" panose="020B0604030504040204" pitchFamily="34" charset="0"/>
                <a:cs typeface="Tahoma" panose="020B0604030504040204" pitchFamily="34" charset="0"/>
              </a:rPr>
              <a:t>Белки</a:t>
            </a:r>
            <a:r>
              <a:rPr lang="ru-RU" sz="2200" b="1" dirty="0">
                <a:latin typeface="Tahoma" panose="020B0604030504040204" pitchFamily="34" charset="0"/>
                <a:ea typeface="Tahoma" panose="020B0604030504040204" pitchFamily="34" charset="0"/>
                <a:cs typeface="Tahoma" panose="020B0604030504040204" pitchFamily="34" charset="0"/>
              </a:rPr>
              <a:t>, кодируемые разными аллелями одного гена, обладают </a:t>
            </a:r>
            <a:r>
              <a:rPr lang="ru-RU" sz="2200" b="1" dirty="0" smtClean="0">
                <a:latin typeface="Tahoma" panose="020B0604030504040204" pitchFamily="34" charset="0"/>
                <a:ea typeface="Tahoma" panose="020B0604030504040204" pitchFamily="34" charset="0"/>
                <a:cs typeface="Tahoma" panose="020B0604030504040204" pitchFamily="34" charset="0"/>
              </a:rPr>
              <a:t>обычно одинаковыми </a:t>
            </a:r>
            <a:r>
              <a:rPr lang="ru-RU" sz="2200" dirty="0">
                <a:latin typeface="Tahoma" panose="020B0604030504040204" pitchFamily="34" charset="0"/>
                <a:ea typeface="Tahoma" panose="020B0604030504040204" pitchFamily="34" charset="0"/>
                <a:cs typeface="Tahoma" panose="020B0604030504040204" pitchFamily="34" charset="0"/>
              </a:rPr>
              <a:t>или схожими функциональными </a:t>
            </a:r>
            <a:r>
              <a:rPr lang="ru-RU" sz="2200" b="1" dirty="0">
                <a:latin typeface="Tahoma" panose="020B0604030504040204" pitchFamily="34" charset="0"/>
                <a:ea typeface="Tahoma" panose="020B0604030504040204" pitchFamily="34" charset="0"/>
                <a:cs typeface="Tahoma" panose="020B0604030504040204" pitchFamily="34" charset="0"/>
              </a:rPr>
              <a:t>свойствами</a:t>
            </a:r>
            <a:r>
              <a:rPr lang="ru-RU" sz="2200" dirty="0">
                <a:latin typeface="Tahoma" panose="020B0604030504040204" pitchFamily="34" charset="0"/>
                <a:ea typeface="Tahoma" panose="020B0604030504040204" pitchFamily="34" charset="0"/>
                <a:cs typeface="Tahoma" panose="020B0604030504040204" pitchFamily="34" charset="0"/>
              </a:rPr>
              <a:t>, и само по себе наличие </a:t>
            </a:r>
            <a:r>
              <a:rPr lang="ru-RU" sz="2200" dirty="0" smtClean="0">
                <a:latin typeface="Tahoma" panose="020B0604030504040204" pitchFamily="34" charset="0"/>
                <a:ea typeface="Tahoma" panose="020B0604030504040204" pitchFamily="34" charset="0"/>
                <a:cs typeface="Tahoma" panose="020B0604030504040204" pitchFamily="34" charset="0"/>
              </a:rPr>
              <a:t>разного рода генных </a:t>
            </a:r>
            <a:r>
              <a:rPr lang="ru-RU" sz="2200" dirty="0">
                <a:latin typeface="Tahoma" panose="020B0604030504040204" pitchFamily="34" charset="0"/>
                <a:ea typeface="Tahoma" panose="020B0604030504040204" pitchFamily="34" charset="0"/>
                <a:cs typeface="Tahoma" panose="020B0604030504040204" pitchFamily="34" charset="0"/>
              </a:rPr>
              <a:t>полиморфизмов </a:t>
            </a:r>
            <a:r>
              <a:rPr lang="ru-RU" sz="2200" b="1" dirty="0">
                <a:latin typeface="Tahoma" panose="020B0604030504040204" pitchFamily="34" charset="0"/>
                <a:ea typeface="Tahoma" panose="020B0604030504040204" pitchFamily="34" charset="0"/>
                <a:cs typeface="Tahoma" panose="020B0604030504040204" pitchFamily="34" charset="0"/>
              </a:rPr>
              <a:t>не оказывает серьезного влияния на </a:t>
            </a:r>
            <a:r>
              <a:rPr lang="ru-RU" sz="2200" b="1" dirty="0" smtClean="0">
                <a:latin typeface="Tahoma" panose="020B0604030504040204" pitchFamily="34" charset="0"/>
                <a:ea typeface="Tahoma" panose="020B0604030504040204" pitchFamily="34" charset="0"/>
                <a:cs typeface="Tahoma" panose="020B0604030504040204" pitchFamily="34" charset="0"/>
              </a:rPr>
              <a:t>жизнь человека, </a:t>
            </a:r>
            <a:r>
              <a:rPr lang="ru-RU" sz="2200" b="1" dirty="0">
                <a:latin typeface="Tahoma" panose="020B0604030504040204" pitchFamily="34" charset="0"/>
                <a:ea typeface="Tahoma" panose="020B0604030504040204" pitchFamily="34" charset="0"/>
                <a:cs typeface="Tahoma" panose="020B0604030504040204" pitchFamily="34" charset="0"/>
              </a:rPr>
              <a:t>являясь выражением его биологической индивидуальности. </a:t>
            </a:r>
            <a:endParaRPr lang="ru-RU" sz="2200" b="1"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300"/>
              </a:spcBef>
              <a:spcAft>
                <a:spcPts val="300"/>
              </a:spcAft>
            </a:pPr>
            <a:r>
              <a:rPr lang="ru-RU" sz="2200" dirty="0">
                <a:latin typeface="Tahoma" panose="020B0604030504040204" pitchFamily="34" charset="0"/>
                <a:ea typeface="Tahoma" panose="020B0604030504040204" pitchFamily="34" charset="0"/>
                <a:cs typeface="Tahoma" panose="020B0604030504040204" pitchFamily="34" charset="0"/>
              </a:rPr>
              <a:t>Геномы двух разных людей </a:t>
            </a:r>
            <a:r>
              <a:rPr lang="ru-RU" sz="2200" b="1" dirty="0">
                <a:latin typeface="Tahoma" panose="020B0604030504040204" pitchFamily="34" charset="0"/>
                <a:ea typeface="Tahoma" panose="020B0604030504040204" pitchFamily="34" charset="0"/>
                <a:cs typeface="Tahoma" panose="020B0604030504040204" pitchFamily="34" charset="0"/>
              </a:rPr>
              <a:t>пересекаются примерно по половине SNP</a:t>
            </a:r>
            <a:r>
              <a:rPr lang="ru-RU" sz="2200" dirty="0" smtClean="0">
                <a:latin typeface="Tahoma" panose="020B0604030504040204" pitchFamily="34" charset="0"/>
                <a:ea typeface="Tahoma" panose="020B0604030504040204" pitchFamily="34" charset="0"/>
                <a:cs typeface="Tahoma" panose="020B0604030504040204" pitchFamily="34" charset="0"/>
              </a:rPr>
              <a:t>. </a:t>
            </a:r>
            <a:r>
              <a:rPr lang="ru-RU" sz="2200" b="1" dirty="0" smtClean="0">
                <a:latin typeface="Tahoma" panose="020B0604030504040204" pitchFamily="34" charset="0"/>
                <a:ea typeface="Tahoma" panose="020B0604030504040204" pitchFamily="34" charset="0"/>
                <a:cs typeface="Tahoma" panose="020B0604030504040204" pitchFamily="34" charset="0"/>
              </a:rPr>
              <a:t>Изменения </a:t>
            </a:r>
            <a:r>
              <a:rPr lang="ru-RU" sz="2200" b="1" dirty="0">
                <a:latin typeface="Tahoma" panose="020B0604030504040204" pitchFamily="34" charset="0"/>
                <a:ea typeface="Tahoma" panose="020B0604030504040204" pitchFamily="34" charset="0"/>
                <a:cs typeface="Tahoma" panose="020B0604030504040204" pitchFamily="34" charset="0"/>
              </a:rPr>
              <a:t>в </a:t>
            </a:r>
            <a:r>
              <a:rPr lang="ru-RU" sz="2200" b="1" dirty="0" smtClean="0">
                <a:latin typeface="Tahoma" panose="020B0604030504040204" pitchFamily="34" charset="0"/>
                <a:ea typeface="Tahoma" panose="020B0604030504040204" pitchFamily="34" charset="0"/>
                <a:cs typeface="Tahoma" panose="020B0604030504040204" pitchFamily="34" charset="0"/>
              </a:rPr>
              <a:t>генах</a:t>
            </a:r>
            <a:r>
              <a:rPr lang="ru-RU" sz="2200" dirty="0" smtClean="0">
                <a:latin typeface="Tahoma" panose="020B0604030504040204" pitchFamily="34" charset="0"/>
                <a:ea typeface="Tahoma" panose="020B0604030504040204" pitchFamily="34" charset="0"/>
                <a:cs typeface="Tahoma" panose="020B0604030504040204" pitchFamily="34" charset="0"/>
              </a:rPr>
              <a:t>, которые </a:t>
            </a:r>
            <a:r>
              <a:rPr lang="ru-RU" sz="2200" b="1" dirty="0" smtClean="0">
                <a:latin typeface="Tahoma" panose="020B0604030504040204" pitchFamily="34" charset="0"/>
                <a:ea typeface="Tahoma" panose="020B0604030504040204" pitchFamily="34" charset="0"/>
                <a:cs typeface="Tahoma" panose="020B0604030504040204" pitchFamily="34" charset="0"/>
              </a:rPr>
              <a:t>не проявляются </a:t>
            </a:r>
            <a:r>
              <a:rPr lang="ru-RU" sz="2200" b="1" dirty="0">
                <a:latin typeface="Tahoma" panose="020B0604030504040204" pitchFamily="34" charset="0"/>
                <a:ea typeface="Tahoma" panose="020B0604030504040204" pitchFamily="34" charset="0"/>
                <a:cs typeface="Tahoma" panose="020B0604030504040204" pitchFamily="34" charset="0"/>
              </a:rPr>
              <a:t>в </a:t>
            </a:r>
            <a:r>
              <a:rPr lang="ru-RU" sz="2200" b="1" dirty="0" smtClean="0">
                <a:latin typeface="Tahoma" panose="020B0604030504040204" pitchFamily="34" charset="0"/>
                <a:ea typeface="Tahoma" panose="020B0604030504040204" pitchFamily="34" charset="0"/>
                <a:cs typeface="Tahoma" panose="020B0604030504040204" pitchFamily="34" charset="0"/>
              </a:rPr>
              <a:t>естественных</a:t>
            </a:r>
            <a:r>
              <a:rPr lang="ru-RU" sz="2200" dirty="0" smtClean="0">
                <a:latin typeface="Tahoma" panose="020B0604030504040204" pitchFamily="34" charset="0"/>
                <a:ea typeface="Tahoma" panose="020B0604030504040204" pitchFamily="34" charset="0"/>
                <a:cs typeface="Tahoma" panose="020B0604030504040204" pitchFamily="34" charset="0"/>
              </a:rPr>
              <a:t>, привычных условиях, </a:t>
            </a:r>
            <a:r>
              <a:rPr lang="ru-RU" sz="2200" b="1" dirty="0" smtClean="0">
                <a:latin typeface="Tahoma" panose="020B0604030504040204" pitchFamily="34" charset="0"/>
                <a:ea typeface="Tahoma" panose="020B0604030504040204" pitchFamily="34" charset="0"/>
                <a:cs typeface="Tahoma" panose="020B0604030504040204" pitchFamily="34" charset="0"/>
              </a:rPr>
              <a:t>могут </a:t>
            </a:r>
            <a:r>
              <a:rPr lang="ru-RU" sz="2200" b="1" dirty="0">
                <a:latin typeface="Tahoma" panose="020B0604030504040204" pitchFamily="34" charset="0"/>
                <a:ea typeface="Tahoma" panose="020B0604030504040204" pitchFamily="34" charset="0"/>
                <a:cs typeface="Tahoma" panose="020B0604030504040204" pitchFamily="34" charset="0"/>
              </a:rPr>
              <a:t>реализоваться в какую либо патологию при изменении среды обитания, поведения, наличия сопутствующих заболевания </a:t>
            </a:r>
            <a:r>
              <a:rPr lang="ru-RU" sz="2200" dirty="0">
                <a:latin typeface="Tahoma" panose="020B0604030504040204" pitchFamily="34" charset="0"/>
                <a:ea typeface="Tahoma" panose="020B0604030504040204" pitchFamily="34" charset="0"/>
                <a:cs typeface="Tahoma" panose="020B0604030504040204" pitchFamily="34" charset="0"/>
              </a:rPr>
              <a:t>и проч. </a:t>
            </a:r>
            <a:r>
              <a:rPr lang="ru-RU" sz="2200" b="1" dirty="0" smtClean="0">
                <a:latin typeface="Tahoma" panose="020B0604030504040204" pitchFamily="34" charset="0"/>
                <a:ea typeface="Tahoma" panose="020B0604030504040204" pitchFamily="34" charset="0"/>
                <a:cs typeface="Tahoma" panose="020B0604030504040204" pitchFamily="34" charset="0"/>
              </a:rPr>
              <a:t>(«гены </a:t>
            </a:r>
            <a:r>
              <a:rPr lang="ru-RU" sz="2200" b="1" dirty="0">
                <a:latin typeface="Tahoma" panose="020B0604030504040204" pitchFamily="34" charset="0"/>
                <a:ea typeface="Tahoma" panose="020B0604030504040204" pitchFamily="34" charset="0"/>
                <a:cs typeface="Tahoma" panose="020B0604030504040204" pitchFamily="34" charset="0"/>
              </a:rPr>
              <a:t>предрасположенности</a:t>
            </a:r>
            <a:r>
              <a:rPr lang="ru-RU" sz="2200" b="1" dirty="0" smtClean="0">
                <a:latin typeface="Tahoma" panose="020B0604030504040204" pitchFamily="34" charset="0"/>
                <a:ea typeface="Tahoma" panose="020B0604030504040204" pitchFamily="34" charset="0"/>
                <a:cs typeface="Tahoma" panose="020B0604030504040204" pitchFamily="34" charset="0"/>
              </a:rPr>
              <a:t>»</a:t>
            </a:r>
            <a:r>
              <a:rPr lang="ru-RU" sz="2200" dirty="0" smtClean="0">
                <a:latin typeface="Tahoma" panose="020B0604030504040204" pitchFamily="34" charset="0"/>
                <a:ea typeface="Tahoma" panose="020B0604030504040204" pitchFamily="34" charset="0"/>
                <a:cs typeface="Tahoma" panose="020B0604030504040204" pitchFamily="34" charset="0"/>
              </a:rPr>
              <a:t>). </a:t>
            </a:r>
          </a:p>
          <a:p>
            <a:pPr>
              <a:lnSpc>
                <a:spcPct val="100000"/>
              </a:lnSpc>
              <a:spcBef>
                <a:spcPts val="300"/>
              </a:spcBef>
              <a:spcAft>
                <a:spcPts val="300"/>
              </a:spcAft>
            </a:pPr>
            <a:r>
              <a:rPr lang="ru-RU" sz="2200" dirty="0" smtClean="0">
                <a:latin typeface="Tahoma" panose="020B0604030504040204" pitchFamily="34" charset="0"/>
                <a:ea typeface="Tahoma" panose="020B0604030504040204" pitchFamily="34" charset="0"/>
                <a:cs typeface="Tahoma" panose="020B0604030504040204" pitchFamily="34" charset="0"/>
              </a:rPr>
              <a:t>Поэтому определение такого рода полиморфизмов проводится </a:t>
            </a:r>
            <a:r>
              <a:rPr lang="ru-RU"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для оценки вероятности (риска) или прогноза</a:t>
            </a:r>
            <a:r>
              <a:rPr lang="ru-RU" sz="2200" dirty="0" smtClean="0">
                <a:latin typeface="Tahoma" panose="020B0604030504040204" pitchFamily="34" charset="0"/>
                <a:ea typeface="Tahoma" panose="020B0604030504040204" pitchFamily="34" charset="0"/>
                <a:cs typeface="Tahoma" panose="020B0604030504040204" pitchFamily="34" charset="0"/>
              </a:rPr>
              <a:t>, как самого </a:t>
            </a:r>
            <a:r>
              <a:rPr lang="ru-RU"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факта развития заболевания, так и особенностей его течения</a:t>
            </a:r>
            <a:r>
              <a:rPr lang="ru-RU" sz="2200" dirty="0" smtClean="0">
                <a:latin typeface="Tahoma" panose="020B0604030504040204" pitchFamily="34" charset="0"/>
                <a:ea typeface="Tahoma" panose="020B0604030504040204" pitchFamily="34" charset="0"/>
                <a:cs typeface="Tahoma" panose="020B0604030504040204" pitchFamily="34" charset="0"/>
              </a:rPr>
              <a:t> (общей продолжительности, развития осложнений, угрозы летального исхода и проч.).</a:t>
            </a:r>
            <a:endParaRPr lang="ru-RU" sz="2200"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300"/>
              </a:spcBef>
              <a:spcAft>
                <a:spcPts val="300"/>
              </a:spcAft>
            </a:pPr>
            <a:endParaRPr lang="ru-RU" sz="2300" dirty="0"/>
          </a:p>
        </p:txBody>
      </p:sp>
    </p:spTree>
    <p:extLst>
      <p:ext uri="{BB962C8B-B14F-4D97-AF65-F5344CB8AC3E}">
        <p14:creationId xmlns:p14="http://schemas.microsoft.com/office/powerpoint/2010/main" val="1242601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356092"/>
          </a:xfrm>
          <a:solidFill>
            <a:schemeClr val="accent1">
              <a:lumMod val="60000"/>
              <a:lumOff val="40000"/>
            </a:schemeClr>
          </a:solidFill>
          <a:ln>
            <a:solidFill>
              <a:schemeClr val="accent1"/>
            </a:solidFill>
          </a:ln>
        </p:spPr>
        <p:txBody>
          <a:bodyPr>
            <a:noAutofit/>
          </a:bodyPr>
          <a:lstStyle/>
          <a:p>
            <a:pPr algn="ctr"/>
            <a:r>
              <a:rPr lang="ru-RU" sz="2400" dirty="0" smtClean="0">
                <a:latin typeface="Tahoma" panose="020B0604030504040204" pitchFamily="34" charset="0"/>
                <a:ea typeface="Tahoma" panose="020B0604030504040204" pitchFamily="34" charset="0"/>
                <a:cs typeface="Tahoma" panose="020B0604030504040204" pitchFamily="34" charset="0"/>
              </a:rPr>
              <a:t>Генетические факторы, влияющие на прогрессирование ВИЧ-инфекции</a:t>
            </a:r>
            <a:endParaRPr lang="ru-RU" sz="2400" dirty="0"/>
          </a:p>
        </p:txBody>
      </p:sp>
      <p:sp>
        <p:nvSpPr>
          <p:cNvPr id="7" name="Объект 6"/>
          <p:cNvSpPr>
            <a:spLocks noGrp="1"/>
          </p:cNvSpPr>
          <p:nvPr>
            <p:ph idx="1"/>
          </p:nvPr>
        </p:nvSpPr>
        <p:spPr>
          <a:xfrm>
            <a:off x="838200" y="901521"/>
            <a:ext cx="10515600" cy="5409127"/>
          </a:xfrm>
          <a:solidFill>
            <a:schemeClr val="accent1">
              <a:lumMod val="20000"/>
              <a:lumOff val="80000"/>
            </a:schemeClr>
          </a:solidFill>
          <a:ln>
            <a:solidFill>
              <a:schemeClr val="accent1"/>
            </a:solidFill>
          </a:ln>
        </p:spPr>
        <p:txBody>
          <a:bodyPr>
            <a:noAutofit/>
          </a:bodyPr>
          <a:lstStyle/>
          <a:p>
            <a:pPr algn="just" eaLnBrk="0" fontAlgn="base" hangingPunct="0">
              <a:lnSpc>
                <a:spcPct val="100000"/>
              </a:lnSpc>
              <a:spcBef>
                <a:spcPts val="600"/>
              </a:spcBef>
              <a:spcAft>
                <a:spcPts val="600"/>
              </a:spcAft>
            </a:pPr>
            <a:r>
              <a:rPr lang="ru-RU" altLang="ru-RU" sz="2200" u="sng" dirty="0" smtClean="0">
                <a:solidFill>
                  <a:prstClr val="black"/>
                </a:solidFill>
                <a:latin typeface="Tahoma" panose="020B0604030504040204" pitchFamily="34" charset="0"/>
                <a:ea typeface="Tahoma" panose="020B0604030504040204" pitchFamily="34" charset="0"/>
                <a:cs typeface="Tahoma" panose="020B0604030504040204" pitchFamily="34" charset="0"/>
              </a:rPr>
              <a:t>Генотип </a:t>
            </a:r>
            <a:r>
              <a:rPr lang="en-US" altLang="ru-RU" sz="2200" i="1" u="sng" dirty="0">
                <a:solidFill>
                  <a:prstClr val="black"/>
                </a:solidFill>
                <a:latin typeface="Tahoma" panose="020B0604030504040204" pitchFamily="34" charset="0"/>
                <a:ea typeface="Tahoma" panose="020B0604030504040204" pitchFamily="34" charset="0"/>
                <a:cs typeface="Tahoma" panose="020B0604030504040204" pitchFamily="34" charset="0"/>
              </a:rPr>
              <a:t>CCR</a:t>
            </a:r>
            <a:r>
              <a:rPr lang="ru-RU" altLang="ru-RU" sz="2200" i="1" u="sng" dirty="0">
                <a:solidFill>
                  <a:prstClr val="black"/>
                </a:solidFill>
                <a:latin typeface="Tahoma" panose="020B0604030504040204" pitchFamily="34" charset="0"/>
                <a:ea typeface="Tahoma" panose="020B0604030504040204" pitchFamily="34" charset="0"/>
                <a:cs typeface="Tahoma" panose="020B0604030504040204" pitchFamily="34" charset="0"/>
              </a:rPr>
              <a:t>5 -Δ32 </a:t>
            </a:r>
            <a:r>
              <a:rPr lang="ru-RU" altLang="ru-RU" sz="2200" u="sng"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it-IT" altLang="ru-RU" sz="2200" dirty="0">
                <a:solidFill>
                  <a:prstClr val="black"/>
                </a:solidFill>
                <a:latin typeface="Tahoma" panose="020B0604030504040204" pitchFamily="34" charset="0"/>
                <a:ea typeface="Tahoma" panose="020B0604030504040204" pitchFamily="34" charset="0"/>
                <a:cs typeface="Tahoma" panose="020B0604030504040204" pitchFamily="34" charset="0"/>
              </a:rPr>
              <a:t>Piacentini L, et al. </a:t>
            </a:r>
            <a:r>
              <a:rPr lang="en-US" altLang="ru-RU" sz="2200" dirty="0">
                <a:solidFill>
                  <a:prstClr val="black"/>
                </a:solidFill>
                <a:latin typeface="Tahoma" panose="020B0604030504040204" pitchFamily="34" charset="0"/>
                <a:ea typeface="Tahoma" panose="020B0604030504040204" pitchFamily="34" charset="0"/>
                <a:cs typeface="Tahoma" panose="020B0604030504040204" pitchFamily="34" charset="0"/>
              </a:rPr>
              <a:t>Journal of Internal Medicine. 2009</a:t>
            </a:r>
            <a:r>
              <a:rPr lang="ru-RU" altLang="ru-RU" sz="22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ru-RU" sz="2200" dirty="0" smtClean="0">
                <a:latin typeface="Tahoma" panose="020B0604030504040204" pitchFamily="34" charset="0"/>
                <a:ea typeface="Tahoma" panose="020B0604030504040204" pitchFamily="34" charset="0"/>
                <a:cs typeface="Tahoma" panose="020B0604030504040204" pitchFamily="34" charset="0"/>
              </a:rPr>
              <a:t>Ген </a:t>
            </a:r>
            <a:r>
              <a:rPr lang="ru-RU" sz="2200" dirty="0">
                <a:latin typeface="Tahoma" panose="020B0604030504040204" pitchFamily="34" charset="0"/>
                <a:ea typeface="Tahoma" panose="020B0604030504040204" pitchFamily="34" charset="0"/>
                <a:cs typeface="Tahoma" panose="020B0604030504040204" pitchFamily="34" charset="0"/>
              </a:rPr>
              <a:t>CCR5 у подавляющего числа людей имеет строго определённую последовательность нуклеотидов. В Европе таких людей около 92%. Но, примерно, </a:t>
            </a:r>
            <a:r>
              <a:rPr lang="ru-RU" sz="2200" dirty="0">
                <a:solidFill>
                  <a:srgbClr val="FF0000"/>
                </a:solidFill>
                <a:latin typeface="Tahoma" panose="020B0604030504040204" pitchFamily="34" charset="0"/>
                <a:ea typeface="Tahoma" panose="020B0604030504040204" pitchFamily="34" charset="0"/>
                <a:cs typeface="Tahoma" panose="020B0604030504040204" pitchFamily="34" charset="0"/>
              </a:rPr>
              <a:t>у 9% населения в этом гене имеется мутация </a:t>
            </a:r>
            <a:r>
              <a:rPr lang="ru-RU" sz="2200" dirty="0">
                <a:latin typeface="Tahoma" panose="020B0604030504040204" pitchFamily="34" charset="0"/>
                <a:ea typeface="Tahoma" panose="020B0604030504040204" pitchFamily="34" charset="0"/>
                <a:cs typeface="Tahoma" panose="020B0604030504040204" pitchFamily="34" charset="0"/>
              </a:rPr>
              <a:t>(выпадение нескольких нуклеотидов), которая </a:t>
            </a:r>
            <a:r>
              <a:rPr lang="ru-RU" sz="2200" dirty="0" smtClean="0">
                <a:latin typeface="Tahoma" panose="020B0604030504040204" pitchFamily="34" charset="0"/>
                <a:ea typeface="Tahoma" panose="020B0604030504040204" pitchFamily="34" charset="0"/>
                <a:cs typeface="Tahoma" panose="020B0604030504040204" pitchFamily="34" charset="0"/>
              </a:rPr>
              <a:t>приводит </a:t>
            </a:r>
            <a:r>
              <a:rPr lang="ru-RU" sz="2200" dirty="0">
                <a:latin typeface="Tahoma" panose="020B0604030504040204" pitchFamily="34" charset="0"/>
                <a:ea typeface="Tahoma" panose="020B0604030504040204" pitchFamily="34" charset="0"/>
                <a:cs typeface="Tahoma" panose="020B0604030504040204" pitchFamily="34" charset="0"/>
              </a:rPr>
              <a:t>к укорочению гена. </a:t>
            </a:r>
            <a:r>
              <a:rPr lang="ru-RU" sz="2200" dirty="0">
                <a:solidFill>
                  <a:srgbClr val="FF0000"/>
                </a:solidFill>
                <a:latin typeface="Tahoma" panose="020B0604030504040204" pitchFamily="34" charset="0"/>
                <a:ea typeface="Tahoma" panose="020B0604030504040204" pitchFamily="34" charset="0"/>
                <a:cs typeface="Tahoma" panose="020B0604030504040204" pitchFamily="34" charset="0"/>
              </a:rPr>
              <a:t>Люди с укороченным геном менее восприимчивы к </a:t>
            </a:r>
            <a:r>
              <a:rPr lang="ru-RU"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ВИЧ-инфекции</a:t>
            </a:r>
            <a:r>
              <a:rPr lang="ru-RU" sz="2200" dirty="0" smtClean="0">
                <a:latin typeface="Tahoma" panose="020B0604030504040204" pitchFamily="34" charset="0"/>
                <a:ea typeface="Tahoma" panose="020B0604030504040204" pitchFamily="34" charset="0"/>
                <a:cs typeface="Tahoma" panose="020B0604030504040204" pitchFamily="34" charset="0"/>
              </a:rPr>
              <a:t>. Более того, </a:t>
            </a:r>
            <a:r>
              <a:rPr lang="ru-RU" altLang="ru-RU" sz="2200" i="1" dirty="0" smtClean="0">
                <a:latin typeface="Tahoma" panose="020B0604030504040204" pitchFamily="34" charset="0"/>
                <a:ea typeface="Tahoma" panose="020B0604030504040204" pitchFamily="34" charset="0"/>
                <a:cs typeface="Tahoma" panose="020B0604030504040204" pitchFamily="34" charset="0"/>
              </a:rPr>
              <a:t>CCR5-Δ32</a:t>
            </a:r>
            <a:r>
              <a:rPr lang="ru-RU" altLang="ru-RU" sz="2200" dirty="0" smtClean="0">
                <a:latin typeface="Tahoma" panose="020B0604030504040204" pitchFamily="34" charset="0"/>
                <a:ea typeface="Tahoma" panose="020B0604030504040204" pitchFamily="34" charset="0"/>
                <a:cs typeface="Tahoma" panose="020B0604030504040204" pitchFamily="34" charset="0"/>
              </a:rPr>
              <a:t>- </a:t>
            </a:r>
            <a:r>
              <a:rPr lang="ru-RU" altLang="ru-RU" sz="2200" dirty="0">
                <a:solidFill>
                  <a:srgbClr val="FF0000"/>
                </a:solidFill>
                <a:latin typeface="Tahoma" panose="020B0604030504040204" pitchFamily="34" charset="0"/>
                <a:ea typeface="Tahoma" panose="020B0604030504040204" pitchFamily="34" charset="0"/>
                <a:cs typeface="Tahoma" panose="020B0604030504040204" pitchFamily="34" charset="0"/>
              </a:rPr>
              <a:t>полиморфизм ассоциируется с группой «</a:t>
            </a:r>
            <a:r>
              <a:rPr lang="ru-RU" altLang="ru-RU" sz="2200" dirty="0" err="1">
                <a:solidFill>
                  <a:srgbClr val="FF0000"/>
                </a:solidFill>
                <a:latin typeface="Tahoma" panose="020B0604030504040204" pitchFamily="34" charset="0"/>
                <a:ea typeface="Tahoma" panose="020B0604030504040204" pitchFamily="34" charset="0"/>
                <a:cs typeface="Tahoma" panose="020B0604030504040204" pitchFamily="34" charset="0"/>
              </a:rPr>
              <a:t>непрогрессоров</a:t>
            </a:r>
            <a:r>
              <a:rPr lang="ru-RU" altLang="ru-RU" sz="2200" dirty="0" smtClean="0">
                <a:latin typeface="Tahoma" panose="020B0604030504040204" pitchFamily="34" charset="0"/>
                <a:ea typeface="Tahoma" panose="020B0604030504040204" pitchFamily="34" charset="0"/>
                <a:cs typeface="Tahoma" panose="020B0604030504040204" pitchFamily="34" charset="0"/>
              </a:rPr>
              <a:t>». А </a:t>
            </a:r>
            <a:r>
              <a:rPr lang="ru-RU" altLang="ru-RU" sz="2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гетерозиготность</a:t>
            </a:r>
            <a:r>
              <a:rPr lang="ru-RU" altLang="ru-RU" sz="2200" dirty="0" smtClean="0">
                <a:latin typeface="Tahoma" panose="020B0604030504040204" pitchFamily="34" charset="0"/>
                <a:ea typeface="Tahoma" panose="020B0604030504040204" pitchFamily="34" charset="0"/>
                <a:cs typeface="Tahoma" panose="020B0604030504040204" pitchFamily="34" charset="0"/>
              </a:rPr>
              <a:t> </a:t>
            </a:r>
            <a:r>
              <a:rPr lang="ru-RU" altLang="ru-RU" sz="2200" dirty="0">
                <a:latin typeface="Tahoma" panose="020B0604030504040204" pitchFamily="34" charset="0"/>
                <a:ea typeface="Tahoma" panose="020B0604030504040204" pitchFamily="34" charset="0"/>
                <a:cs typeface="Tahoma" panose="020B0604030504040204" pitchFamily="34" charset="0"/>
              </a:rPr>
              <a:t>по </a:t>
            </a:r>
            <a:r>
              <a:rPr lang="ru-RU" altLang="ru-RU" sz="2200" i="1" dirty="0">
                <a:latin typeface="Tahoma" panose="020B0604030504040204" pitchFamily="34" charset="0"/>
                <a:ea typeface="Tahoma" panose="020B0604030504040204" pitchFamily="34" charset="0"/>
                <a:cs typeface="Tahoma" panose="020B0604030504040204" pitchFamily="34" charset="0"/>
              </a:rPr>
              <a:t>CCR5-Δ32</a:t>
            </a:r>
            <a:r>
              <a:rPr lang="ru-RU" altLang="ru-RU" sz="2200" dirty="0">
                <a:latin typeface="Tahoma" panose="020B0604030504040204" pitchFamily="34" charset="0"/>
                <a:ea typeface="Tahoma" panose="020B0604030504040204" pitchFamily="34" charset="0"/>
                <a:cs typeface="Tahoma" panose="020B0604030504040204" pitchFamily="34" charset="0"/>
              </a:rPr>
              <a:t> </a:t>
            </a:r>
            <a:r>
              <a:rPr lang="ru-RU" altLang="ru-RU"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прямо коррелирует с </a:t>
            </a:r>
            <a:r>
              <a:rPr lang="ru-RU" altLang="ru-RU" sz="2200" dirty="0">
                <a:solidFill>
                  <a:srgbClr val="FF0000"/>
                </a:solidFill>
                <a:latin typeface="Tahoma" panose="020B0604030504040204" pitchFamily="34" charset="0"/>
                <a:ea typeface="Tahoma" panose="020B0604030504040204" pitchFamily="34" charset="0"/>
                <a:cs typeface="Tahoma" panose="020B0604030504040204" pitchFamily="34" charset="0"/>
              </a:rPr>
              <a:t>низким темпом прогрессирования ВИЧ. </a:t>
            </a:r>
          </a:p>
          <a:p>
            <a:pPr marL="274638" indent="-274638" algn="just" defTabSz="914116" fontAlgn="base">
              <a:lnSpc>
                <a:spcPct val="100000"/>
              </a:lnSpc>
              <a:spcBef>
                <a:spcPts val="600"/>
              </a:spcBef>
              <a:spcAft>
                <a:spcPts val="600"/>
              </a:spcAft>
              <a:buClr>
                <a:srgbClr val="A04DA3"/>
              </a:buClr>
              <a:buFont typeface="Georgia" pitchFamily="18" charset="0"/>
              <a:buChar char="•"/>
            </a:pPr>
            <a:r>
              <a:rPr lang="ru-RU" altLang="ru-RU" sz="2200" u="sng" dirty="0" smtClean="0">
                <a:solidFill>
                  <a:prstClr val="black"/>
                </a:solidFill>
                <a:latin typeface="Tahoma" panose="020B0604030504040204" pitchFamily="34" charset="0"/>
                <a:ea typeface="Tahoma" panose="020B0604030504040204" pitchFamily="34" charset="0"/>
                <a:cs typeface="Tahoma" panose="020B0604030504040204" pitchFamily="34" charset="0"/>
              </a:rPr>
              <a:t>Полиморфизм </a:t>
            </a:r>
            <a:r>
              <a:rPr lang="ru-RU" altLang="ru-RU" sz="2200" u="sng" dirty="0">
                <a:solidFill>
                  <a:prstClr val="black"/>
                </a:solidFill>
                <a:latin typeface="Tahoma" panose="020B0604030504040204" pitchFamily="34" charset="0"/>
                <a:ea typeface="Tahoma" panose="020B0604030504040204" pitchFamily="34" charset="0"/>
                <a:cs typeface="Tahoma" panose="020B0604030504040204" pitchFamily="34" charset="0"/>
              </a:rPr>
              <a:t>гена </a:t>
            </a:r>
            <a:r>
              <a:rPr lang="en-US" altLang="ru-RU" sz="2200" i="1" u="sng" dirty="0">
                <a:solidFill>
                  <a:prstClr val="black"/>
                </a:solidFill>
                <a:latin typeface="Tahoma" panose="020B0604030504040204" pitchFamily="34" charset="0"/>
                <a:ea typeface="Tahoma" panose="020B0604030504040204" pitchFamily="34" charset="0"/>
                <a:cs typeface="Tahoma" panose="020B0604030504040204" pitchFamily="34" charset="0"/>
              </a:rPr>
              <a:t>CCR</a:t>
            </a:r>
            <a:r>
              <a:rPr lang="ru-RU" altLang="ru-RU" sz="2200" i="1" u="sng" dirty="0">
                <a:solidFill>
                  <a:prstClr val="black"/>
                </a:solidFill>
                <a:latin typeface="Tahoma" panose="020B0604030504040204" pitchFamily="34" charset="0"/>
                <a:ea typeface="Tahoma" panose="020B0604030504040204" pitchFamily="34" charset="0"/>
                <a:cs typeface="Tahoma" panose="020B0604030504040204" pitchFamily="34" charset="0"/>
              </a:rPr>
              <a:t>2</a:t>
            </a:r>
            <a:r>
              <a:rPr lang="en-US" altLang="ru-RU" sz="2200" i="1" u="sng" dirty="0">
                <a:solidFill>
                  <a:prstClr val="black"/>
                </a:solidFill>
                <a:latin typeface="Tahoma" panose="020B0604030504040204" pitchFamily="34" charset="0"/>
                <a:ea typeface="Tahoma" panose="020B0604030504040204" pitchFamily="34" charset="0"/>
                <a:cs typeface="Tahoma" panose="020B0604030504040204" pitchFamily="34" charset="0"/>
              </a:rPr>
              <a:t>b</a:t>
            </a:r>
            <a:r>
              <a:rPr lang="ru-RU" altLang="ru-RU" sz="2200" i="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ru-RU" altLang="ru-RU" sz="2200" dirty="0">
                <a:latin typeface="Tahoma" panose="020B0604030504040204" pitchFamily="34" charset="0"/>
                <a:ea typeface="Tahoma" panose="020B0604030504040204" pitchFamily="34" charset="0"/>
                <a:cs typeface="Tahoma" panose="020B0604030504040204" pitchFamily="34" charset="0"/>
              </a:rPr>
              <a:t>Выявлена связь </a:t>
            </a:r>
            <a:r>
              <a:rPr lang="ru-RU" altLang="ru-RU" sz="2200" dirty="0">
                <a:solidFill>
                  <a:srgbClr val="FF0000"/>
                </a:solidFill>
                <a:latin typeface="Tahoma" panose="020B0604030504040204" pitchFamily="34" charset="0"/>
                <a:ea typeface="Tahoma" panose="020B0604030504040204" pitchFamily="34" charset="0"/>
                <a:cs typeface="Tahoma" panose="020B0604030504040204" pitchFamily="34" charset="0"/>
              </a:rPr>
              <a:t>прогрессирования заболевания с полиморфизмом гена</a:t>
            </a:r>
            <a:r>
              <a:rPr lang="ru-RU" altLang="ru-RU" sz="2200" i="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CCR2B</a:t>
            </a:r>
            <a:r>
              <a:rPr lang="ru-RU" altLang="ru-RU" sz="22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ru-RU" altLang="ru-RU" sz="2200" i="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altLang="ru-RU" sz="2200" dirty="0">
                <a:solidFill>
                  <a:prstClr val="black"/>
                </a:solidFill>
                <a:latin typeface="Tahoma" panose="020B0604030504040204" pitchFamily="34" charset="0"/>
                <a:ea typeface="Tahoma" panose="020B0604030504040204" pitchFamily="34" charset="0"/>
                <a:cs typeface="Tahoma" panose="020B0604030504040204" pitchFamily="34" charset="0"/>
              </a:rPr>
              <a:t>Smith MW, et al. Science.1997</a:t>
            </a:r>
            <a:r>
              <a:rPr lang="ru-RU" altLang="ru-RU"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ru-RU" altLang="ru-RU" sz="2200" dirty="0">
                <a:latin typeface="Tahoma" panose="020B0604030504040204" pitchFamily="34" charset="0"/>
                <a:ea typeface="Tahoma" panose="020B0604030504040204" pitchFamily="34" charset="0"/>
                <a:cs typeface="Tahoma" panose="020B0604030504040204" pitchFamily="34" charset="0"/>
              </a:rPr>
              <a:t>CCR2b – альтернативный </a:t>
            </a:r>
            <a:r>
              <a:rPr lang="ru-RU" altLang="ru-RU" sz="2200" dirty="0" err="1">
                <a:latin typeface="Tahoma" panose="020B0604030504040204" pitchFamily="34" charset="0"/>
                <a:ea typeface="Tahoma" panose="020B0604030504040204" pitchFamily="34" charset="0"/>
                <a:cs typeface="Tahoma" panose="020B0604030504040204" pitchFamily="34" charset="0"/>
              </a:rPr>
              <a:t>хемокиновый</a:t>
            </a:r>
            <a:r>
              <a:rPr lang="ru-RU" altLang="ru-RU" sz="2200" dirty="0">
                <a:latin typeface="Tahoma" panose="020B0604030504040204" pitchFamily="34" charset="0"/>
                <a:ea typeface="Tahoma" panose="020B0604030504040204" pitchFamily="34" charset="0"/>
                <a:cs typeface="Tahoma" panose="020B0604030504040204" pitchFamily="34" charset="0"/>
              </a:rPr>
              <a:t> </a:t>
            </a:r>
            <a:r>
              <a:rPr lang="ru-RU" altLang="ru-RU" sz="2200" dirty="0" err="1">
                <a:latin typeface="Tahoma" panose="020B0604030504040204" pitchFamily="34" charset="0"/>
                <a:ea typeface="Tahoma" panose="020B0604030504040204" pitchFamily="34" charset="0"/>
                <a:cs typeface="Tahoma" panose="020B0604030504040204" pitchFamily="34" charset="0"/>
              </a:rPr>
              <a:t>корецептор</a:t>
            </a:r>
            <a:r>
              <a:rPr lang="ru-RU" altLang="ru-RU" sz="2200" dirty="0">
                <a:latin typeface="Tahoma" panose="020B0604030504040204" pitchFamily="34" charset="0"/>
                <a:ea typeface="Tahoma" panose="020B0604030504040204" pitchFamily="34" charset="0"/>
                <a:cs typeface="Tahoma" panose="020B0604030504040204" pitchFamily="34" charset="0"/>
              </a:rPr>
              <a:t> для ВИЧ, используемый им существенно реже, чем CCR5 и CXCR4</a:t>
            </a:r>
            <a:r>
              <a:rPr lang="ru-RU" altLang="ru-RU" sz="2200" dirty="0" smtClean="0">
                <a:latin typeface="Tahoma" panose="020B0604030504040204" pitchFamily="34" charset="0"/>
                <a:ea typeface="Tahoma" panose="020B0604030504040204" pitchFamily="34" charset="0"/>
                <a:cs typeface="Tahoma" panose="020B0604030504040204" pitchFamily="34" charset="0"/>
              </a:rPr>
              <a:t>. Аллель </a:t>
            </a:r>
            <a:r>
              <a:rPr lang="en-US"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CCR2B-64I</a:t>
            </a:r>
            <a:r>
              <a:rPr lang="ru-RU"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ru-RU" sz="2200" dirty="0" smtClean="0">
                <a:latin typeface="Tahoma" panose="020B0604030504040204" pitchFamily="34" charset="0"/>
                <a:ea typeface="Tahoma" panose="020B0604030504040204" pitchFamily="34" charset="0"/>
                <a:cs typeface="Tahoma" panose="020B0604030504040204" pitchFamily="34" charset="0"/>
              </a:rPr>
              <a:t>ассоциирован с </a:t>
            </a:r>
            <a:r>
              <a:rPr lang="ru-RU" sz="2200" dirty="0" err="1" smtClean="0">
                <a:latin typeface="Tahoma" panose="020B0604030504040204" pitchFamily="34" charset="0"/>
                <a:ea typeface="Tahoma" panose="020B0604030504040204" pitchFamily="34" charset="0"/>
                <a:cs typeface="Tahoma" panose="020B0604030504040204" pitchFamily="34" charset="0"/>
              </a:rPr>
              <a:t>протективным</a:t>
            </a:r>
            <a:r>
              <a:rPr lang="ru-RU" sz="2200" dirty="0" smtClean="0">
                <a:latin typeface="Tahoma" panose="020B0604030504040204" pitchFamily="34" charset="0"/>
                <a:ea typeface="Tahoma" panose="020B0604030504040204" pitchFamily="34" charset="0"/>
                <a:cs typeface="Tahoma" panose="020B0604030504040204" pitchFamily="34" charset="0"/>
              </a:rPr>
              <a:t> эффектом.</a:t>
            </a:r>
            <a:endParaRPr lang="ru-RU" altLang="ru-RU"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53138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356092"/>
          </a:xfrm>
          <a:solidFill>
            <a:schemeClr val="accent1">
              <a:lumMod val="60000"/>
              <a:lumOff val="40000"/>
            </a:schemeClr>
          </a:solidFill>
          <a:ln>
            <a:solidFill>
              <a:schemeClr val="accent1"/>
            </a:solidFill>
          </a:ln>
        </p:spPr>
        <p:txBody>
          <a:bodyPr>
            <a:noAutofit/>
          </a:bodyPr>
          <a:lstStyle/>
          <a:p>
            <a:pPr algn="ctr"/>
            <a:r>
              <a:rPr lang="ru-RU" sz="2400" dirty="0" smtClean="0">
                <a:latin typeface="Tahoma" panose="020B0604030504040204" pitchFamily="34" charset="0"/>
                <a:ea typeface="Tahoma" panose="020B0604030504040204" pitchFamily="34" charset="0"/>
                <a:cs typeface="Tahoma" panose="020B0604030504040204" pitchFamily="34" charset="0"/>
              </a:rPr>
              <a:t>Генетические факторы, влияющие на прогрессирование ВИЧ-инфекции</a:t>
            </a:r>
            <a:endParaRPr lang="ru-RU" sz="2400" dirty="0"/>
          </a:p>
        </p:txBody>
      </p:sp>
      <p:sp>
        <p:nvSpPr>
          <p:cNvPr id="7" name="Объект 6"/>
          <p:cNvSpPr>
            <a:spLocks noGrp="1"/>
          </p:cNvSpPr>
          <p:nvPr>
            <p:ph idx="1"/>
          </p:nvPr>
        </p:nvSpPr>
        <p:spPr>
          <a:xfrm>
            <a:off x="838200" y="901521"/>
            <a:ext cx="10515600" cy="5120456"/>
          </a:xfrm>
          <a:solidFill>
            <a:schemeClr val="accent1">
              <a:lumMod val="20000"/>
              <a:lumOff val="80000"/>
            </a:schemeClr>
          </a:solidFill>
          <a:ln>
            <a:solidFill>
              <a:schemeClr val="accent1"/>
            </a:solidFill>
          </a:ln>
        </p:spPr>
        <p:txBody>
          <a:bodyPr>
            <a:noAutofit/>
          </a:bodyPr>
          <a:lstStyle/>
          <a:p>
            <a:pPr marL="623695" indent="-514191" defTabSz="914116" fontAlgn="base">
              <a:lnSpc>
                <a:spcPct val="100000"/>
              </a:lnSpc>
              <a:spcBef>
                <a:spcPts val="600"/>
              </a:spcBef>
              <a:spcAft>
                <a:spcPts val="600"/>
              </a:spcAft>
              <a:buClr>
                <a:srgbClr val="A04DA3"/>
              </a:buClr>
              <a:buFont typeface="Georgia" pitchFamily="18" charset="0"/>
              <a:buChar char="•"/>
            </a:pPr>
            <a:r>
              <a:rPr lang="en-US" altLang="ru-RU" sz="2400" u="sng" dirty="0" smtClean="0">
                <a:solidFill>
                  <a:prstClr val="black"/>
                </a:solidFill>
                <a:latin typeface="Tahoma" panose="020B0604030504040204" pitchFamily="34" charset="0"/>
                <a:ea typeface="Tahoma" panose="020B0604030504040204" pitchFamily="34" charset="0"/>
                <a:cs typeface="Tahoma" panose="020B0604030504040204" pitchFamily="34" charset="0"/>
              </a:rPr>
              <a:t>H</a:t>
            </a:r>
            <a:r>
              <a:rPr lang="en-US" altLang="ru-RU" sz="2400" i="1" u="sng" dirty="0" smtClean="0">
                <a:solidFill>
                  <a:prstClr val="black"/>
                </a:solidFill>
                <a:latin typeface="Tahoma" panose="020B0604030504040204" pitchFamily="34" charset="0"/>
                <a:ea typeface="Tahoma" panose="020B0604030504040204" pitchFamily="34" charset="0"/>
                <a:cs typeface="Tahoma" panose="020B0604030504040204" pitchFamily="34" charset="0"/>
              </a:rPr>
              <a:t>LA</a:t>
            </a:r>
            <a:r>
              <a:rPr lang="ru-RU" altLang="ru-RU" sz="2400" i="1" u="sng"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ru-RU" altLang="ru-RU" sz="2400" u="sng" dirty="0">
                <a:solidFill>
                  <a:prstClr val="black"/>
                </a:solidFill>
                <a:latin typeface="Tahoma" panose="020B0604030504040204" pitchFamily="34" charset="0"/>
                <a:ea typeface="Tahoma" panose="020B0604030504040204" pitchFamily="34" charset="0"/>
                <a:cs typeface="Tahoma" panose="020B0604030504040204" pitchFamily="34" charset="0"/>
              </a:rPr>
              <a:t> фенотип</a:t>
            </a:r>
            <a:r>
              <a:rPr lang="ru-RU" altLang="ru-RU"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altLang="ru-RU"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ru-RU" altLang="ru-RU"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HLA</a:t>
            </a:r>
            <a:r>
              <a:rPr lang="ru-RU"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ru-RU"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57</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 1 класса и </a:t>
            </a:r>
            <a:r>
              <a:rPr lang="en-US"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HLA</a:t>
            </a:r>
            <a:r>
              <a:rPr lang="ru-RU"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ru-RU"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27</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ru-RU" altLang="ru-RU" sz="2400" dirty="0">
                <a:solidFill>
                  <a:prstClr val="black"/>
                </a:solidFill>
                <a:latin typeface="Tahoma" panose="020B0604030504040204" pitchFamily="34" charset="0"/>
                <a:ea typeface="Tahoma" panose="020B0604030504040204" pitchFamily="34" charset="0"/>
                <a:cs typeface="Tahoma" panose="020B0604030504040204" pitchFamily="34" charset="0"/>
              </a:rPr>
              <a:t>ассоциированы с </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выживанием в течение достаточно длительного времени </a:t>
            </a:r>
            <a:r>
              <a:rPr lang="ru-RU" altLang="ru-RU" sz="24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ru-RU" altLang="ru-RU" sz="2400" dirty="0" err="1">
                <a:solidFill>
                  <a:prstClr val="black"/>
                </a:solidFill>
                <a:latin typeface="Tahoma" panose="020B0604030504040204" pitchFamily="34" charset="0"/>
                <a:ea typeface="Tahoma" panose="020B0604030504040204" pitchFamily="34" charset="0"/>
                <a:cs typeface="Tahoma" panose="020B0604030504040204" pitchFamily="34" charset="0"/>
              </a:rPr>
              <a:t>Kiepiela</a:t>
            </a:r>
            <a:r>
              <a:rPr lang="ru-RU" altLang="ru-RU" sz="2400" dirty="0">
                <a:solidFill>
                  <a:prstClr val="black"/>
                </a:solidFill>
                <a:latin typeface="Tahoma" panose="020B0604030504040204" pitchFamily="34" charset="0"/>
                <a:ea typeface="Tahoma" panose="020B0604030504040204" pitchFamily="34" charset="0"/>
                <a:cs typeface="Tahoma" panose="020B0604030504040204" pitchFamily="34" charset="0"/>
              </a:rPr>
              <a:t> P, </a:t>
            </a:r>
            <a:r>
              <a:rPr lang="ru-RU" altLang="ru-RU" sz="2400" dirty="0" err="1">
                <a:solidFill>
                  <a:prstClr val="black"/>
                </a:solidFill>
                <a:latin typeface="Tahoma" panose="020B0604030504040204" pitchFamily="34" charset="0"/>
                <a:ea typeface="Tahoma" panose="020B0604030504040204" pitchFamily="34" charset="0"/>
                <a:cs typeface="Tahoma" panose="020B0604030504040204" pitchFamily="34" charset="0"/>
              </a:rPr>
              <a:t>et</a:t>
            </a:r>
            <a:r>
              <a:rPr lang="ru-RU" altLang="ru-RU"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ru-RU" altLang="ru-RU" sz="2400" dirty="0" err="1">
                <a:solidFill>
                  <a:prstClr val="black"/>
                </a:solidFill>
                <a:latin typeface="Tahoma" panose="020B0604030504040204" pitchFamily="34" charset="0"/>
                <a:ea typeface="Tahoma" panose="020B0604030504040204" pitchFamily="34" charset="0"/>
                <a:cs typeface="Tahoma" panose="020B0604030504040204" pitchFamily="34" charset="0"/>
              </a:rPr>
              <a:t>al</a:t>
            </a:r>
            <a:r>
              <a:rPr lang="ru-RU" altLang="ru-RU"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ru-RU" altLang="ru-RU" sz="2400" dirty="0" err="1">
                <a:solidFill>
                  <a:prstClr val="black"/>
                </a:solidFill>
                <a:latin typeface="Tahoma" panose="020B0604030504040204" pitchFamily="34" charset="0"/>
                <a:ea typeface="Tahoma" panose="020B0604030504040204" pitchFamily="34" charset="0"/>
                <a:cs typeface="Tahoma" panose="020B0604030504040204" pitchFamily="34" charset="0"/>
              </a:rPr>
              <a:t>Nature</a:t>
            </a:r>
            <a:r>
              <a:rPr lang="ru-RU" altLang="ru-RU" sz="2400" dirty="0">
                <a:solidFill>
                  <a:prstClr val="black"/>
                </a:solidFill>
                <a:latin typeface="Tahoma" panose="020B0604030504040204" pitchFamily="34" charset="0"/>
                <a:ea typeface="Tahoma" panose="020B0604030504040204" pitchFamily="34" charset="0"/>
                <a:cs typeface="Tahoma" panose="020B0604030504040204" pitchFamily="34" charset="0"/>
              </a:rPr>
              <a:t>  2004</a:t>
            </a:r>
            <a:r>
              <a:rPr lang="ru-RU" altLang="ru-RU"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altLang="ru-RU"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HLA</a:t>
            </a:r>
            <a:r>
              <a:rPr lang="ru-RU" altLang="ru-RU"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ru-RU"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А24</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ru-RU"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В35, В37</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ru-RU"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В56, В58</a:t>
            </a:r>
            <a:r>
              <a:rPr lang="en-US"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S</a:t>
            </a:r>
            <a:r>
              <a:rPr lang="en-US"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и </a:t>
            </a:r>
            <a:r>
              <a:rPr lang="ru-RU"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А1-В8-</a:t>
            </a:r>
            <a:r>
              <a:rPr lang="en-US"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DR</a:t>
            </a:r>
            <a:r>
              <a:rPr lang="ru-RU"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3 </a:t>
            </a:r>
            <a:r>
              <a:rPr lang="ru-RU" altLang="ru-RU" sz="2400" i="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быстрое прогрессирование </a:t>
            </a:r>
            <a:r>
              <a:rPr lang="ru-RU" altLang="ru-RU" sz="2400" dirty="0">
                <a:solidFill>
                  <a:prstClr val="black"/>
                </a:solidFill>
                <a:latin typeface="Tahoma" panose="020B0604030504040204" pitchFamily="34" charset="0"/>
                <a:ea typeface="Tahoma" panose="020B0604030504040204" pitchFamily="34" charset="0"/>
                <a:cs typeface="Tahoma" panose="020B0604030504040204" pitchFamily="34" charset="0"/>
              </a:rPr>
              <a:t>до стадии СПИД (</a:t>
            </a:r>
            <a:r>
              <a:rPr lang="en-US" altLang="ru-RU" sz="2400" dirty="0">
                <a:solidFill>
                  <a:prstClr val="black"/>
                </a:solidFill>
                <a:latin typeface="Tahoma" panose="020B0604030504040204" pitchFamily="34" charset="0"/>
                <a:ea typeface="Tahoma" panose="020B0604030504040204" pitchFamily="34" charset="0"/>
                <a:cs typeface="Tahoma" panose="020B0604030504040204" pitchFamily="34" charset="0"/>
              </a:rPr>
              <a:t>Carrington, M. </a:t>
            </a:r>
            <a:r>
              <a:rPr lang="en-US" altLang="ru-RU" sz="2400" dirty="0" err="1">
                <a:solidFill>
                  <a:prstClr val="black"/>
                </a:solidFill>
                <a:latin typeface="Tahoma" panose="020B0604030504040204" pitchFamily="34" charset="0"/>
                <a:ea typeface="Tahoma" panose="020B0604030504040204" pitchFamily="34" charset="0"/>
                <a:cs typeface="Tahoma" panose="020B0604030504040204" pitchFamily="34" charset="0"/>
              </a:rPr>
              <a:t>Annu</a:t>
            </a:r>
            <a:r>
              <a:rPr lang="en-US" altLang="ru-RU" sz="2400" dirty="0">
                <a:solidFill>
                  <a:prstClr val="black"/>
                </a:solidFill>
                <a:latin typeface="Tahoma" panose="020B0604030504040204" pitchFamily="34" charset="0"/>
                <a:ea typeface="Tahoma" panose="020B0604030504040204" pitchFamily="34" charset="0"/>
                <a:cs typeface="Tahoma" panose="020B0604030504040204" pitchFamily="34" charset="0"/>
              </a:rPr>
              <a:t>. Rev. Med</a:t>
            </a:r>
            <a:r>
              <a:rPr lang="ru-RU" altLang="ru-RU" sz="2400" dirty="0">
                <a:solidFill>
                  <a:prstClr val="black"/>
                </a:solidFill>
                <a:latin typeface="Tahoma" panose="020B0604030504040204" pitchFamily="34" charset="0"/>
                <a:ea typeface="Tahoma" panose="020B0604030504040204" pitchFamily="34" charset="0"/>
                <a:cs typeface="Tahoma" panose="020B0604030504040204" pitchFamily="34" charset="0"/>
              </a:rPr>
              <a:t>. 2003).</a:t>
            </a:r>
          </a:p>
          <a:p>
            <a:pPr marL="623695" indent="-514191" defTabSz="914116" fontAlgn="base">
              <a:lnSpc>
                <a:spcPct val="100000"/>
              </a:lnSpc>
              <a:spcBef>
                <a:spcPts val="600"/>
              </a:spcBef>
              <a:spcAft>
                <a:spcPts val="600"/>
              </a:spcAft>
              <a:buClr>
                <a:srgbClr val="A04DA3"/>
              </a:buClr>
              <a:buFont typeface="Georgia" pitchFamily="18" charset="0"/>
              <a:buChar char="•"/>
            </a:pPr>
            <a:r>
              <a:rPr lang="ru-RU" altLang="ru-RU" sz="2400" u="sng" dirty="0" smtClean="0">
                <a:latin typeface="Tahoma" panose="020B0604030504040204" pitchFamily="34" charset="0"/>
                <a:ea typeface="Tahoma" panose="020B0604030504040204" pitchFamily="34" charset="0"/>
                <a:cs typeface="Tahoma" panose="020B0604030504040204" pitchFamily="34" charset="0"/>
              </a:rPr>
              <a:t>Полиморфизмы генов </a:t>
            </a:r>
            <a:r>
              <a:rPr lang="ru-RU" altLang="ru-RU" sz="2400" u="sng" dirty="0" err="1" smtClean="0">
                <a:latin typeface="Tahoma" panose="020B0604030504040204" pitchFamily="34" charset="0"/>
                <a:ea typeface="Tahoma" panose="020B0604030504040204" pitchFamily="34" charset="0"/>
                <a:cs typeface="Tahoma" panose="020B0604030504040204" pitchFamily="34" charset="0"/>
              </a:rPr>
              <a:t>интерлейкинов</a:t>
            </a:r>
            <a:r>
              <a:rPr lang="ru-RU" altLang="ru-RU" sz="2400" u="sng" dirty="0" smtClean="0">
                <a:latin typeface="Tahoma" panose="020B0604030504040204" pitchFamily="34" charset="0"/>
                <a:ea typeface="Tahoma" panose="020B0604030504040204" pitchFamily="34" charset="0"/>
                <a:cs typeface="Tahoma" panose="020B0604030504040204" pitchFamily="34" charset="0"/>
              </a:rPr>
              <a:t>. </a:t>
            </a:r>
            <a:r>
              <a:rPr lang="ru-RU" altLang="ru-RU" sz="2400" dirty="0" smtClean="0">
                <a:latin typeface="Tahoma" panose="020B0604030504040204" pitchFamily="34" charset="0"/>
                <a:ea typeface="Tahoma" panose="020B0604030504040204" pitchFamily="34" charset="0"/>
                <a:cs typeface="Tahoma" panose="020B0604030504040204" pitchFamily="34" charset="0"/>
              </a:rPr>
              <a:t>Установлена </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связь темпов </a:t>
            </a:r>
            <a:r>
              <a:rPr lang="ru-RU" altLang="ru-RU"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прогрессирования </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СПИДа с </a:t>
            </a:r>
            <a:r>
              <a:rPr lang="ru-RU" altLang="ru-RU" sz="2400" dirty="0" err="1">
                <a:solidFill>
                  <a:srgbClr val="FF0000"/>
                </a:solidFill>
                <a:latin typeface="Tahoma" panose="020B0604030504040204" pitchFamily="34" charset="0"/>
                <a:ea typeface="Tahoma" panose="020B0604030504040204" pitchFamily="34" charset="0"/>
                <a:cs typeface="Tahoma" panose="020B0604030504040204" pitchFamily="34" charset="0"/>
              </a:rPr>
              <a:t>однонуклеотидными</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 полиморфизмами генов </a:t>
            </a:r>
            <a:r>
              <a:rPr lang="ru-RU"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IL-10 </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(-592A), </a:t>
            </a:r>
            <a:r>
              <a:rPr lang="ru-RU"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IFN-γ</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 (-179G/T</a:t>
            </a:r>
            <a:r>
              <a:rPr lang="ru-RU" altLang="ru-RU"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ru-RU" altLang="ru-RU" sz="2400" dirty="0" smtClean="0">
                <a:latin typeface="Tahoma" panose="020B0604030504040204" pitchFamily="34" charset="0"/>
                <a:ea typeface="Tahoma" panose="020B0604030504040204" pitchFamily="34" charset="0"/>
                <a:cs typeface="Tahoma" panose="020B0604030504040204" pitchFamily="34" charset="0"/>
              </a:rPr>
              <a:t>Дополнительно</a:t>
            </a:r>
            <a:r>
              <a:rPr lang="ru-RU" altLang="ru-RU" sz="2400" dirty="0">
                <a:latin typeface="Tahoma" panose="020B0604030504040204" pitchFamily="34" charset="0"/>
                <a:ea typeface="Tahoma" panose="020B0604030504040204" pitchFamily="34" charset="0"/>
                <a:cs typeface="Tahoma" panose="020B0604030504040204" pitchFamily="34" charset="0"/>
              </a:rPr>
              <a:t>, отечественными авторами обнаружена </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ассоциация полиморфизмов </a:t>
            </a:r>
            <a:r>
              <a:rPr lang="en-US"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IL</a:t>
            </a:r>
            <a:r>
              <a:rPr lang="ru-RU"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-4</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-590</a:t>
            </a:r>
            <a:r>
              <a:rPr lang="en-US"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T</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IL</a:t>
            </a:r>
            <a:r>
              <a:rPr lang="ru-RU"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-10</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-597</a:t>
            </a:r>
            <a:r>
              <a:rPr lang="en-US"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 и </a:t>
            </a:r>
            <a:r>
              <a:rPr lang="en-US"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TNF</a:t>
            </a:r>
            <a:r>
              <a:rPr lang="ru-RU"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-ɑ</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G</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-308</a:t>
            </a:r>
            <a:r>
              <a:rPr lang="en-US"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 со скоростью прогрессирования ВИЧ-инфекции.</a:t>
            </a:r>
          </a:p>
          <a:p>
            <a:pPr marL="623695" indent="-514191" defTabSz="914116" fontAlgn="base">
              <a:lnSpc>
                <a:spcPct val="100000"/>
              </a:lnSpc>
              <a:spcBef>
                <a:spcPts val="600"/>
              </a:spcBef>
              <a:spcAft>
                <a:spcPts val="600"/>
              </a:spcAft>
              <a:buClr>
                <a:srgbClr val="A04DA3"/>
              </a:buClr>
              <a:buFont typeface="Georgia" pitchFamily="18" charset="0"/>
              <a:buChar char="•"/>
            </a:pPr>
            <a:r>
              <a:rPr lang="ru-RU" altLang="ru-RU" sz="2400" u="sng" dirty="0">
                <a:solidFill>
                  <a:prstClr val="black"/>
                </a:solidFill>
                <a:latin typeface="Tahoma" panose="020B0604030504040204" pitchFamily="34" charset="0"/>
                <a:ea typeface="Tahoma" panose="020B0604030504040204" pitchFamily="34" charset="0"/>
                <a:cs typeface="Tahoma" panose="020B0604030504040204" pitchFamily="34" charset="0"/>
              </a:rPr>
              <a:t>Мутации </a:t>
            </a:r>
            <a:r>
              <a:rPr lang="en-US" altLang="ru-RU" sz="2400" i="1" u="sng" dirty="0">
                <a:solidFill>
                  <a:prstClr val="black"/>
                </a:solidFill>
                <a:latin typeface="Tahoma" panose="020B0604030504040204" pitchFamily="34" charset="0"/>
                <a:ea typeface="Tahoma" panose="020B0604030504040204" pitchFamily="34" charset="0"/>
                <a:cs typeface="Tahoma" panose="020B0604030504040204" pitchFamily="34" charset="0"/>
              </a:rPr>
              <a:t>TLR</a:t>
            </a:r>
            <a:r>
              <a:rPr lang="ru-RU" altLang="ru-RU" sz="2400" i="1" u="sng" dirty="0">
                <a:solidFill>
                  <a:prstClr val="black"/>
                </a:solidFill>
                <a:latin typeface="Tahoma" panose="020B0604030504040204" pitchFamily="34" charset="0"/>
                <a:ea typeface="Tahoma" panose="020B0604030504040204" pitchFamily="34" charset="0"/>
                <a:cs typeface="Tahoma" panose="020B0604030504040204" pitchFamily="34" charset="0"/>
              </a:rPr>
              <a:t>9</a:t>
            </a:r>
            <a:r>
              <a:rPr lang="ru-RU" altLang="ru-RU" sz="2400" dirty="0">
                <a:solidFill>
                  <a:prstClr val="black"/>
                </a:solidFill>
                <a:latin typeface="Tahoma" panose="020B0604030504040204" pitchFamily="34" charset="0"/>
                <a:ea typeface="Tahoma" panose="020B0604030504040204" pitchFamily="34" charset="0"/>
                <a:cs typeface="Tahoma" panose="020B0604030504040204" pitchFamily="34" charset="0"/>
              </a:rPr>
              <a:t> : </a:t>
            </a:r>
            <a:r>
              <a:rPr lang="ru-RU"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1635A/G</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 и +</a:t>
            </a:r>
            <a:r>
              <a:rPr lang="ru-RU" altLang="ru-RU" sz="2400" i="1" dirty="0">
                <a:solidFill>
                  <a:srgbClr val="FF0000"/>
                </a:solidFill>
                <a:latin typeface="Tahoma" panose="020B0604030504040204" pitchFamily="34" charset="0"/>
                <a:ea typeface="Tahoma" panose="020B0604030504040204" pitchFamily="34" charset="0"/>
                <a:cs typeface="Tahoma" panose="020B0604030504040204" pitchFamily="34" charset="0"/>
              </a:rPr>
              <a:t>1174G/A - </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 быстрое прогрессирование ВИЧ-инфекции</a:t>
            </a:r>
            <a:r>
              <a:rPr lang="ru-RU" altLang="ru-RU" sz="2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altLang="ru-RU" sz="2400" dirty="0" err="1">
                <a:solidFill>
                  <a:prstClr val="black"/>
                </a:solidFill>
                <a:latin typeface="Tahoma" panose="020B0604030504040204" pitchFamily="34" charset="0"/>
                <a:ea typeface="Tahoma" panose="020B0604030504040204" pitchFamily="34" charset="0"/>
                <a:cs typeface="Tahoma" panose="020B0604030504040204" pitchFamily="34" charset="0"/>
              </a:rPr>
              <a:t>Bochud</a:t>
            </a:r>
            <a:r>
              <a:rPr lang="en-US" altLang="ru-RU" sz="2400" dirty="0">
                <a:solidFill>
                  <a:prstClr val="black"/>
                </a:solidFill>
                <a:latin typeface="Tahoma" panose="020B0604030504040204" pitchFamily="34" charset="0"/>
                <a:ea typeface="Tahoma" panose="020B0604030504040204" pitchFamily="34" charset="0"/>
                <a:cs typeface="Tahoma" panose="020B0604030504040204" pitchFamily="34" charset="0"/>
              </a:rPr>
              <a:t> PY, et al.. AIDS</a:t>
            </a:r>
            <a:r>
              <a:rPr lang="ru-RU" altLang="ru-RU" sz="24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altLang="ru-RU" sz="2400" dirty="0">
                <a:solidFill>
                  <a:prstClr val="black"/>
                </a:solidFill>
                <a:latin typeface="Tahoma" panose="020B0604030504040204" pitchFamily="34" charset="0"/>
                <a:ea typeface="Tahoma" panose="020B0604030504040204" pitchFamily="34" charset="0"/>
                <a:cs typeface="Tahoma" panose="020B0604030504040204" pitchFamily="34" charset="0"/>
              </a:rPr>
              <a:t> 2007</a:t>
            </a:r>
            <a:r>
              <a:rPr lang="ru-RU" altLang="ru-RU"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ru-RU" sz="2400" dirty="0"/>
          </a:p>
        </p:txBody>
      </p:sp>
    </p:spTree>
    <p:extLst>
      <p:ext uri="{BB962C8B-B14F-4D97-AF65-F5344CB8AC3E}">
        <p14:creationId xmlns:p14="http://schemas.microsoft.com/office/powerpoint/2010/main" val="2854473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06059" y="280201"/>
            <a:ext cx="11578109" cy="418101"/>
          </a:xfrm>
          <a:prstGeom prst="rect">
            <a:avLst/>
          </a:prstGeom>
          <a:solidFill>
            <a:schemeClr val="accent4">
              <a:lumMod val="20000"/>
              <a:lumOff val="80000"/>
            </a:schemeClr>
          </a:solidFill>
          <a:ln w="9525">
            <a:solidFill>
              <a:schemeClr val="accent1"/>
            </a:solidFill>
            <a:round/>
            <a:headEnd/>
            <a:tailEnd/>
          </a:ln>
          <a:effectLs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14683" fontAlgn="base" hangingPunct="0">
              <a:spcBef>
                <a:spcPct val="0"/>
              </a:spcBef>
              <a:spcAft>
                <a:spcPct val="0"/>
              </a:spcAft>
              <a:buClr>
                <a:srgbClr val="000000"/>
              </a:buClr>
              <a:buSzPct val="45000"/>
            </a:pPr>
            <a:r>
              <a:rPr lang="ru-RU" altLang="ru-RU" sz="2800" dirty="0">
                <a:solidFill>
                  <a:srgbClr val="FF0000"/>
                </a:solidFill>
                <a:latin typeface="Tahoma" panose="020B0604030504040204" pitchFamily="34" charset="0"/>
                <a:ea typeface="Tahoma" panose="020B0604030504040204" pitchFamily="34" charset="0"/>
                <a:cs typeface="Tahoma" panose="020B0604030504040204" pitchFamily="34" charset="0"/>
              </a:rPr>
              <a:t>ВИЧ-инфекция </a:t>
            </a:r>
            <a:r>
              <a:rPr lang="ru-RU" altLang="ru-RU"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и </a:t>
            </a:r>
            <a:r>
              <a:rPr lang="ru-RU" altLang="ru-RU" sz="28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толл-лайк</a:t>
            </a:r>
            <a:r>
              <a:rPr lang="ru-RU" altLang="ru-RU"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рецепторы </a:t>
            </a:r>
            <a:r>
              <a:rPr lang="ru-RU" altLang="ru-RU" sz="2800"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altLang="ru-RU" sz="2800" dirty="0">
                <a:solidFill>
                  <a:srgbClr val="FF0000"/>
                </a:solidFill>
                <a:latin typeface="Tahoma" panose="020B0604030504040204" pitchFamily="34" charset="0"/>
                <a:ea typeface="Tahoma" panose="020B0604030504040204" pitchFamily="34" charset="0"/>
                <a:cs typeface="Tahoma" panose="020B0604030504040204" pitchFamily="34" charset="0"/>
              </a:rPr>
              <a:t>Toll-like receptors, TLRs)</a:t>
            </a:r>
            <a:endParaRPr lang="en-GB" altLang="ru-RU"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060" y="1158055"/>
            <a:ext cx="4564075" cy="26770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06059" y="4155989"/>
            <a:ext cx="4564075" cy="230019"/>
          </a:xfrm>
          <a:prstGeom prst="rect">
            <a:avLst/>
          </a:prstGeom>
          <a:solidFill>
            <a:schemeClr val="accent1"/>
          </a:solidFill>
          <a:ln w="9525">
            <a:solidFill>
              <a:schemeClr val="accent1"/>
            </a:solidFill>
            <a:round/>
            <a:headEnd/>
            <a:tailEnd/>
          </a:ln>
          <a:effectLs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414683" fontAlgn="base" hangingPunct="0">
              <a:lnSpc>
                <a:spcPct val="93000"/>
              </a:lnSpc>
              <a:spcBef>
                <a:spcPct val="0"/>
              </a:spcBef>
              <a:spcAft>
                <a:spcPct val="0"/>
              </a:spcAft>
              <a:buClr>
                <a:srgbClr val="000000"/>
              </a:buClr>
              <a:buSzPct val="45000"/>
            </a:pPr>
            <a:r>
              <a:rPr lang="en-GB" altLang="ru-RU" sz="1100" dirty="0">
                <a:latin typeface="Tahoma" panose="020B0604030504040204" pitchFamily="34" charset="0"/>
                <a:ea typeface="Tahoma" panose="020B0604030504040204" pitchFamily="34" charset="0"/>
                <a:cs typeface="Tahoma" panose="020B0604030504040204" pitchFamily="34" charset="0"/>
              </a:rPr>
              <a:t>J. Judy Chang, and Marcus </a:t>
            </a:r>
            <a:r>
              <a:rPr lang="en-GB" altLang="ru-RU" sz="1100" dirty="0" err="1">
                <a:latin typeface="Tahoma" panose="020B0604030504040204" pitchFamily="34" charset="0"/>
                <a:ea typeface="Tahoma" panose="020B0604030504040204" pitchFamily="34" charset="0"/>
                <a:cs typeface="Tahoma" panose="020B0604030504040204" pitchFamily="34" charset="0"/>
              </a:rPr>
              <a:t>Altfeld</a:t>
            </a:r>
            <a:r>
              <a:rPr lang="en-GB" altLang="ru-RU" sz="1100" dirty="0">
                <a:latin typeface="Tahoma" panose="020B0604030504040204" pitchFamily="34" charset="0"/>
                <a:ea typeface="Tahoma" panose="020B0604030504040204" pitchFamily="34" charset="0"/>
                <a:cs typeface="Tahoma" panose="020B0604030504040204" pitchFamily="34" charset="0"/>
              </a:rPr>
              <a:t> Blood 2009;113:269-270</a:t>
            </a:r>
          </a:p>
        </p:txBody>
      </p:sp>
      <p:sp>
        <p:nvSpPr>
          <p:cNvPr id="2" name="TextBox 1"/>
          <p:cNvSpPr txBox="1"/>
          <p:nvPr/>
        </p:nvSpPr>
        <p:spPr>
          <a:xfrm>
            <a:off x="4868215" y="826048"/>
            <a:ext cx="6915953" cy="5247590"/>
          </a:xfrm>
          <a:prstGeom prst="rect">
            <a:avLst/>
          </a:prstGeom>
          <a:solidFill>
            <a:schemeClr val="accent3">
              <a:lumMod val="20000"/>
              <a:lumOff val="80000"/>
            </a:schemeClr>
          </a:solidFill>
          <a:ln>
            <a:solidFill>
              <a:schemeClr val="accent1"/>
            </a:solidFill>
          </a:ln>
        </p:spPr>
        <p:txBody>
          <a:bodyPr wrap="square" rtlCol="0">
            <a:spAutoFit/>
          </a:bodyPr>
          <a:lstStyle/>
          <a:p>
            <a:pPr algn="just">
              <a:lnSpc>
                <a:spcPct val="100000"/>
              </a:lnSpc>
              <a:spcBef>
                <a:spcPts val="600"/>
              </a:spcBef>
              <a:spcAft>
                <a:spcPts val="600"/>
              </a:spcAft>
            </a:pPr>
            <a:r>
              <a:rPr lang="ru-RU" sz="2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Толл</a:t>
            </a:r>
            <a:r>
              <a:rPr lang="ru-RU"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r>
              <a:rPr lang="ru-RU" sz="2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лайк</a:t>
            </a:r>
            <a:r>
              <a:rPr lang="ru-RU"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-рецептор</a:t>
            </a:r>
            <a:r>
              <a:rPr lang="ru-RU" sz="2200" dirty="0" smtClean="0">
                <a:latin typeface="Tahoma" panose="020B0604030504040204" pitchFamily="34" charset="0"/>
                <a:ea typeface="Tahoma" panose="020B0604030504040204" pitchFamily="34" charset="0"/>
                <a:cs typeface="Tahoma" panose="020B0604030504040204" pitchFamily="34" charset="0"/>
              </a:rPr>
              <a:t> </a:t>
            </a:r>
            <a:r>
              <a:rPr lang="ru-RU" sz="2200" dirty="0">
                <a:latin typeface="Tahoma" panose="020B0604030504040204" pitchFamily="34" charset="0"/>
                <a:ea typeface="Tahoma" panose="020B0604030504040204" pitchFamily="34" charset="0"/>
                <a:cs typeface="Tahoma" panose="020B0604030504040204" pitchFamily="34" charset="0"/>
              </a:rPr>
              <a:t>– компонент или молекула на поверхности </a:t>
            </a:r>
            <a:r>
              <a:rPr lang="ru-RU" sz="2200" dirty="0">
                <a:solidFill>
                  <a:srgbClr val="FF0000"/>
                </a:solidFill>
                <a:latin typeface="Tahoma" panose="020B0604030504040204" pitchFamily="34" charset="0"/>
                <a:ea typeface="Tahoma" panose="020B0604030504040204" pitchFamily="34" charset="0"/>
                <a:cs typeface="Tahoma" panose="020B0604030504040204" pitchFamily="34" charset="0"/>
              </a:rPr>
              <a:t>клеток врожденного иммунитета</a:t>
            </a:r>
            <a:r>
              <a:rPr lang="ru-RU" sz="2200" dirty="0">
                <a:latin typeface="Tahoma" panose="020B0604030504040204" pitchFamily="34" charset="0"/>
                <a:ea typeface="Tahoma" panose="020B0604030504040204" pitchFamily="34" charset="0"/>
                <a:cs typeface="Tahoma" panose="020B0604030504040204" pitchFamily="34" charset="0"/>
              </a:rPr>
              <a:t>. </a:t>
            </a:r>
            <a:r>
              <a:rPr lang="ru-RU" sz="2200" dirty="0" smtClean="0">
                <a:latin typeface="Tahoma" panose="020B0604030504040204" pitchFamily="34" charset="0"/>
                <a:ea typeface="Tahoma" panose="020B0604030504040204" pitchFamily="34" charset="0"/>
                <a:cs typeface="Tahoma" panose="020B0604030504040204" pitchFamily="34" charset="0"/>
              </a:rPr>
              <a:t>TLR </a:t>
            </a:r>
            <a:r>
              <a:rPr lang="ru-RU" sz="2200" dirty="0">
                <a:latin typeface="Tahoma" panose="020B0604030504040204" pitchFamily="34" charset="0"/>
                <a:ea typeface="Tahoma" panose="020B0604030504040204" pitchFamily="34" charset="0"/>
                <a:cs typeface="Tahoma" panose="020B0604030504040204" pitchFamily="34" charset="0"/>
              </a:rPr>
              <a:t>высоко консервативны и в организмах большинства животных структурно и функционально сходны. Всего известно 13 типов таких рецепторов. </a:t>
            </a:r>
          </a:p>
          <a:p>
            <a:pPr algn="just">
              <a:lnSpc>
                <a:spcPct val="100000"/>
              </a:lnSpc>
              <a:spcAft>
                <a:spcPts val="600"/>
              </a:spcAft>
            </a:pPr>
            <a:r>
              <a:rPr lang="ru-RU" sz="2200" dirty="0">
                <a:latin typeface="Tahoma" panose="020B0604030504040204" pitchFamily="34" charset="0"/>
                <a:ea typeface="Tahoma" panose="020B0604030504040204" pitchFamily="34" charset="0"/>
                <a:cs typeface="Tahoma" panose="020B0604030504040204" pitchFamily="34" charset="0"/>
              </a:rPr>
              <a:t>С его помощью </a:t>
            </a:r>
            <a:r>
              <a:rPr lang="ru-RU" sz="2200" dirty="0">
                <a:solidFill>
                  <a:srgbClr val="FF0000"/>
                </a:solidFill>
                <a:latin typeface="Tahoma" panose="020B0604030504040204" pitchFamily="34" charset="0"/>
                <a:ea typeface="Tahoma" panose="020B0604030504040204" pitchFamily="34" charset="0"/>
                <a:cs typeface="Tahoma" panose="020B0604030504040204" pitchFamily="34" charset="0"/>
              </a:rPr>
              <a:t>распознают</a:t>
            </a:r>
            <a:r>
              <a:rPr lang="ru-RU" sz="2200" dirty="0">
                <a:latin typeface="Tahoma" panose="020B0604030504040204" pitchFamily="34" charset="0"/>
                <a:ea typeface="Tahoma" panose="020B0604030504040204" pitchFamily="34" charset="0"/>
                <a:cs typeface="Tahoma" panose="020B0604030504040204" pitchFamily="34" charset="0"/>
              </a:rPr>
              <a:t> </a:t>
            </a:r>
            <a:r>
              <a:rPr lang="ru-RU"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молекулярные </a:t>
            </a:r>
            <a:r>
              <a:rPr lang="ru-RU" sz="2200" dirty="0">
                <a:solidFill>
                  <a:srgbClr val="FF0000"/>
                </a:solidFill>
                <a:latin typeface="Tahoma" panose="020B0604030504040204" pitchFamily="34" charset="0"/>
                <a:ea typeface="Tahoma" panose="020B0604030504040204" pitchFamily="34" charset="0"/>
                <a:cs typeface="Tahoma" panose="020B0604030504040204" pitchFamily="34" charset="0"/>
              </a:rPr>
              <a:t>структуры инфекционных агентов </a:t>
            </a:r>
            <a:r>
              <a:rPr lang="ru-RU" sz="2200" dirty="0">
                <a:latin typeface="Tahoma" panose="020B0604030504040204" pitchFamily="34" charset="0"/>
                <a:ea typeface="Tahoma" panose="020B0604030504040204" pitchFamily="34" charset="0"/>
                <a:cs typeface="Tahoma" panose="020B0604030504040204" pitchFamily="34" charset="0"/>
              </a:rPr>
              <a:t>и опосредуют выработку цитокинов, необходимых для развития эффективного иммунитета. В частности </a:t>
            </a:r>
            <a:r>
              <a:rPr lang="ru-RU" sz="2200" dirty="0">
                <a:solidFill>
                  <a:srgbClr val="FF0000"/>
                </a:solidFill>
                <a:latin typeface="Tahoma" panose="020B0604030504040204" pitchFamily="34" charset="0"/>
                <a:ea typeface="Tahoma" panose="020B0604030504040204" pitchFamily="34" charset="0"/>
                <a:cs typeface="Tahoma" panose="020B0604030504040204" pitchFamily="34" charset="0"/>
              </a:rPr>
              <a:t>TLR4 участвует в событиях, связанных с </a:t>
            </a:r>
            <a:r>
              <a:rPr lang="ru-RU" sz="2200" dirty="0" err="1">
                <a:solidFill>
                  <a:srgbClr val="FF0000"/>
                </a:solidFill>
                <a:latin typeface="Tahoma" panose="020B0604030504040204" pitchFamily="34" charset="0"/>
                <a:ea typeface="Tahoma" panose="020B0604030504040204" pitchFamily="34" charset="0"/>
                <a:cs typeface="Tahoma" panose="020B0604030504040204" pitchFamily="34" charset="0"/>
              </a:rPr>
              <a:t>липополисахаридом</a:t>
            </a:r>
            <a:r>
              <a:rPr lang="ru-RU" sz="2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ru-RU" sz="2200" dirty="0">
                <a:latin typeface="Tahoma" panose="020B0604030504040204" pitchFamily="34" charset="0"/>
                <a:ea typeface="Tahoma" panose="020B0604030504040204" pitchFamily="34" charset="0"/>
                <a:cs typeface="Tahoma" panose="020B0604030504040204" pitchFamily="34" charset="0"/>
              </a:rPr>
              <a:t>(LPS) </a:t>
            </a:r>
            <a:r>
              <a:rPr lang="ru-RU" sz="2200" dirty="0" err="1" smtClean="0">
                <a:latin typeface="Tahoma" panose="020B0604030504040204" pitchFamily="34" charset="0"/>
                <a:ea typeface="Tahoma" panose="020B0604030504040204" pitchFamily="34" charset="0"/>
                <a:cs typeface="Tahoma" panose="020B0604030504040204" pitchFamily="34" charset="0"/>
              </a:rPr>
              <a:t>грам</a:t>
            </a:r>
            <a:r>
              <a:rPr lang="ru-RU" sz="2200" dirty="0" smtClean="0">
                <a:latin typeface="Tahoma" panose="020B0604030504040204" pitchFamily="34" charset="0"/>
                <a:ea typeface="Tahoma" panose="020B0604030504040204" pitchFamily="34" charset="0"/>
                <a:cs typeface="Tahoma" panose="020B0604030504040204" pitchFamily="34" charset="0"/>
              </a:rPr>
              <a:t>(-) </a:t>
            </a:r>
            <a:r>
              <a:rPr lang="ru-RU" sz="2200" dirty="0">
                <a:latin typeface="Tahoma" panose="020B0604030504040204" pitchFamily="34" charset="0"/>
                <a:ea typeface="Tahoma" panose="020B0604030504040204" pitchFamily="34" charset="0"/>
                <a:cs typeface="Tahoma" panose="020B0604030504040204" pitchFamily="34" charset="0"/>
              </a:rPr>
              <a:t>бактерий. Предполагается, что </a:t>
            </a:r>
            <a:r>
              <a:rPr lang="ru-RU" sz="2200" dirty="0">
                <a:solidFill>
                  <a:srgbClr val="FF0000"/>
                </a:solidFill>
                <a:latin typeface="Tahoma" panose="020B0604030504040204" pitchFamily="34" charset="0"/>
                <a:ea typeface="Tahoma" panose="020B0604030504040204" pitchFamily="34" charset="0"/>
                <a:cs typeface="Tahoma" panose="020B0604030504040204" pitchFamily="34" charset="0"/>
              </a:rPr>
              <a:t>два полиморфизма </a:t>
            </a:r>
            <a:r>
              <a:rPr lang="ru-RU" sz="2200" i="1" dirty="0">
                <a:solidFill>
                  <a:srgbClr val="FF0000"/>
                </a:solidFill>
                <a:latin typeface="Tahoma" panose="020B0604030504040204" pitchFamily="34" charset="0"/>
                <a:ea typeface="Tahoma" panose="020B0604030504040204" pitchFamily="34" charset="0"/>
                <a:cs typeface="Tahoma" panose="020B0604030504040204" pitchFamily="34" charset="0"/>
              </a:rPr>
              <a:t>Asp299Gly</a:t>
            </a:r>
            <a:r>
              <a:rPr lang="ru-RU" sz="2200" dirty="0">
                <a:solidFill>
                  <a:srgbClr val="FF0000"/>
                </a:solidFill>
                <a:latin typeface="Tahoma" panose="020B0604030504040204" pitchFamily="34" charset="0"/>
                <a:ea typeface="Tahoma" panose="020B0604030504040204" pitchFamily="34" charset="0"/>
                <a:cs typeface="Tahoma" panose="020B0604030504040204" pitchFamily="34" charset="0"/>
              </a:rPr>
              <a:t> и </a:t>
            </a:r>
            <a:r>
              <a:rPr lang="ru-RU" sz="2200" i="1" dirty="0">
                <a:solidFill>
                  <a:srgbClr val="FF0000"/>
                </a:solidFill>
                <a:latin typeface="Tahoma" panose="020B0604030504040204" pitchFamily="34" charset="0"/>
                <a:ea typeface="Tahoma" panose="020B0604030504040204" pitchFamily="34" charset="0"/>
                <a:cs typeface="Tahoma" panose="020B0604030504040204" pitchFamily="34" charset="0"/>
              </a:rPr>
              <a:t>Thr399lle</a:t>
            </a:r>
            <a:r>
              <a:rPr lang="ru-RU" sz="2200" dirty="0">
                <a:solidFill>
                  <a:srgbClr val="FF0000"/>
                </a:solidFill>
                <a:latin typeface="Tahoma" panose="020B0604030504040204" pitchFamily="34" charset="0"/>
                <a:ea typeface="Tahoma" panose="020B0604030504040204" pitchFamily="34" charset="0"/>
                <a:cs typeface="Tahoma" panose="020B0604030504040204" pitchFamily="34" charset="0"/>
              </a:rPr>
              <a:t> изменяют функцию </a:t>
            </a:r>
            <a:r>
              <a:rPr lang="ru-RU" sz="2200" dirty="0">
                <a:latin typeface="Tahoma" panose="020B0604030504040204" pitchFamily="34" charset="0"/>
                <a:ea typeface="Tahoma" panose="020B0604030504040204" pitchFamily="34" charset="0"/>
                <a:cs typeface="Tahoma" panose="020B0604030504040204" pitchFamily="34" charset="0"/>
              </a:rPr>
              <a:t>этого рецептора </a:t>
            </a:r>
            <a:r>
              <a:rPr lang="ru-RU" sz="2200" dirty="0" smtClean="0">
                <a:latin typeface="Tahoma" panose="020B0604030504040204" pitchFamily="34" charset="0"/>
                <a:ea typeface="Tahoma" panose="020B0604030504040204" pitchFamily="34" charset="0"/>
                <a:cs typeface="Tahoma" panose="020B0604030504040204" pitchFamily="34" charset="0"/>
              </a:rPr>
              <a:t>и, соответственно, реакцию клетки </a:t>
            </a:r>
            <a:r>
              <a:rPr lang="ru-RU" sz="2200" dirty="0">
                <a:latin typeface="Tahoma" panose="020B0604030504040204" pitchFamily="34" charset="0"/>
                <a:ea typeface="Tahoma" panose="020B0604030504040204" pitchFamily="34" charset="0"/>
                <a:cs typeface="Tahoma" panose="020B0604030504040204" pitchFamily="34" charset="0"/>
              </a:rPr>
              <a:t>на LPS.   </a:t>
            </a:r>
          </a:p>
        </p:txBody>
      </p:sp>
    </p:spTree>
    <p:extLst>
      <p:ext uri="{BB962C8B-B14F-4D97-AF65-F5344CB8AC3E}">
        <p14:creationId xmlns:p14="http://schemas.microsoft.com/office/powerpoint/2010/main" val="30002918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850106"/>
          </a:xfrm>
        </p:spPr>
        <p:txBody>
          <a:bodyPr>
            <a:normAutofit/>
          </a:bodyPr>
          <a:lstStyle/>
          <a:p>
            <a:pPr algn="ctr"/>
            <a:r>
              <a:rPr lang="ru-RU" sz="3200" b="1" dirty="0">
                <a:solidFill>
                  <a:srgbClr val="FF0000"/>
                </a:solidFill>
                <a:latin typeface="Tahoma" panose="020B0604030504040204" pitchFamily="34" charset="0"/>
                <a:ea typeface="Tahoma" panose="020B0604030504040204" pitchFamily="34" charset="0"/>
                <a:cs typeface="Tahoma" panose="020B0604030504040204" pitchFamily="34" charset="0"/>
              </a:rPr>
              <a:t>Методы исследования</a:t>
            </a:r>
          </a:p>
        </p:txBody>
      </p:sp>
      <p:sp>
        <p:nvSpPr>
          <p:cNvPr id="3" name="Объект 2"/>
          <p:cNvSpPr>
            <a:spLocks noGrp="1"/>
          </p:cNvSpPr>
          <p:nvPr>
            <p:ph idx="1"/>
          </p:nvPr>
        </p:nvSpPr>
        <p:spPr>
          <a:xfrm>
            <a:off x="744827" y="1124744"/>
            <a:ext cx="10717369" cy="3395741"/>
          </a:xfrm>
          <a:solidFill>
            <a:schemeClr val="accent2">
              <a:lumMod val="20000"/>
              <a:lumOff val="80000"/>
            </a:schemeClr>
          </a:solidFill>
          <a:ln>
            <a:solidFill>
              <a:srgbClr val="FF0000"/>
            </a:solidFill>
          </a:ln>
        </p:spPr>
        <p:txBody>
          <a:bodyPr>
            <a:noAutofit/>
          </a:bodyPr>
          <a:lstStyle/>
          <a:p>
            <a:pPr>
              <a:lnSpc>
                <a:spcPct val="100000"/>
              </a:lnSpc>
              <a:spcBef>
                <a:spcPts val="600"/>
              </a:spcBef>
              <a:spcAft>
                <a:spcPts val="600"/>
              </a:spcAft>
            </a:pPr>
            <a:r>
              <a:rPr lang="ru-RU" sz="3200" dirty="0">
                <a:latin typeface="Tahoma" panose="020B0604030504040204" pitchFamily="34" charset="0"/>
                <a:ea typeface="Tahoma" panose="020B0604030504040204" pitchFamily="34" charset="0"/>
                <a:cs typeface="Tahoma" panose="020B0604030504040204" pitchFamily="34" charset="0"/>
              </a:rPr>
              <a:t>Определение полиморфизмов генов </a:t>
            </a:r>
            <a:r>
              <a:rPr lang="en-US" sz="3200" i="1" dirty="0">
                <a:latin typeface="Tahoma" panose="020B0604030504040204" pitchFamily="34" charset="0"/>
                <a:ea typeface="Tahoma" panose="020B0604030504040204" pitchFamily="34" charset="0"/>
                <a:cs typeface="Tahoma" panose="020B0604030504040204" pitchFamily="34" charset="0"/>
              </a:rPr>
              <a:t>TLR4</a:t>
            </a:r>
            <a:r>
              <a:rPr lang="ru-RU" sz="3200" i="1" dirty="0">
                <a:latin typeface="Tahoma" panose="020B0604030504040204" pitchFamily="34" charset="0"/>
                <a:ea typeface="Tahoma" panose="020B0604030504040204" pitchFamily="34" charset="0"/>
                <a:cs typeface="Tahoma" panose="020B0604030504040204" pitchFamily="34" charset="0"/>
              </a:rPr>
              <a:t> </a:t>
            </a:r>
            <a:r>
              <a:rPr lang="ru-RU" sz="3200" dirty="0">
                <a:solidFill>
                  <a:schemeClr val="tx2"/>
                </a:solidFill>
                <a:latin typeface="Tahoma" panose="020B0604030504040204" pitchFamily="34" charset="0"/>
                <a:ea typeface="Tahoma" panose="020B0604030504040204" pitchFamily="34" charset="0"/>
                <a:cs typeface="Tahoma" panose="020B0604030504040204" pitchFamily="34" charset="0"/>
              </a:rPr>
              <a:t>(ПЦР и анализ длин </a:t>
            </a:r>
            <a:r>
              <a:rPr lang="ru-RU" sz="3200" dirty="0" err="1">
                <a:solidFill>
                  <a:schemeClr val="tx2"/>
                </a:solidFill>
                <a:latin typeface="Tahoma" panose="020B0604030504040204" pitchFamily="34" charset="0"/>
                <a:ea typeface="Tahoma" panose="020B0604030504040204" pitchFamily="34" charset="0"/>
                <a:cs typeface="Tahoma" panose="020B0604030504040204" pitchFamily="34" charset="0"/>
              </a:rPr>
              <a:t>рестрикционных</a:t>
            </a:r>
            <a:r>
              <a:rPr lang="ru-RU" sz="3200" dirty="0">
                <a:solidFill>
                  <a:schemeClr val="tx2"/>
                </a:solidFill>
                <a:latin typeface="Tahoma" panose="020B0604030504040204" pitchFamily="34" charset="0"/>
                <a:ea typeface="Tahoma" panose="020B0604030504040204" pitchFamily="34" charset="0"/>
                <a:cs typeface="Tahoma" panose="020B0604030504040204" pitchFamily="34" charset="0"/>
              </a:rPr>
              <a:t> фрагментов) </a:t>
            </a:r>
            <a:r>
              <a:rPr lang="ru-RU" sz="3200" dirty="0">
                <a:latin typeface="Tahoma" panose="020B0604030504040204" pitchFamily="34" charset="0"/>
                <a:ea typeface="Tahoma" panose="020B0604030504040204" pitchFamily="34" charset="0"/>
                <a:cs typeface="Tahoma" panose="020B0604030504040204" pitchFamily="34" charset="0"/>
              </a:rPr>
              <a:t>у</a:t>
            </a:r>
            <a:r>
              <a:rPr lang="ru-RU" sz="32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ru-RU" sz="3200" dirty="0">
                <a:latin typeface="Tahoma" panose="020B0604030504040204" pitchFamily="34" charset="0"/>
                <a:ea typeface="Tahoma" panose="020B0604030504040204" pitchFamily="34" charset="0"/>
                <a:cs typeface="Tahoma" panose="020B0604030504040204" pitchFamily="34" charset="0"/>
              </a:rPr>
              <a:t>133 человека</a:t>
            </a:r>
            <a:r>
              <a:rPr lang="en-US" sz="3200" dirty="0">
                <a:latin typeface="Tahoma" panose="020B0604030504040204" pitchFamily="34" charset="0"/>
                <a:ea typeface="Tahoma" panose="020B0604030504040204" pitchFamily="34" charset="0"/>
                <a:cs typeface="Tahoma" panose="020B0604030504040204" pitchFamily="34" charset="0"/>
              </a:rPr>
              <a:t> </a:t>
            </a:r>
            <a:r>
              <a:rPr lang="ru-RU" sz="3200" dirty="0" smtClean="0">
                <a:latin typeface="Tahoma" panose="020B0604030504040204" pitchFamily="34" charset="0"/>
                <a:ea typeface="Tahoma" panose="020B0604030504040204" pitchFamily="34" charset="0"/>
                <a:cs typeface="Tahoma" panose="020B0604030504040204" pitchFamily="34" charset="0"/>
              </a:rPr>
              <a:t>– </a:t>
            </a:r>
            <a:r>
              <a:rPr lang="ru-RU" sz="3200" dirty="0">
                <a:latin typeface="Tahoma" panose="020B0604030504040204" pitchFamily="34" charset="0"/>
                <a:ea typeface="Tahoma" panose="020B0604030504040204" pitchFamily="34" charset="0"/>
                <a:cs typeface="Tahoma" panose="020B0604030504040204" pitchFamily="34" charset="0"/>
              </a:rPr>
              <a:t>94 пациента</a:t>
            </a:r>
            <a:r>
              <a:rPr lang="ru-RU" sz="3200" dirty="0">
                <a:solidFill>
                  <a:schemeClr val="tx2"/>
                </a:solidFill>
                <a:latin typeface="Tahoma" panose="020B0604030504040204" pitchFamily="34" charset="0"/>
                <a:ea typeface="Tahoma" panose="020B0604030504040204" pitchFamily="34" charset="0"/>
                <a:cs typeface="Tahoma" panose="020B0604030504040204" pitchFamily="34" charset="0"/>
              </a:rPr>
              <a:t>.</a:t>
            </a:r>
          </a:p>
          <a:p>
            <a:pPr>
              <a:lnSpc>
                <a:spcPct val="100000"/>
              </a:lnSpc>
              <a:spcBef>
                <a:spcPts val="600"/>
              </a:spcBef>
              <a:spcAft>
                <a:spcPts val="600"/>
              </a:spcAft>
            </a:pPr>
            <a:r>
              <a:rPr lang="ru-RU" sz="3200" dirty="0">
                <a:latin typeface="Tahoma" panose="020B0604030504040204" pitchFamily="34" charset="0"/>
                <a:ea typeface="Tahoma" panose="020B0604030504040204" pitchFamily="34" charset="0"/>
                <a:cs typeface="Tahoma" panose="020B0604030504040204" pitchFamily="34" charset="0"/>
              </a:rPr>
              <a:t>Определение концентрации </a:t>
            </a:r>
            <a:r>
              <a:rPr lang="en-US" sz="3200" dirty="0">
                <a:latin typeface="Tahoma" panose="020B0604030504040204" pitchFamily="34" charset="0"/>
                <a:ea typeface="Tahoma" panose="020B0604030504040204" pitchFamily="34" charset="0"/>
                <a:cs typeface="Tahoma" panose="020B0604030504040204" pitchFamily="34" charset="0"/>
              </a:rPr>
              <a:t>TNF-ɑ, IL-6, INF-</a:t>
            </a:r>
            <a:r>
              <a:rPr lang="el-GR" sz="3200" dirty="0">
                <a:latin typeface="Tahoma" panose="020B0604030504040204" pitchFamily="34" charset="0"/>
                <a:ea typeface="Tahoma" panose="020B0604030504040204" pitchFamily="34" charset="0"/>
                <a:cs typeface="Tahoma" panose="020B0604030504040204" pitchFamily="34" charset="0"/>
              </a:rPr>
              <a:t>α, </a:t>
            </a:r>
            <a:r>
              <a:rPr lang="en-US" sz="3200" dirty="0">
                <a:latin typeface="Tahoma" panose="020B0604030504040204" pitchFamily="34" charset="0"/>
                <a:ea typeface="Tahoma" panose="020B0604030504040204" pitchFamily="34" charset="0"/>
                <a:cs typeface="Tahoma" panose="020B0604030504040204" pitchFamily="34" charset="0"/>
              </a:rPr>
              <a:t>INF-ɣ, sCD14 </a:t>
            </a:r>
            <a:r>
              <a:rPr lang="ru-RU" sz="3200" dirty="0">
                <a:latin typeface="Tahoma" panose="020B0604030504040204" pitchFamily="34" charset="0"/>
                <a:ea typeface="Tahoma" panose="020B0604030504040204" pitchFamily="34" charset="0"/>
                <a:cs typeface="Tahoma" panose="020B0604030504040204" pitchFamily="34" charset="0"/>
              </a:rPr>
              <a:t> в сыворотке </a:t>
            </a:r>
            <a:r>
              <a:rPr lang="ru-RU" sz="3200" dirty="0">
                <a:solidFill>
                  <a:schemeClr val="tx2"/>
                </a:solidFill>
                <a:latin typeface="Tahoma" panose="020B0604030504040204" pitchFamily="34" charset="0"/>
                <a:ea typeface="Tahoma" panose="020B0604030504040204" pitchFamily="34" charset="0"/>
                <a:cs typeface="Tahoma" panose="020B0604030504040204" pitchFamily="34" charset="0"/>
              </a:rPr>
              <a:t>(ИФА) </a:t>
            </a:r>
            <a:r>
              <a:rPr lang="ru-RU" sz="3200" dirty="0">
                <a:latin typeface="Tahoma" panose="020B0604030504040204" pitchFamily="34" charset="0"/>
                <a:ea typeface="Tahoma" panose="020B0604030504040204" pitchFamily="34" charset="0"/>
                <a:cs typeface="Tahoma" panose="020B0604030504040204" pitchFamily="34" charset="0"/>
              </a:rPr>
              <a:t>–</a:t>
            </a:r>
            <a:r>
              <a:rPr lang="ru-RU" sz="32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ru-RU" sz="3200" dirty="0">
                <a:latin typeface="Tahoma" panose="020B0604030504040204" pitchFamily="34" charset="0"/>
                <a:ea typeface="Tahoma" panose="020B0604030504040204" pitchFamily="34" charset="0"/>
                <a:cs typeface="Tahoma" panose="020B0604030504040204" pitchFamily="34" charset="0"/>
              </a:rPr>
              <a:t>81</a:t>
            </a:r>
            <a:r>
              <a:rPr lang="ru-RU" sz="32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ru-RU" sz="3200" dirty="0">
                <a:latin typeface="Tahoma" panose="020B0604030504040204" pitchFamily="34" charset="0"/>
                <a:ea typeface="Tahoma" panose="020B0604030504040204" pitchFamily="34" charset="0"/>
                <a:cs typeface="Tahoma" panose="020B0604030504040204" pitchFamily="34" charset="0"/>
              </a:rPr>
              <a:t>пациент</a:t>
            </a:r>
            <a:r>
              <a:rPr lang="ru-RU" sz="3200" dirty="0" smtClean="0">
                <a:latin typeface="Tahoma" panose="020B0604030504040204" pitchFamily="34" charset="0"/>
                <a:ea typeface="Tahoma" panose="020B0604030504040204" pitchFamily="34" charset="0"/>
                <a:cs typeface="Tahoma" panose="020B0604030504040204" pitchFamily="34" charset="0"/>
              </a:rPr>
              <a:t>.</a:t>
            </a:r>
            <a:endParaRPr lang="ru-RU"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5212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570411" y="156754"/>
            <a:ext cx="10972800" cy="476672"/>
          </a:xfrm>
          <a:solidFill>
            <a:schemeClr val="accent1">
              <a:lumMod val="40000"/>
              <a:lumOff val="60000"/>
            </a:schemeClr>
          </a:solidFill>
          <a:ln>
            <a:solidFill>
              <a:schemeClr val="accent5">
                <a:lumMod val="75000"/>
              </a:schemeClr>
            </a:solidFill>
          </a:ln>
        </p:spPr>
        <p:txBody>
          <a:bodyPr>
            <a:noAutofit/>
          </a:bodyPr>
          <a:lstStyle/>
          <a:p>
            <a:pPr algn="ctr"/>
            <a:r>
              <a:rPr lang="ru-RU" altLang="ru-RU" sz="3200" dirty="0">
                <a:solidFill>
                  <a:srgbClr val="FF0000"/>
                </a:solidFill>
                <a:latin typeface="Tahoma" panose="020B0604030504040204" pitchFamily="34" charset="0"/>
                <a:ea typeface="Tahoma" panose="020B0604030504040204" pitchFamily="34" charset="0"/>
                <a:cs typeface="Tahoma" panose="020B0604030504040204" pitchFamily="34" charset="0"/>
              </a:rPr>
              <a:t>Исследование полиморфизма </a:t>
            </a:r>
            <a:r>
              <a:rPr lang="en-US" altLang="ru-RU" sz="3200" i="1" dirty="0">
                <a:solidFill>
                  <a:srgbClr val="FF0000"/>
                </a:solidFill>
                <a:latin typeface="Tahoma" panose="020B0604030504040204" pitchFamily="34" charset="0"/>
                <a:ea typeface="Tahoma" panose="020B0604030504040204" pitchFamily="34" charset="0"/>
                <a:cs typeface="Tahoma" panose="020B0604030504040204" pitchFamily="34" charset="0"/>
              </a:rPr>
              <a:t>TLR4</a:t>
            </a:r>
            <a:endParaRPr lang="ru-RU" sz="4800" dirty="0">
              <a:latin typeface="Tahoma" panose="020B0604030504040204" pitchFamily="34" charset="0"/>
              <a:ea typeface="Tahoma" panose="020B0604030504040204" pitchFamily="34" charset="0"/>
              <a:cs typeface="Tahoma" panose="020B0604030504040204" pitchFamily="34" charset="0"/>
            </a:endParaRPr>
          </a:p>
        </p:txBody>
      </p:sp>
      <p:sp>
        <p:nvSpPr>
          <p:cNvPr id="4" name="Объект 3"/>
          <p:cNvSpPr>
            <a:spLocks noGrp="1"/>
          </p:cNvSpPr>
          <p:nvPr>
            <p:ph sz="quarter" idx="2"/>
          </p:nvPr>
        </p:nvSpPr>
        <p:spPr>
          <a:xfrm>
            <a:off x="5150168" y="1088740"/>
            <a:ext cx="6149204" cy="4392488"/>
          </a:xfrm>
          <a:solidFill>
            <a:schemeClr val="accent1">
              <a:lumMod val="20000"/>
              <a:lumOff val="80000"/>
            </a:schemeClr>
          </a:solidFill>
          <a:ln>
            <a:solidFill>
              <a:schemeClr val="accent5">
                <a:lumMod val="75000"/>
              </a:schemeClr>
            </a:solidFill>
          </a:ln>
        </p:spPr>
        <p:txBody>
          <a:bodyPr/>
          <a:lstStyle/>
          <a:p>
            <a:endParaRPr lang="ru-RU" sz="2400" dirty="0" smtClean="0">
              <a:latin typeface="Arial" panose="020B0604020202020204" pitchFamily="34" charset="0"/>
              <a:cs typeface="Arial" panose="020B0604020202020204" pitchFamily="34" charset="0"/>
            </a:endParaRPr>
          </a:p>
          <a:p>
            <a:r>
              <a:rPr lang="ru-RU" dirty="0" smtClean="0">
                <a:latin typeface="Tahoma" panose="020B0604030504040204" pitchFamily="34" charset="0"/>
                <a:ea typeface="Tahoma" panose="020B0604030504040204" pitchFamily="34" charset="0"/>
                <a:cs typeface="Tahoma" panose="020B0604030504040204" pitchFamily="34" charset="0"/>
              </a:rPr>
              <a:t>Аллели </a:t>
            </a:r>
            <a:r>
              <a:rPr lang="ru-RU" dirty="0">
                <a:latin typeface="Tahoma" panose="020B0604030504040204" pitchFamily="34" charset="0"/>
                <a:ea typeface="Tahoma" panose="020B0604030504040204" pitchFamily="34" charset="0"/>
                <a:cs typeface="Tahoma" panose="020B0604030504040204" pitchFamily="34" charset="0"/>
              </a:rPr>
              <a:t>G и T изменяют </a:t>
            </a:r>
            <a:r>
              <a:rPr lang="ru-RU" dirty="0" err="1">
                <a:latin typeface="Tahoma" panose="020B0604030504040204" pitchFamily="34" charset="0"/>
                <a:ea typeface="Tahoma" panose="020B0604030504040204" pitchFamily="34" charset="0"/>
                <a:cs typeface="Tahoma" panose="020B0604030504040204" pitchFamily="34" charset="0"/>
              </a:rPr>
              <a:t>лиганд</a:t>
            </a:r>
            <a:r>
              <a:rPr lang="ru-RU" dirty="0">
                <a:latin typeface="Tahoma" panose="020B0604030504040204" pitchFamily="34" charset="0"/>
                <a:ea typeface="Tahoma" panose="020B0604030504040204" pitchFamily="34" charset="0"/>
                <a:cs typeface="Tahoma" panose="020B0604030504040204" pitchFamily="34" charset="0"/>
              </a:rPr>
              <a:t>-связывающий участок рецептора </a:t>
            </a:r>
            <a:r>
              <a:rPr lang="en-US" dirty="0">
                <a:latin typeface="Tahoma" panose="020B0604030504040204" pitchFamily="34" charset="0"/>
                <a:ea typeface="Tahoma" panose="020B0604030504040204" pitchFamily="34" charset="0"/>
                <a:cs typeface="Tahoma" panose="020B0604030504040204" pitchFamily="34" charset="0"/>
              </a:rPr>
              <a:t>(</a:t>
            </a:r>
            <a:r>
              <a:rPr lang="en-US" dirty="0" err="1">
                <a:latin typeface="Tahoma" panose="020B0604030504040204" pitchFamily="34" charset="0"/>
                <a:ea typeface="Tahoma" panose="020B0604030504040204" pitchFamily="34" charset="0"/>
                <a:cs typeface="Tahoma" panose="020B0604030504040204" pitchFamily="34" charset="0"/>
              </a:rPr>
              <a:t>Rallabhandi</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et al., 2006)</a:t>
            </a:r>
            <a:r>
              <a:rPr lang="ru-RU" dirty="0">
                <a:latin typeface="Tahoma" panose="020B0604030504040204" pitchFamily="34" charset="0"/>
                <a:ea typeface="Tahoma" panose="020B0604030504040204" pitchFamily="34" charset="0"/>
                <a:cs typeface="Tahoma" panose="020B0604030504040204" pitchFamily="34" charset="0"/>
              </a:rPr>
              <a:t> </a:t>
            </a:r>
            <a:endParaRPr lang="en-US" dirty="0" smtClean="0">
              <a:latin typeface="Tahoma" panose="020B0604030504040204" pitchFamily="34" charset="0"/>
              <a:ea typeface="Tahoma" panose="020B0604030504040204" pitchFamily="34" charset="0"/>
              <a:cs typeface="Tahoma" panose="020B0604030504040204" pitchFamily="34" charset="0"/>
            </a:endParaRPr>
          </a:p>
          <a:p>
            <a:r>
              <a:rPr lang="ru-RU" dirty="0" smtClean="0">
                <a:latin typeface="Tahoma" panose="020B0604030504040204" pitchFamily="34" charset="0"/>
                <a:ea typeface="Tahoma" panose="020B0604030504040204" pitchFamily="34" charset="0"/>
                <a:cs typeface="Tahoma" panose="020B0604030504040204" pitchFamily="34" charset="0"/>
              </a:rPr>
              <a:t>Наличие данных полиморфизмов </a:t>
            </a:r>
            <a:r>
              <a:rPr lang="ru-RU" dirty="0">
                <a:latin typeface="Tahoma" panose="020B0604030504040204" pitchFamily="34" charset="0"/>
                <a:ea typeface="Tahoma" panose="020B0604030504040204" pitchFamily="34" charset="0"/>
                <a:cs typeface="Tahoma" panose="020B0604030504040204" pitchFamily="34" charset="0"/>
              </a:rPr>
              <a:t>ассоциируется со сниженным ответом </a:t>
            </a:r>
            <a:r>
              <a:rPr lang="ru-RU" dirty="0" smtClean="0">
                <a:latin typeface="Tahoma" panose="020B0604030504040204" pitchFamily="34" charset="0"/>
                <a:ea typeface="Tahoma" panose="020B0604030504040204" pitchFamily="34" charset="0"/>
                <a:cs typeface="Tahoma" panose="020B0604030504040204" pitchFamily="34" charset="0"/>
              </a:rPr>
              <a:t>на </a:t>
            </a:r>
            <a:r>
              <a:rPr lang="ru-RU" dirty="0">
                <a:latin typeface="Tahoma" panose="020B0604030504040204" pitchFamily="34" charset="0"/>
                <a:ea typeface="Tahoma" panose="020B0604030504040204" pitchFamily="34" charset="0"/>
                <a:cs typeface="Tahoma" panose="020B0604030504040204" pitchFamily="34" charset="0"/>
              </a:rPr>
              <a:t>ЛПС (</a:t>
            </a:r>
            <a:r>
              <a:rPr lang="ru-RU" dirty="0" err="1">
                <a:latin typeface="Tahoma" panose="020B0604030504040204" pitchFamily="34" charset="0"/>
                <a:ea typeface="Tahoma" panose="020B0604030504040204" pitchFamily="34" charset="0"/>
                <a:cs typeface="Tahoma" panose="020B0604030504040204" pitchFamily="34" charset="0"/>
              </a:rPr>
              <a:t>Arbour</a:t>
            </a:r>
            <a:r>
              <a:rPr lang="ru-RU" dirty="0">
                <a:latin typeface="Tahoma" panose="020B0604030504040204" pitchFamily="34" charset="0"/>
                <a:ea typeface="Tahoma" panose="020B0604030504040204" pitchFamily="34" charset="0"/>
                <a:cs typeface="Tahoma" panose="020B0604030504040204" pitchFamily="34" charset="0"/>
              </a:rPr>
              <a:t> N.C., 2000; </a:t>
            </a:r>
            <a:r>
              <a:rPr lang="ru-RU" dirty="0" err="1">
                <a:latin typeface="Tahoma" panose="020B0604030504040204" pitchFamily="34" charset="0"/>
                <a:ea typeface="Tahoma" panose="020B0604030504040204" pitchFamily="34" charset="0"/>
                <a:cs typeface="Tahoma" panose="020B0604030504040204" pitchFamily="34" charset="0"/>
              </a:rPr>
              <a:t>Schwartz</a:t>
            </a:r>
            <a:r>
              <a:rPr lang="ru-RU" dirty="0">
                <a:latin typeface="Tahoma" panose="020B0604030504040204" pitchFamily="34" charset="0"/>
                <a:ea typeface="Tahoma" panose="020B0604030504040204" pitchFamily="34" charset="0"/>
                <a:cs typeface="Tahoma" panose="020B0604030504040204" pitchFamily="34" charset="0"/>
              </a:rPr>
              <a:t> D.A., </a:t>
            </a:r>
            <a:r>
              <a:rPr lang="ru-RU" dirty="0" smtClean="0">
                <a:latin typeface="Tahoma" panose="020B0604030504040204" pitchFamily="34" charset="0"/>
                <a:ea typeface="Tahoma" panose="020B0604030504040204" pitchFamily="34" charset="0"/>
                <a:cs typeface="Tahoma" panose="020B0604030504040204" pitchFamily="34" charset="0"/>
              </a:rPr>
              <a:t>2001,2002)</a:t>
            </a:r>
          </a:p>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 </a:t>
            </a:r>
          </a:p>
          <a:p>
            <a:endParaRPr lang="ru-RU" sz="2400" dirty="0">
              <a:latin typeface="Arial" panose="020B0604020202020204" pitchFamily="34" charset="0"/>
              <a:cs typeface="Arial" panose="020B0604020202020204" pitchFamily="34" charset="0"/>
            </a:endParaRPr>
          </a:p>
        </p:txBody>
      </p:sp>
      <p:sp>
        <p:nvSpPr>
          <p:cNvPr id="6" name="Объект 5"/>
          <p:cNvSpPr>
            <a:spLocks noGrp="1"/>
          </p:cNvSpPr>
          <p:nvPr>
            <p:ph sz="quarter" idx="4"/>
          </p:nvPr>
        </p:nvSpPr>
        <p:spPr>
          <a:xfrm>
            <a:off x="5336051" y="6093296"/>
            <a:ext cx="6816757" cy="432048"/>
          </a:xfrm>
        </p:spPr>
        <p:txBody>
          <a:bodyPr/>
          <a:lstStyle/>
          <a:p>
            <a:pPr marL="0" indent="0" algn="just">
              <a:buNone/>
            </a:pPr>
            <a:endParaRPr lang="ru-RU" sz="2400" dirty="0">
              <a:latin typeface="Arial" panose="020B0604020202020204" pitchFamily="34" charset="0"/>
              <a:cs typeface="Arial" panose="020B0604020202020204" pitchFamily="34" charset="0"/>
            </a:endParaRPr>
          </a:p>
        </p:txBody>
      </p:sp>
      <p:sp>
        <p:nvSpPr>
          <p:cNvPr id="7" name="Нижний колонтитул 6"/>
          <p:cNvSpPr>
            <a:spLocks noGrp="1"/>
          </p:cNvSpPr>
          <p:nvPr>
            <p:ph type="ftr" sz="quarter" idx="11"/>
          </p:nvPr>
        </p:nvSpPr>
        <p:spPr/>
        <p:txBody>
          <a:bodyPr/>
          <a:lstStyle/>
          <a:p>
            <a:pPr>
              <a:defRPr/>
            </a:pPr>
            <a:endParaRPr lang="ru-RU" dirty="0">
              <a:solidFill>
                <a:prstClr val="black">
                  <a:tint val="75000"/>
                </a:prstClr>
              </a:solidFill>
            </a:endParaRPr>
          </a:p>
        </p:txBody>
      </p:sp>
      <p:sp>
        <p:nvSpPr>
          <p:cNvPr id="8" name="Номер слайда 7"/>
          <p:cNvSpPr>
            <a:spLocks noGrp="1"/>
          </p:cNvSpPr>
          <p:nvPr>
            <p:ph type="sldNum" sz="quarter" idx="12"/>
          </p:nvPr>
        </p:nvSpPr>
        <p:spPr/>
        <p:txBody>
          <a:bodyPr/>
          <a:lstStyle/>
          <a:p>
            <a:pPr>
              <a:defRPr/>
            </a:pPr>
            <a:fld id="{242B9CBA-3BCD-4EBD-96ED-41C65E91C373}" type="slidenum">
              <a:rPr lang="ru-RU" smtClean="0">
                <a:solidFill>
                  <a:prstClr val="black">
                    <a:tint val="75000"/>
                  </a:prstClr>
                </a:solidFill>
              </a:rPr>
              <a:pPr>
                <a:defRPr/>
              </a:pPr>
              <a:t>25</a:t>
            </a:fld>
            <a:endParaRPr lang="ru-RU" dirty="0">
              <a:solidFill>
                <a:prstClr val="black">
                  <a:tint val="75000"/>
                </a:prstClr>
              </a:solidFill>
            </a:endParaRPr>
          </a:p>
        </p:txBody>
      </p:sp>
      <p:sp>
        <p:nvSpPr>
          <p:cNvPr id="9" name="Объект 8"/>
          <p:cNvSpPr>
            <a:spLocks noGrp="1"/>
          </p:cNvSpPr>
          <p:nvPr>
            <p:ph sz="quarter" idx="3"/>
          </p:nvPr>
        </p:nvSpPr>
        <p:spPr>
          <a:xfrm>
            <a:off x="623392" y="3573016"/>
            <a:ext cx="5384800" cy="3168352"/>
          </a:xfrm>
        </p:spPr>
        <p:txBody>
          <a:bodyPr/>
          <a:lstStyle/>
          <a:p>
            <a:pPr marL="0" indent="0">
              <a:buNone/>
            </a:pPr>
            <a:r>
              <a:rPr lang="en-US" dirty="0" smtClean="0"/>
              <a:t>         </a:t>
            </a:r>
            <a:r>
              <a:rPr lang="ru-RU" dirty="0" smtClean="0"/>
              <a:t>		</a:t>
            </a:r>
            <a:r>
              <a:rPr lang="en-US" b="1" dirty="0" smtClean="0">
                <a:solidFill>
                  <a:srgbClr val="C00000"/>
                </a:solidFill>
                <a:latin typeface="Arial" panose="020B0604020202020204" pitchFamily="34" charset="0"/>
                <a:cs typeface="Arial" panose="020B0604020202020204" pitchFamily="34" charset="0"/>
              </a:rPr>
              <a:t>Thr399Ile</a:t>
            </a:r>
          </a:p>
          <a:p>
            <a:pPr marL="0" indent="0">
              <a:buNone/>
            </a:pPr>
            <a:r>
              <a:rPr lang="en-US" b="1" dirty="0" smtClean="0"/>
              <a:t>        </a:t>
            </a:r>
            <a:r>
              <a:rPr lang="ru-RU" b="1" dirty="0" smtClean="0"/>
              <a:t>		</a:t>
            </a:r>
            <a:r>
              <a:rPr lang="en-US" b="1" dirty="0" smtClean="0"/>
              <a:t> (1196C/</a:t>
            </a:r>
            <a:r>
              <a:rPr lang="en-US" b="1" dirty="0" smtClean="0">
                <a:solidFill>
                  <a:schemeClr val="tx2"/>
                </a:solidFill>
              </a:rPr>
              <a:t>T</a:t>
            </a:r>
            <a:r>
              <a:rPr lang="en-US" b="1" dirty="0" smtClean="0"/>
              <a:t>)</a:t>
            </a:r>
          </a:p>
          <a:p>
            <a:pPr marL="0" indent="0">
              <a:buNone/>
            </a:pPr>
            <a:r>
              <a:rPr lang="en-US" b="1" dirty="0" smtClean="0"/>
              <a:t>        </a:t>
            </a:r>
            <a:r>
              <a:rPr lang="ru-RU" b="1" dirty="0" smtClean="0"/>
              <a:t>		</a:t>
            </a:r>
            <a:r>
              <a:rPr lang="en-US" sz="3200" b="1" dirty="0" smtClean="0"/>
              <a:t>C       </a:t>
            </a:r>
            <a:r>
              <a:rPr lang="en-US" sz="3200" b="1" dirty="0" smtClean="0">
                <a:solidFill>
                  <a:schemeClr val="tx2"/>
                </a:solidFill>
              </a:rPr>
              <a:t>T</a:t>
            </a:r>
            <a:endParaRPr lang="ru-RU" sz="3200" b="1" dirty="0">
              <a:solidFill>
                <a:schemeClr val="tx2"/>
              </a:solidFill>
            </a:endParaRPr>
          </a:p>
        </p:txBody>
      </p:sp>
      <p:cxnSp>
        <p:nvCxnSpPr>
          <p:cNvPr id="11" name="Прямая соединительная линия 10"/>
          <p:cNvCxnSpPr/>
          <p:nvPr/>
        </p:nvCxnSpPr>
        <p:spPr>
          <a:xfrm>
            <a:off x="2639616" y="5085184"/>
            <a:ext cx="0" cy="12961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2351584" y="5373216"/>
            <a:ext cx="5760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Объект 14"/>
          <p:cNvSpPr>
            <a:spLocks noGrp="1"/>
          </p:cNvSpPr>
          <p:nvPr>
            <p:ph sz="quarter" idx="1"/>
          </p:nvPr>
        </p:nvSpPr>
        <p:spPr>
          <a:xfrm>
            <a:off x="609600" y="764704"/>
            <a:ext cx="5384800" cy="3021484"/>
          </a:xfrm>
        </p:spPr>
        <p:txBody>
          <a:bodyPr/>
          <a:lstStyle/>
          <a:p>
            <a:pPr marL="0" indent="0">
              <a:buNone/>
            </a:pPr>
            <a:r>
              <a:rPr lang="en-US" sz="2800" b="1" dirty="0" smtClean="0">
                <a:solidFill>
                  <a:srgbClr val="C00000"/>
                </a:solidFill>
                <a:latin typeface="Arial" panose="020B0604020202020204" pitchFamily="34" charset="0"/>
                <a:cs typeface="Arial" panose="020B0604020202020204" pitchFamily="34" charset="0"/>
              </a:rPr>
              <a:t>       </a:t>
            </a:r>
            <a:r>
              <a:rPr lang="ru-RU" sz="2800" b="1" dirty="0" smtClean="0">
                <a:solidFill>
                  <a:srgbClr val="C00000"/>
                </a:solidFill>
                <a:latin typeface="Arial" panose="020B0604020202020204" pitchFamily="34" charset="0"/>
                <a:cs typeface="Arial" panose="020B0604020202020204" pitchFamily="34" charset="0"/>
              </a:rPr>
              <a:t>		</a:t>
            </a:r>
            <a:r>
              <a:rPr lang="en-US" sz="2800" b="1" dirty="0" smtClean="0">
                <a:solidFill>
                  <a:srgbClr val="C00000"/>
                </a:solidFill>
                <a:latin typeface="Arial" panose="020B0604020202020204" pitchFamily="34" charset="0"/>
                <a:cs typeface="Arial" panose="020B0604020202020204" pitchFamily="34" charset="0"/>
              </a:rPr>
              <a:t>Asp299Gly</a:t>
            </a:r>
          </a:p>
          <a:p>
            <a:pPr marL="0" indent="0">
              <a:buNone/>
            </a:pPr>
            <a:r>
              <a:rPr lang="en-US" sz="2800" b="1" dirty="0" smtClean="0">
                <a:latin typeface="Arial" panose="020B0604020202020204" pitchFamily="34" charset="0"/>
                <a:cs typeface="Arial" panose="020B0604020202020204" pitchFamily="34" charset="0"/>
              </a:rPr>
              <a:t>         </a:t>
            </a:r>
            <a:r>
              <a:rPr lang="ru-RU" sz="2800" b="1"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(896A/</a:t>
            </a:r>
            <a:r>
              <a:rPr lang="en-US" sz="2800" b="1" dirty="0" smtClean="0">
                <a:solidFill>
                  <a:schemeClr val="tx2"/>
                </a:solidFill>
                <a:latin typeface="Arial" panose="020B0604020202020204" pitchFamily="34" charset="0"/>
                <a:cs typeface="Arial" panose="020B0604020202020204" pitchFamily="34" charset="0"/>
              </a:rPr>
              <a:t>G</a:t>
            </a:r>
            <a:r>
              <a:rPr lang="en-US" sz="2800" b="1" dirty="0" smtClean="0">
                <a:latin typeface="Arial" panose="020B0604020202020204" pitchFamily="34" charset="0"/>
                <a:cs typeface="Arial" panose="020B0604020202020204" pitchFamily="34" charset="0"/>
              </a:rPr>
              <a:t>)</a:t>
            </a:r>
          </a:p>
          <a:p>
            <a:pPr marL="0" indent="0">
              <a:buNone/>
            </a:pPr>
            <a:r>
              <a:rPr lang="en-US" sz="2800" b="1" dirty="0" smtClean="0">
                <a:latin typeface="Arial" panose="020B0604020202020204" pitchFamily="34" charset="0"/>
                <a:cs typeface="Arial" panose="020B0604020202020204" pitchFamily="34" charset="0"/>
              </a:rPr>
              <a:t>       </a:t>
            </a:r>
            <a:r>
              <a:rPr lang="ru-RU" sz="2800" b="1"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A      </a:t>
            </a:r>
            <a:r>
              <a:rPr lang="en-US" sz="2800" b="1" dirty="0" smtClean="0">
                <a:solidFill>
                  <a:schemeClr val="tx2"/>
                </a:solidFill>
                <a:latin typeface="Arial" panose="020B0604020202020204" pitchFamily="34" charset="0"/>
                <a:cs typeface="Arial" panose="020B0604020202020204" pitchFamily="34" charset="0"/>
              </a:rPr>
              <a:t>G</a:t>
            </a:r>
            <a:endParaRPr lang="ru-RU" sz="2800" b="1" dirty="0">
              <a:solidFill>
                <a:schemeClr val="tx2"/>
              </a:solidFill>
              <a:latin typeface="Arial" panose="020B0604020202020204" pitchFamily="34" charset="0"/>
              <a:cs typeface="Arial" panose="020B0604020202020204" pitchFamily="34" charset="0"/>
            </a:endParaRPr>
          </a:p>
        </p:txBody>
      </p:sp>
      <p:cxnSp>
        <p:nvCxnSpPr>
          <p:cNvPr id="17" name="Прямая соединительная линия 16"/>
          <p:cNvCxnSpPr/>
          <p:nvPr/>
        </p:nvCxnSpPr>
        <p:spPr>
          <a:xfrm>
            <a:off x="3455707" y="5085184"/>
            <a:ext cx="0" cy="12961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3215680" y="5373216"/>
            <a:ext cx="48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2639616" y="2204864"/>
            <a:ext cx="0" cy="10801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4" name="Прямая соединительная линия 2053"/>
          <p:cNvCxnSpPr/>
          <p:nvPr/>
        </p:nvCxnSpPr>
        <p:spPr>
          <a:xfrm>
            <a:off x="2351584" y="2564904"/>
            <a:ext cx="5760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6" name="Прямая соединительная линия 2055"/>
          <p:cNvCxnSpPr/>
          <p:nvPr/>
        </p:nvCxnSpPr>
        <p:spPr>
          <a:xfrm>
            <a:off x="3455707" y="2204864"/>
            <a:ext cx="0" cy="10801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8" name="Прямая соединительная линия 2057"/>
          <p:cNvCxnSpPr/>
          <p:nvPr/>
        </p:nvCxnSpPr>
        <p:spPr>
          <a:xfrm>
            <a:off x="3215680" y="2564904"/>
            <a:ext cx="48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331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8"/>
          <p:cNvSpPr>
            <a:spLocks noGrp="1" noChangeArrowheads="1"/>
          </p:cNvSpPr>
          <p:nvPr>
            <p:ph type="title" idx="4294967295"/>
          </p:nvPr>
        </p:nvSpPr>
        <p:spPr>
          <a:xfrm>
            <a:off x="2133600" y="304800"/>
            <a:ext cx="8229600" cy="533400"/>
          </a:xfrm>
        </p:spPr>
        <p:txBody>
          <a:bodyPr>
            <a:normAutofit fontScale="90000"/>
          </a:bodyPr>
          <a:lstStyle/>
          <a:p>
            <a:pPr algn="ctr" eaLnBrk="1" hangingPunct="1"/>
            <a:r>
              <a:rPr lang="ru-RU" altLang="ru-RU" sz="2400" dirty="0">
                <a:solidFill>
                  <a:srgbClr val="FF0000"/>
                </a:solidFill>
                <a:latin typeface="Arial" panose="020B0604020202020204" pitchFamily="34" charset="0"/>
              </a:rPr>
              <a:t/>
            </a:r>
            <a:br>
              <a:rPr lang="ru-RU" altLang="ru-RU" sz="2400" dirty="0">
                <a:solidFill>
                  <a:srgbClr val="FF0000"/>
                </a:solidFill>
                <a:latin typeface="Arial" panose="020B0604020202020204" pitchFamily="34" charset="0"/>
              </a:rPr>
            </a:br>
            <a:r>
              <a:rPr lang="ru-RU" altLang="ru-RU" sz="2400" dirty="0">
                <a:solidFill>
                  <a:srgbClr val="FF0000"/>
                </a:solidFill>
                <a:latin typeface="Arial" panose="020B0604020202020204" pitchFamily="34" charset="0"/>
              </a:rPr>
              <a:t/>
            </a:r>
            <a:br>
              <a:rPr lang="ru-RU" altLang="ru-RU" sz="2400" dirty="0">
                <a:solidFill>
                  <a:srgbClr val="FF0000"/>
                </a:solidFill>
                <a:latin typeface="Arial" panose="020B0604020202020204" pitchFamily="34" charset="0"/>
              </a:rPr>
            </a:br>
            <a:r>
              <a:rPr lang="ru-RU" altLang="ru-RU" sz="2400" dirty="0">
                <a:solidFill>
                  <a:srgbClr val="FF0000"/>
                </a:solidFill>
                <a:latin typeface="Arial" panose="020B0604020202020204" pitchFamily="34" charset="0"/>
              </a:rPr>
              <a:t/>
            </a:r>
            <a:br>
              <a:rPr lang="ru-RU" altLang="ru-RU" sz="2400" dirty="0">
                <a:solidFill>
                  <a:srgbClr val="FF0000"/>
                </a:solidFill>
                <a:latin typeface="Arial" panose="020B0604020202020204" pitchFamily="34" charset="0"/>
              </a:rPr>
            </a:br>
            <a:r>
              <a:rPr lang="en-US" altLang="ru-RU" sz="2400" dirty="0">
                <a:solidFill>
                  <a:srgbClr val="FF0000"/>
                </a:solidFill>
                <a:latin typeface="Arial" panose="020B0604020202020204" pitchFamily="34" charset="0"/>
              </a:rPr>
              <a:t/>
            </a:r>
            <a:br>
              <a:rPr lang="en-US" altLang="ru-RU" sz="2400" dirty="0">
                <a:solidFill>
                  <a:srgbClr val="FF0000"/>
                </a:solidFill>
                <a:latin typeface="Arial" panose="020B0604020202020204" pitchFamily="34" charset="0"/>
              </a:rPr>
            </a:br>
            <a:r>
              <a:rPr lang="en-US" altLang="ru-RU" sz="2700"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altLang="ru-RU" sz="2700"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ru-RU" altLang="ru-RU" sz="2700" dirty="0">
                <a:solidFill>
                  <a:srgbClr val="FF0000"/>
                </a:solidFill>
                <a:latin typeface="Tahoma" panose="020B0604030504040204" pitchFamily="34" charset="0"/>
                <a:ea typeface="Tahoma" panose="020B0604030504040204" pitchFamily="34" charset="0"/>
                <a:cs typeface="Tahoma" panose="020B0604030504040204" pitchFamily="34" charset="0"/>
              </a:rPr>
              <a:t>Частота типичного и мутантного генотипов  гена </a:t>
            </a:r>
            <a:r>
              <a:rPr lang="en-US" altLang="ru-RU" sz="2700" dirty="0">
                <a:solidFill>
                  <a:srgbClr val="FF0000"/>
                </a:solidFill>
                <a:latin typeface="Tahoma" panose="020B0604030504040204" pitchFamily="34" charset="0"/>
                <a:ea typeface="Tahoma" panose="020B0604030504040204" pitchFamily="34" charset="0"/>
                <a:cs typeface="Tahoma" panose="020B0604030504040204" pitchFamily="34" charset="0"/>
              </a:rPr>
              <a:t>TLR4 </a:t>
            </a:r>
            <a:r>
              <a:rPr lang="ru-RU" altLang="ru-RU" sz="2700" dirty="0">
                <a:solidFill>
                  <a:srgbClr val="FF0000"/>
                </a:solidFill>
                <a:latin typeface="Tahoma" panose="020B0604030504040204" pitchFamily="34" charset="0"/>
                <a:ea typeface="Tahoma" panose="020B0604030504040204" pitchFamily="34" charset="0"/>
                <a:cs typeface="Tahoma" panose="020B0604030504040204" pitchFamily="34" charset="0"/>
              </a:rPr>
              <a:t>по полиморфизму 896</a:t>
            </a:r>
            <a:r>
              <a:rPr lang="en-US" altLang="ru-RU" sz="2700" dirty="0">
                <a:solidFill>
                  <a:srgbClr val="FF0000"/>
                </a:solidFill>
                <a:latin typeface="Tahoma" panose="020B0604030504040204" pitchFamily="34" charset="0"/>
                <a:ea typeface="Tahoma" panose="020B0604030504040204" pitchFamily="34" charset="0"/>
                <a:cs typeface="Tahoma" panose="020B0604030504040204" pitchFamily="34" charset="0"/>
              </a:rPr>
              <a:t>A/G</a:t>
            </a:r>
            <a:r>
              <a:rPr lang="ru-RU" altLang="ru-RU" sz="2700" dirty="0">
                <a:solidFill>
                  <a:srgbClr val="FF0000"/>
                </a:solidFill>
                <a:latin typeface="Tahoma" panose="020B0604030504040204" pitchFamily="34" charset="0"/>
                <a:ea typeface="Tahoma" panose="020B0604030504040204" pitchFamily="34" charset="0"/>
                <a:cs typeface="Tahoma" panose="020B0604030504040204" pitchFamily="34" charset="0"/>
              </a:rPr>
              <a:t> в группах с разным прогрессированием </a:t>
            </a:r>
            <a:r>
              <a:rPr lang="ru-RU" altLang="ru-RU" sz="2700" dirty="0" smtClean="0">
                <a:solidFill>
                  <a:srgbClr val="FF0000"/>
                </a:solidFill>
                <a:latin typeface="Tahoma" panose="020B0604030504040204" pitchFamily="34" charset="0"/>
                <a:ea typeface="Tahoma" panose="020B0604030504040204" pitchFamily="34" charset="0"/>
                <a:cs typeface="Tahoma" panose="020B0604030504040204" pitchFamily="34" charset="0"/>
              </a:rPr>
              <a:t>ВИЧ-инфекции</a:t>
            </a:r>
            <a:r>
              <a:rPr lang="ru-RU" altLang="ru-RU" sz="2700"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ru-RU" altLang="ru-RU" sz="2700"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ru-RU" altLang="ru-RU" sz="2700" dirty="0">
              <a:latin typeface="Tahoma" panose="020B0604030504040204" pitchFamily="34" charset="0"/>
              <a:ea typeface="Tahoma" panose="020B0604030504040204" pitchFamily="34" charset="0"/>
              <a:cs typeface="Tahoma" panose="020B0604030504040204" pitchFamily="34" charset="0"/>
            </a:endParaRPr>
          </a:p>
        </p:txBody>
      </p:sp>
      <p:sp>
        <p:nvSpPr>
          <p:cNvPr id="58371" name="Rectangle 30"/>
          <p:cNvSpPr>
            <a:spLocks noGrp="1" noChangeArrowheads="1"/>
          </p:cNvSpPr>
          <p:nvPr>
            <p:ph type="body" sz="half" idx="4294967295"/>
          </p:nvPr>
        </p:nvSpPr>
        <p:spPr>
          <a:xfrm>
            <a:off x="1992313" y="5084764"/>
            <a:ext cx="8229600" cy="974725"/>
          </a:xfrm>
          <a:ln>
            <a:solidFill>
              <a:srgbClr val="FF0000"/>
            </a:solidFill>
          </a:ln>
        </p:spPr>
        <p:txBody>
          <a:bodyPr>
            <a:normAutofit lnSpcReduction="10000"/>
          </a:bodyPr>
          <a:lstStyle/>
          <a:p>
            <a:pPr marL="365125" indent="-255588">
              <a:buNone/>
            </a:pPr>
            <a:r>
              <a:rPr lang="en-US" altLang="ru-RU" b="1" dirty="0" smtClean="0">
                <a:solidFill>
                  <a:srgbClr val="3211FB"/>
                </a:solidFill>
                <a:latin typeface="Tahoma" panose="020B0604030504040204" pitchFamily="34" charset="0"/>
                <a:ea typeface="Tahoma" panose="020B0604030504040204" pitchFamily="34" charset="0"/>
                <a:cs typeface="Tahoma" panose="020B0604030504040204" pitchFamily="34" charset="0"/>
              </a:rPr>
              <a:t>p=0,041</a:t>
            </a:r>
          </a:p>
          <a:p>
            <a:pPr marL="365125" indent="-255588">
              <a:buNone/>
            </a:pPr>
            <a:r>
              <a:rPr lang="en-US" altLang="ru-RU" b="1" dirty="0" smtClean="0">
                <a:solidFill>
                  <a:srgbClr val="3211FB"/>
                </a:solidFill>
                <a:latin typeface="Tahoma" panose="020B0604030504040204" pitchFamily="34" charset="0"/>
                <a:ea typeface="Tahoma" panose="020B0604030504040204" pitchFamily="34" charset="0"/>
                <a:cs typeface="Tahoma" panose="020B0604030504040204" pitchFamily="34" charset="0"/>
              </a:rPr>
              <a:t>OR=0,3 (0,09-0,9976)</a:t>
            </a:r>
            <a:endParaRPr lang="ru-RU" altLang="ru-RU" b="1" dirty="0" smtClean="0">
              <a:solidFill>
                <a:srgbClr val="3211FB"/>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0323" name="Group 35"/>
          <p:cNvGraphicFramePr>
            <a:graphicFrameLocks noGrp="1"/>
          </p:cNvGraphicFramePr>
          <p:nvPr>
            <p:ph sz="half" idx="4294967295"/>
            <p:extLst>
              <p:ext uri="{D42A27DB-BD31-4B8C-83A1-F6EECF244321}">
                <p14:modId xmlns:p14="http://schemas.microsoft.com/office/powerpoint/2010/main" val="1233641779"/>
              </p:ext>
            </p:extLst>
          </p:nvPr>
        </p:nvGraphicFramePr>
        <p:xfrm>
          <a:off x="1981200" y="2060576"/>
          <a:ext cx="8229600" cy="2627415"/>
        </p:xfrm>
        <a:graphic>
          <a:graphicData uri="http://schemas.openxmlformats.org/drawingml/2006/table">
            <a:tbl>
              <a:tblPr/>
              <a:tblGrid>
                <a:gridCol w="2057400">
                  <a:extLst>
                    <a:ext uri="{9D8B030D-6E8A-4147-A177-3AD203B41FA5}">
                      <a16:colId xmlns:a16="http://schemas.microsoft.com/office/drawing/2014/main" xmlns="" val="20000"/>
                    </a:ext>
                  </a:extLst>
                </a:gridCol>
                <a:gridCol w="2400300">
                  <a:extLst>
                    <a:ext uri="{9D8B030D-6E8A-4147-A177-3AD203B41FA5}">
                      <a16:colId xmlns:a16="http://schemas.microsoft.com/office/drawing/2014/main" xmlns="" val="20001"/>
                    </a:ext>
                  </a:extLst>
                </a:gridCol>
                <a:gridCol w="2413000">
                  <a:extLst>
                    <a:ext uri="{9D8B030D-6E8A-4147-A177-3AD203B41FA5}">
                      <a16:colId xmlns:a16="http://schemas.microsoft.com/office/drawing/2014/main" xmlns="" val="20002"/>
                    </a:ext>
                  </a:extLst>
                </a:gridCol>
                <a:gridCol w="1358900">
                  <a:extLst>
                    <a:ext uri="{9D8B030D-6E8A-4147-A177-3AD203B41FA5}">
                      <a16:colId xmlns:a16="http://schemas.microsoft.com/office/drawing/2014/main" xmlns="" val="20003"/>
                    </a:ext>
                  </a:extLst>
                </a:gridCol>
              </a:tblGrid>
              <a:tr h="9447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Быстрая прогрессия</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Медленная прогрессия</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Всего</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60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GA+GG</a:t>
                      </a:r>
                      <a:endParaRPr kumimoji="0" lang="ru-RU" sz="2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rgbClr val="3211FB"/>
                          </a:solidFill>
                          <a:effectLst/>
                          <a:latin typeface="Tahoma" panose="020B0604030504040204" pitchFamily="34" charset="0"/>
                          <a:ea typeface="Tahoma" panose="020B0604030504040204" pitchFamily="34" charset="0"/>
                          <a:cs typeface="Tahoma" panose="020B0604030504040204" pitchFamily="34" charset="0"/>
                        </a:rPr>
                        <a:t>4 (23,5%)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dirty="0" smtClean="0">
                          <a:ln>
                            <a:noFill/>
                          </a:ln>
                          <a:solidFill>
                            <a:srgbClr val="3211FB"/>
                          </a:solidFill>
                          <a:effectLst/>
                          <a:latin typeface="Tahoma" panose="020B0604030504040204" pitchFamily="34" charset="0"/>
                          <a:ea typeface="Tahoma" panose="020B0604030504040204" pitchFamily="34" charset="0"/>
                          <a:cs typeface="Tahoma" panose="020B0604030504040204" pitchFamily="34" charset="0"/>
                        </a:rPr>
                        <a:t>13 (76,5%)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17</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619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AA</a:t>
                      </a:r>
                      <a:endParaRPr kumimoji="0" lang="ru-RU" sz="28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42 (50,6%)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41 (49,4%)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83</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60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46</a:t>
                      </a:r>
                      <a:endParaRPr kumimoji="0" lang="ru-RU" sz="28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54</a:t>
                      </a:r>
                      <a:endParaRPr kumimoji="0" lang="ru-RU" sz="28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100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377916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p:cNvSpPr>
          <p:nvPr>
            <p:ph type="title"/>
          </p:nvPr>
        </p:nvSpPr>
        <p:spPr/>
        <p:txBody>
          <a:bodyPr/>
          <a:lstStyle/>
          <a:p>
            <a:endParaRPr lang="ru-RU" altLang="ru-RU" smtClean="0"/>
          </a:p>
        </p:txBody>
      </p:sp>
      <p:sp>
        <p:nvSpPr>
          <p:cNvPr id="145411" name="Rectangle 3"/>
          <p:cNvSpPr>
            <a:spLocks noGrp="1"/>
          </p:cNvSpPr>
          <p:nvPr>
            <p:ph type="body" idx="1"/>
          </p:nvPr>
        </p:nvSpPr>
        <p:spPr/>
        <p:txBody>
          <a:bodyPr/>
          <a:lstStyle/>
          <a:p>
            <a:endParaRPr lang="ru-RU" altLang="ru-RU" smtClean="0"/>
          </a:p>
        </p:txBody>
      </p:sp>
      <p:pic>
        <p:nvPicPr>
          <p:cNvPr id="145412" name="Picture 4" descr="схема патогенеза на защи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867" y="215901"/>
            <a:ext cx="6827762" cy="6400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060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a:lstStyle/>
          <a:p>
            <a:endParaRPr lang="ru-RU" altLang="ru-RU" smtClean="0"/>
          </a:p>
        </p:txBody>
      </p:sp>
      <p:sp>
        <p:nvSpPr>
          <p:cNvPr id="69635" name="Rectangle 3"/>
          <p:cNvSpPr>
            <a:spLocks noGrp="1"/>
          </p:cNvSpPr>
          <p:nvPr>
            <p:ph type="body" idx="1"/>
          </p:nvPr>
        </p:nvSpPr>
        <p:spPr/>
        <p:txBody>
          <a:bodyPr/>
          <a:lstStyle/>
          <a:p>
            <a:endParaRPr lang="ru-RU" altLang="ru-RU" dirty="0" smtClean="0"/>
          </a:p>
        </p:txBody>
      </p:sp>
      <p:pic>
        <p:nvPicPr>
          <p:cNvPr id="69636" name="Picture 4" descr="патогенез+преспективы+прогно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700" y="260350"/>
            <a:ext cx="83566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133600" y="2913381"/>
            <a:ext cx="1778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222500" y="2913381"/>
            <a:ext cx="965200" cy="134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92894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p:cNvSpPr>
          <p:nvPr>
            <p:ph type="title"/>
          </p:nvPr>
        </p:nvSpPr>
        <p:spPr/>
        <p:txBody>
          <a:bodyPr>
            <a:normAutofit/>
          </a:bodyPr>
          <a:lstStyle/>
          <a:p>
            <a:pPr>
              <a:defRPr/>
            </a:pPr>
            <a:r>
              <a:rPr lang="ru-RU" sz="3600" dirty="0" smtClean="0">
                <a:solidFill>
                  <a:srgbClr val="FF0000"/>
                </a:solidFill>
                <a:latin typeface="Tahoma" panose="020B0604030504040204" pitchFamily="34" charset="0"/>
                <a:ea typeface="Tahoma" panose="020B0604030504040204" pitchFamily="34" charset="0"/>
                <a:cs typeface="Tahoma" panose="020B0604030504040204" pitchFamily="34" charset="0"/>
              </a:rPr>
              <a:t>БЛАГОДАРНОСТИ</a:t>
            </a:r>
            <a:br>
              <a:rPr lang="ru-RU" sz="3600" dirty="0" smtClean="0">
                <a:solidFill>
                  <a:srgbClr val="FF0000"/>
                </a:solidFill>
                <a:latin typeface="Tahoma" panose="020B0604030504040204" pitchFamily="34" charset="0"/>
                <a:ea typeface="Tahoma" panose="020B0604030504040204" pitchFamily="34" charset="0"/>
                <a:cs typeface="Tahoma" panose="020B0604030504040204" pitchFamily="34" charset="0"/>
              </a:rPr>
            </a:br>
            <a:endParaRPr lang="ru-RU" sz="36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5779" name="Rectangle 3"/>
          <p:cNvSpPr>
            <a:spLocks noGrp="1"/>
          </p:cNvSpPr>
          <p:nvPr>
            <p:ph type="body" idx="1"/>
          </p:nvPr>
        </p:nvSpPr>
        <p:spPr>
          <a:xfrm>
            <a:off x="624417" y="1268413"/>
            <a:ext cx="10972800" cy="4525962"/>
          </a:xfrm>
        </p:spPr>
        <p:txBody>
          <a:bodyPr>
            <a:normAutofit/>
          </a:bodyPr>
          <a:lstStyle/>
          <a:p>
            <a:pPr>
              <a:lnSpc>
                <a:spcPct val="100000"/>
              </a:lnSpc>
            </a:pPr>
            <a:r>
              <a:rPr lang="ru-RU" altLang="ru-RU" sz="2400" dirty="0" smtClean="0">
                <a:latin typeface="Tahoma" panose="020B0604030504040204" pitchFamily="34" charset="0"/>
                <a:ea typeface="Tahoma" panose="020B0604030504040204" pitchFamily="34" charset="0"/>
                <a:cs typeface="Tahoma" panose="020B0604030504040204" pitchFamily="34" charset="0"/>
              </a:rPr>
              <a:t>Заведующему кафедрой эпидемиологии Казанского государственного медицинского университета, доктору медицинских наук Хасановой </a:t>
            </a:r>
            <a:r>
              <a:rPr lang="ru-RU" altLang="ru-RU" sz="2400" dirty="0" err="1" smtClean="0">
                <a:latin typeface="Tahoma" panose="020B0604030504040204" pitchFamily="34" charset="0"/>
                <a:ea typeface="Tahoma" panose="020B0604030504040204" pitchFamily="34" charset="0"/>
                <a:cs typeface="Tahoma" panose="020B0604030504040204" pitchFamily="34" charset="0"/>
              </a:rPr>
              <a:t>Гульшат</a:t>
            </a:r>
            <a:r>
              <a:rPr lang="ru-RU" altLang="ru-RU" sz="2400" dirty="0" smtClean="0">
                <a:latin typeface="Tahoma" panose="020B0604030504040204" pitchFamily="34" charset="0"/>
                <a:ea typeface="Tahoma" panose="020B0604030504040204" pitchFamily="34" charset="0"/>
                <a:cs typeface="Tahoma" panose="020B0604030504040204" pitchFamily="34" charset="0"/>
              </a:rPr>
              <a:t> </a:t>
            </a:r>
            <a:r>
              <a:rPr lang="ru-RU" altLang="ru-RU" sz="2400" dirty="0" err="1" smtClean="0">
                <a:latin typeface="Tahoma" panose="020B0604030504040204" pitchFamily="34" charset="0"/>
                <a:ea typeface="Tahoma" panose="020B0604030504040204" pitchFamily="34" charset="0"/>
                <a:cs typeface="Tahoma" panose="020B0604030504040204" pitchFamily="34" charset="0"/>
              </a:rPr>
              <a:t>Рашатовне</a:t>
            </a:r>
            <a:r>
              <a:rPr lang="ru-RU" altLang="ru-RU" sz="2400" dirty="0" smtClean="0">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ru-RU" altLang="ru-RU" sz="2400" dirty="0" smtClean="0">
                <a:latin typeface="Tahoma" panose="020B0604030504040204" pitchFamily="34" charset="0"/>
                <a:ea typeface="Tahoma" panose="020B0604030504040204" pitchFamily="34" charset="0"/>
                <a:cs typeface="Tahoma" panose="020B0604030504040204" pitchFamily="34" charset="0"/>
              </a:rPr>
              <a:t>Врачу-инфекционисту РЦПБ СПИД, кандидату медицинских наук </a:t>
            </a:r>
            <a:r>
              <a:rPr lang="ru-RU" altLang="ru-RU" sz="2400" dirty="0" err="1" smtClean="0">
                <a:latin typeface="Tahoma" panose="020B0604030504040204" pitchFamily="34" charset="0"/>
                <a:ea typeface="Tahoma" panose="020B0604030504040204" pitchFamily="34" charset="0"/>
                <a:cs typeface="Tahoma" panose="020B0604030504040204" pitchFamily="34" charset="0"/>
              </a:rPr>
              <a:t>Бахтеевой</a:t>
            </a:r>
            <a:r>
              <a:rPr lang="ru-RU" altLang="ru-RU" sz="2400" dirty="0" smtClean="0">
                <a:latin typeface="Tahoma" panose="020B0604030504040204" pitchFamily="34" charset="0"/>
                <a:ea typeface="Tahoma" panose="020B0604030504040204" pitchFamily="34" charset="0"/>
                <a:cs typeface="Tahoma" panose="020B0604030504040204" pitchFamily="34" charset="0"/>
              </a:rPr>
              <a:t> </a:t>
            </a:r>
            <a:r>
              <a:rPr lang="ru-RU" altLang="ru-RU" sz="2400" dirty="0" err="1" smtClean="0">
                <a:latin typeface="Tahoma" panose="020B0604030504040204" pitchFamily="34" charset="0"/>
                <a:ea typeface="Tahoma" panose="020B0604030504040204" pitchFamily="34" charset="0"/>
                <a:cs typeface="Tahoma" panose="020B0604030504040204" pitchFamily="34" charset="0"/>
              </a:rPr>
              <a:t>Лилие</a:t>
            </a:r>
            <a:r>
              <a:rPr lang="ru-RU" altLang="ru-RU" sz="2400" dirty="0" smtClean="0">
                <a:latin typeface="Tahoma" panose="020B0604030504040204" pitchFamily="34" charset="0"/>
                <a:ea typeface="Tahoma" panose="020B0604030504040204" pitchFamily="34" charset="0"/>
                <a:cs typeface="Tahoma" panose="020B0604030504040204" pitchFamily="34" charset="0"/>
              </a:rPr>
              <a:t> </a:t>
            </a:r>
            <a:r>
              <a:rPr lang="ru-RU" altLang="ru-RU" sz="2400" dirty="0" err="1" smtClean="0">
                <a:latin typeface="Tahoma" panose="020B0604030504040204" pitchFamily="34" charset="0"/>
                <a:ea typeface="Tahoma" panose="020B0604030504040204" pitchFamily="34" charset="0"/>
                <a:cs typeface="Tahoma" panose="020B0604030504040204" pitchFamily="34" charset="0"/>
              </a:rPr>
              <a:t>Булатовне</a:t>
            </a:r>
            <a:r>
              <a:rPr lang="ru-RU" altLang="ru-RU" sz="2400" dirty="0" smtClean="0">
                <a:latin typeface="Tahoma" panose="020B0604030504040204" pitchFamily="34" charset="0"/>
                <a:ea typeface="Tahoma" panose="020B0604030504040204" pitchFamily="34" charset="0"/>
                <a:cs typeface="Tahoma" panose="020B0604030504040204" pitchFamily="34" charset="0"/>
              </a:rPr>
              <a:t>; </a:t>
            </a:r>
          </a:p>
          <a:p>
            <a:pPr>
              <a:lnSpc>
                <a:spcPct val="100000"/>
              </a:lnSpc>
            </a:pPr>
            <a:r>
              <a:rPr lang="ru-RU" altLang="ru-RU" sz="2400" dirty="0" smtClean="0">
                <a:latin typeface="Tahoma" panose="020B0604030504040204" pitchFamily="34" charset="0"/>
                <a:ea typeface="Tahoma" panose="020B0604030504040204" pitchFamily="34" charset="0"/>
                <a:cs typeface="Tahoma" panose="020B0604030504040204" pitchFamily="34" charset="0"/>
              </a:rPr>
              <a:t>руководству РЦПБ СПИД и ИЗ </a:t>
            </a:r>
            <a:r>
              <a:rPr lang="ru-RU" altLang="ru-RU" sz="2400" i="1" dirty="0" err="1" smtClean="0">
                <a:latin typeface="Tahoma" panose="020B0604030504040204" pitchFamily="34" charset="0"/>
                <a:ea typeface="Tahoma" panose="020B0604030504040204" pitchFamily="34" charset="0"/>
                <a:cs typeface="Tahoma" panose="020B0604030504040204" pitchFamily="34" charset="0"/>
              </a:rPr>
              <a:t>Галиуллину</a:t>
            </a:r>
            <a:r>
              <a:rPr lang="ru-RU" altLang="ru-RU" sz="2400" i="1" dirty="0" smtClean="0">
                <a:latin typeface="Tahoma" panose="020B0604030504040204" pitchFamily="34" charset="0"/>
                <a:ea typeface="Tahoma" panose="020B0604030504040204" pitchFamily="34" charset="0"/>
                <a:cs typeface="Tahoma" panose="020B0604030504040204" pitchFamily="34" charset="0"/>
              </a:rPr>
              <a:t> </a:t>
            </a:r>
            <a:r>
              <a:rPr lang="ru-RU" altLang="ru-RU" sz="2400" i="1" dirty="0" err="1" smtClean="0">
                <a:latin typeface="Tahoma" panose="020B0604030504040204" pitchFamily="34" charset="0"/>
                <a:ea typeface="Tahoma" panose="020B0604030504040204" pitchFamily="34" charset="0"/>
                <a:cs typeface="Tahoma" panose="020B0604030504040204" pitchFamily="34" charset="0"/>
              </a:rPr>
              <a:t>Ниязу</a:t>
            </a:r>
            <a:r>
              <a:rPr lang="ru-RU" altLang="ru-RU" sz="2400" i="1" dirty="0" smtClean="0">
                <a:latin typeface="Tahoma" panose="020B0604030504040204" pitchFamily="34" charset="0"/>
                <a:ea typeface="Tahoma" panose="020B0604030504040204" pitchFamily="34" charset="0"/>
                <a:cs typeface="Tahoma" panose="020B0604030504040204" pitchFamily="34" charset="0"/>
              </a:rPr>
              <a:t> </a:t>
            </a:r>
            <a:r>
              <a:rPr lang="ru-RU" altLang="ru-RU" sz="2400" i="1" dirty="0" err="1" smtClean="0">
                <a:latin typeface="Tahoma" panose="020B0604030504040204" pitchFamily="34" charset="0"/>
                <a:ea typeface="Tahoma" panose="020B0604030504040204" pitchFamily="34" charset="0"/>
                <a:cs typeface="Tahoma" panose="020B0604030504040204" pitchFamily="34" charset="0"/>
              </a:rPr>
              <a:t>Ильясовичу</a:t>
            </a:r>
            <a:r>
              <a:rPr lang="ru-RU" altLang="ru-RU" sz="2400" i="1" dirty="0" smtClean="0">
                <a:latin typeface="Tahoma" panose="020B0604030504040204" pitchFamily="34" charset="0"/>
                <a:ea typeface="Tahoma" panose="020B0604030504040204" pitchFamily="34" charset="0"/>
                <a:cs typeface="Tahoma" panose="020B0604030504040204" pitchFamily="34" charset="0"/>
              </a:rPr>
              <a:t> и </a:t>
            </a:r>
            <a:r>
              <a:rPr lang="ru-RU" altLang="ru-RU" sz="2400" i="1" dirty="0" err="1">
                <a:latin typeface="Tahoma" panose="020B0604030504040204" pitchFamily="34" charset="0"/>
                <a:ea typeface="Tahoma" panose="020B0604030504040204" pitchFamily="34" charset="0"/>
                <a:cs typeface="Tahoma" panose="020B0604030504040204" pitchFamily="34" charset="0"/>
              </a:rPr>
              <a:t>Нагимовой</a:t>
            </a:r>
            <a:r>
              <a:rPr lang="ru-RU" altLang="ru-RU" sz="2400" i="1" dirty="0">
                <a:latin typeface="Tahoma" panose="020B0604030504040204" pitchFamily="34" charset="0"/>
                <a:ea typeface="Tahoma" panose="020B0604030504040204" pitchFamily="34" charset="0"/>
                <a:cs typeface="Tahoma" panose="020B0604030504040204" pitchFamily="34" charset="0"/>
              </a:rPr>
              <a:t> </a:t>
            </a:r>
            <a:r>
              <a:rPr lang="ru-RU" altLang="ru-RU" sz="2400" i="1" dirty="0" err="1">
                <a:latin typeface="Tahoma" panose="020B0604030504040204" pitchFamily="34" charset="0"/>
                <a:ea typeface="Tahoma" panose="020B0604030504040204" pitchFamily="34" charset="0"/>
                <a:cs typeface="Tahoma" panose="020B0604030504040204" pitchFamily="34" charset="0"/>
              </a:rPr>
              <a:t>Фирае</a:t>
            </a:r>
            <a:r>
              <a:rPr lang="ru-RU" altLang="ru-RU" sz="2400" i="1" dirty="0">
                <a:latin typeface="Tahoma" panose="020B0604030504040204" pitchFamily="34" charset="0"/>
                <a:ea typeface="Tahoma" panose="020B0604030504040204" pitchFamily="34" charset="0"/>
                <a:cs typeface="Tahoma" panose="020B0604030504040204" pitchFamily="34" charset="0"/>
              </a:rPr>
              <a:t> </a:t>
            </a:r>
            <a:r>
              <a:rPr lang="ru-RU" altLang="ru-RU" sz="2400" i="1" dirty="0" err="1" smtClean="0">
                <a:latin typeface="Tahoma" panose="020B0604030504040204" pitchFamily="34" charset="0"/>
                <a:ea typeface="Tahoma" panose="020B0604030504040204" pitchFamily="34" charset="0"/>
                <a:cs typeface="Tahoma" panose="020B0604030504040204" pitchFamily="34" charset="0"/>
              </a:rPr>
              <a:t>Идиятулловне</a:t>
            </a:r>
            <a:r>
              <a:rPr lang="ru-RU" altLang="ru-RU" sz="2400" dirty="0" smtClean="0">
                <a:latin typeface="Tahoma" panose="020B0604030504040204" pitchFamily="34" charset="0"/>
                <a:ea typeface="Tahoma" panose="020B0604030504040204" pitchFamily="34" charset="0"/>
                <a:cs typeface="Tahoma" panose="020B0604030504040204" pitchFamily="34" charset="0"/>
              </a:rPr>
              <a:t>, а также врачам Центра </a:t>
            </a:r>
          </a:p>
          <a:p>
            <a:pPr marL="0" indent="0" algn="ctr">
              <a:lnSpc>
                <a:spcPct val="100000"/>
              </a:lnSpc>
              <a:spcBef>
                <a:spcPts val="1200"/>
              </a:spcBef>
              <a:spcAft>
                <a:spcPts val="1200"/>
              </a:spcAft>
              <a:buNone/>
            </a:pPr>
            <a:r>
              <a:rPr lang="ru-RU" altLang="ru-RU" sz="2400" dirty="0" smtClean="0">
                <a:latin typeface="Tahoma" panose="020B0604030504040204" pitchFamily="34" charset="0"/>
                <a:ea typeface="Tahoma" panose="020B0604030504040204" pitchFamily="34" charset="0"/>
                <a:cs typeface="Tahoma" panose="020B0604030504040204" pitchFamily="34" charset="0"/>
              </a:rPr>
              <a:t>за помощь в организации и </a:t>
            </a:r>
            <a:r>
              <a:rPr lang="ru-RU" altLang="ru-RU" sz="2400" smtClean="0">
                <a:latin typeface="Tahoma" panose="020B0604030504040204" pitchFamily="34" charset="0"/>
                <a:ea typeface="Tahoma" panose="020B0604030504040204" pitchFamily="34" charset="0"/>
                <a:cs typeface="Tahoma" panose="020B0604030504040204" pitchFamily="34" charset="0"/>
              </a:rPr>
              <a:t>проведении исследований!</a:t>
            </a:r>
            <a:endParaRPr lang="ru-RU" altLang="ru-RU" sz="2400" i="1" dirty="0" smtClean="0">
              <a:latin typeface="Tahoma" panose="020B0604030504040204" pitchFamily="34" charset="0"/>
              <a:ea typeface="Tahoma" panose="020B0604030504040204" pitchFamily="34" charset="0"/>
              <a:cs typeface="Tahoma" panose="020B0604030504040204" pitchFamily="34" charset="0"/>
            </a:endParaRPr>
          </a:p>
          <a:p>
            <a:pPr>
              <a:lnSpc>
                <a:spcPct val="80000"/>
              </a:lnSpc>
            </a:pPr>
            <a:endParaRPr lang="ru-RU" altLang="ru-RU" sz="2000" dirty="0" smtClean="0"/>
          </a:p>
          <a:p>
            <a:pPr>
              <a:lnSpc>
                <a:spcPct val="80000"/>
              </a:lnSpc>
            </a:pPr>
            <a:endParaRPr lang="ru-RU" altLang="ru-RU" sz="2000" i="1" dirty="0" smtClean="0"/>
          </a:p>
          <a:p>
            <a:pPr>
              <a:lnSpc>
                <a:spcPct val="80000"/>
              </a:lnSpc>
              <a:buFont typeface="Arial" pitchFamily="34" charset="0"/>
              <a:buNone/>
            </a:pPr>
            <a:endParaRPr lang="ru-RU" altLang="ru-RU" sz="1800" i="1" dirty="0" smtClean="0"/>
          </a:p>
        </p:txBody>
      </p:sp>
    </p:spTree>
    <p:extLst>
      <p:ext uri="{BB962C8B-B14F-4D97-AF65-F5344CB8AC3E}">
        <p14:creationId xmlns:p14="http://schemas.microsoft.com/office/powerpoint/2010/main" val="3400418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31541" t="19669" r="39954" b="36357"/>
          <a:stretch>
            <a:fillRect/>
          </a:stretch>
        </p:blipFill>
        <p:spPr bwMode="auto">
          <a:xfrm>
            <a:off x="4737101" y="0"/>
            <a:ext cx="16097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4800600" y="1524001"/>
            <a:ext cx="11400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Sooty mangabey</a:t>
            </a:r>
          </a:p>
        </p:txBody>
      </p:sp>
      <p:sp>
        <p:nvSpPr>
          <p:cNvPr id="7172" name="Oval 4"/>
          <p:cNvSpPr>
            <a:spLocks noChangeArrowheads="1"/>
          </p:cNvSpPr>
          <p:nvPr/>
        </p:nvSpPr>
        <p:spPr bwMode="auto">
          <a:xfrm>
            <a:off x="7289801" y="3076576"/>
            <a:ext cx="504825" cy="5048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173" name="Text Box 5"/>
          <p:cNvSpPr txBox="1">
            <a:spLocks noChangeArrowheads="1"/>
          </p:cNvSpPr>
          <p:nvPr/>
        </p:nvSpPr>
        <p:spPr bwMode="auto">
          <a:xfrm>
            <a:off x="7224714" y="3200401"/>
            <a:ext cx="600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SIVcpz</a:t>
            </a:r>
          </a:p>
        </p:txBody>
      </p:sp>
      <p:sp>
        <p:nvSpPr>
          <p:cNvPr id="7174" name="AutoShape 6"/>
          <p:cNvSpPr>
            <a:spLocks noChangeArrowheads="1"/>
          </p:cNvSpPr>
          <p:nvPr/>
        </p:nvSpPr>
        <p:spPr bwMode="auto">
          <a:xfrm rot="18981353" flipV="1">
            <a:off x="7899400" y="4495800"/>
            <a:ext cx="685800" cy="381000"/>
          </a:xfrm>
          <a:prstGeom prst="rightArrow">
            <a:avLst>
              <a:gd name="adj1" fmla="val 50000"/>
              <a:gd name="adj2" fmla="val 45000"/>
            </a:avLst>
          </a:prstGeom>
          <a:solidFill>
            <a:srgbClr val="ED181E"/>
          </a:solidFill>
          <a:ln w="254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175" name="AutoShape 7"/>
          <p:cNvSpPr>
            <a:spLocks noChangeArrowheads="1"/>
          </p:cNvSpPr>
          <p:nvPr/>
        </p:nvSpPr>
        <p:spPr bwMode="auto">
          <a:xfrm rot="2618647">
            <a:off x="7899400" y="2057400"/>
            <a:ext cx="685800" cy="381000"/>
          </a:xfrm>
          <a:prstGeom prst="rightArrow">
            <a:avLst>
              <a:gd name="adj1" fmla="val 50000"/>
              <a:gd name="adj2" fmla="val 45000"/>
            </a:avLst>
          </a:prstGeom>
          <a:solidFill>
            <a:srgbClr val="ED181E"/>
          </a:solidFill>
          <a:ln w="254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pic>
        <p:nvPicPr>
          <p:cNvPr id="7176" name="Picture 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33736" t="7230" r="34216" b="42650"/>
          <a:stretch>
            <a:fillRect/>
          </a:stretch>
        </p:blipFill>
        <p:spPr bwMode="auto">
          <a:xfrm>
            <a:off x="7869238" y="2728914"/>
            <a:ext cx="1401762"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9"/>
          <p:cNvSpPr txBox="1">
            <a:spLocks noChangeArrowheads="1"/>
          </p:cNvSpPr>
          <p:nvPr/>
        </p:nvSpPr>
        <p:spPr bwMode="auto">
          <a:xfrm>
            <a:off x="7861301" y="4175126"/>
            <a:ext cx="931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Chimpanzee</a:t>
            </a:r>
          </a:p>
        </p:txBody>
      </p:sp>
      <p:sp>
        <p:nvSpPr>
          <p:cNvPr id="7178" name="AutoShape 10"/>
          <p:cNvSpPr>
            <a:spLocks noChangeArrowheads="1"/>
          </p:cNvSpPr>
          <p:nvPr/>
        </p:nvSpPr>
        <p:spPr bwMode="auto">
          <a:xfrm>
            <a:off x="9296400" y="3276600"/>
            <a:ext cx="533400" cy="381000"/>
          </a:xfrm>
          <a:prstGeom prst="rightArrow">
            <a:avLst>
              <a:gd name="adj1" fmla="val 50000"/>
              <a:gd name="adj2" fmla="val 35000"/>
            </a:avLst>
          </a:prstGeom>
          <a:solidFill>
            <a:srgbClr val="ED181E"/>
          </a:solidFill>
          <a:ln w="254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179" name="Oval 11"/>
          <p:cNvSpPr>
            <a:spLocks noChangeArrowheads="1"/>
          </p:cNvSpPr>
          <p:nvPr/>
        </p:nvSpPr>
        <p:spPr bwMode="auto">
          <a:xfrm>
            <a:off x="9324976" y="3686176"/>
            <a:ext cx="504825" cy="5048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180" name="Text Box 12"/>
          <p:cNvSpPr txBox="1">
            <a:spLocks noChangeArrowheads="1"/>
          </p:cNvSpPr>
          <p:nvPr/>
        </p:nvSpPr>
        <p:spPr bwMode="auto">
          <a:xfrm>
            <a:off x="9321800" y="3841751"/>
            <a:ext cx="50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HIV-1</a:t>
            </a:r>
          </a:p>
        </p:txBody>
      </p:sp>
      <p:pic>
        <p:nvPicPr>
          <p:cNvPr id="718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0900" y="2643188"/>
            <a:ext cx="927100"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pic>
      <p:grpSp>
        <p:nvGrpSpPr>
          <p:cNvPr id="7182" name="Group 14"/>
          <p:cNvGrpSpPr>
            <a:grpSpLocks/>
          </p:cNvGrpSpPr>
          <p:nvPr/>
        </p:nvGrpSpPr>
        <p:grpSpPr bwMode="auto">
          <a:xfrm>
            <a:off x="1498600" y="1"/>
            <a:ext cx="6375400" cy="6875463"/>
            <a:chOff x="-32" y="0"/>
            <a:chExt cx="4016" cy="4331"/>
          </a:xfrm>
        </p:grpSpPr>
        <p:sp>
          <p:nvSpPr>
            <p:cNvPr id="7194" name="Text Box 15"/>
            <p:cNvSpPr txBox="1">
              <a:spLocks noChangeArrowheads="1"/>
            </p:cNvSpPr>
            <p:nvPr/>
          </p:nvSpPr>
          <p:spPr bwMode="auto">
            <a:xfrm>
              <a:off x="1696" y="1971"/>
              <a:ext cx="542"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3300">
                  <a:latin typeface="Helvetica" panose="020B0604020202020204" pitchFamily="34" charset="0"/>
                </a:rPr>
                <a:t>SIV</a:t>
              </a:r>
            </a:p>
          </p:txBody>
        </p:sp>
        <p:sp>
          <p:nvSpPr>
            <p:cNvPr id="7195" name="Oval 16"/>
            <p:cNvSpPr>
              <a:spLocks noChangeArrowheads="1"/>
            </p:cNvSpPr>
            <p:nvPr/>
          </p:nvSpPr>
          <p:spPr bwMode="auto">
            <a:xfrm>
              <a:off x="1536" y="1728"/>
              <a:ext cx="864" cy="864"/>
            </a:xfrm>
            <a:prstGeom prst="ellipse">
              <a:avLst/>
            </a:prstGeom>
            <a:noFill/>
            <a:ln w="1905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grpSp>
          <p:nvGrpSpPr>
            <p:cNvPr id="7196" name="Group 17"/>
            <p:cNvGrpSpPr>
              <a:grpSpLocks/>
            </p:cNvGrpSpPr>
            <p:nvPr/>
          </p:nvGrpSpPr>
          <p:grpSpPr bwMode="auto">
            <a:xfrm>
              <a:off x="-32" y="0"/>
              <a:ext cx="4016" cy="4331"/>
              <a:chOff x="-32" y="0"/>
              <a:chExt cx="4016" cy="4331"/>
            </a:xfrm>
          </p:grpSpPr>
          <p:sp>
            <p:nvSpPr>
              <p:cNvPr id="7197" name="AutoShape 18"/>
              <p:cNvSpPr>
                <a:spLocks noChangeArrowheads="1"/>
              </p:cNvSpPr>
              <p:nvPr/>
            </p:nvSpPr>
            <p:spPr bwMode="auto">
              <a:xfrm rot="6976826" flipH="1" flipV="1">
                <a:off x="2030" y="1482"/>
                <a:ext cx="363" cy="240"/>
              </a:xfrm>
              <a:prstGeom prst="rightArrow">
                <a:avLst>
                  <a:gd name="adj1" fmla="val 50000"/>
                  <a:gd name="adj2" fmla="val 37813"/>
                </a:avLst>
              </a:prstGeom>
              <a:solidFill>
                <a:srgbClr val="ED181E"/>
              </a:solidFill>
              <a:ln w="254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pic>
            <p:nvPicPr>
              <p:cNvPr id="7198" name="Picture 19"/>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16667" r="3334" b="1888"/>
              <a:stretch>
                <a:fillRect/>
              </a:stretch>
            </p:blipFill>
            <p:spPr bwMode="auto">
              <a:xfrm>
                <a:off x="864" y="0"/>
                <a:ext cx="1017"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9" name="Group 20"/>
              <p:cNvGrpSpPr>
                <a:grpSpLocks/>
              </p:cNvGrpSpPr>
              <p:nvPr/>
            </p:nvGrpSpPr>
            <p:grpSpPr bwMode="auto">
              <a:xfrm>
                <a:off x="1328" y="1099"/>
                <a:ext cx="378" cy="318"/>
                <a:chOff x="1072" y="1232"/>
                <a:chExt cx="378" cy="318"/>
              </a:xfrm>
            </p:grpSpPr>
            <p:sp>
              <p:nvSpPr>
                <p:cNvPr id="7242" name="Oval 21"/>
                <p:cNvSpPr>
                  <a:spLocks noChangeArrowheads="1"/>
                </p:cNvSpPr>
                <p:nvPr/>
              </p:nvSpPr>
              <p:spPr bwMode="auto">
                <a:xfrm>
                  <a:off x="1112" y="1232"/>
                  <a:ext cx="318" cy="31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243" name="Text Box 22"/>
                <p:cNvSpPr txBox="1">
                  <a:spLocks noChangeArrowheads="1"/>
                </p:cNvSpPr>
                <p:nvPr/>
              </p:nvSpPr>
              <p:spPr bwMode="auto">
                <a:xfrm>
                  <a:off x="1072" y="1317"/>
                  <a:ext cx="3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SIVsyk</a:t>
                  </a:r>
                </a:p>
              </p:txBody>
            </p:sp>
          </p:grpSp>
          <p:sp>
            <p:nvSpPr>
              <p:cNvPr id="7200" name="Text Box 23"/>
              <p:cNvSpPr txBox="1">
                <a:spLocks noChangeArrowheads="1"/>
              </p:cNvSpPr>
              <p:nvPr/>
            </p:nvSpPr>
            <p:spPr bwMode="auto">
              <a:xfrm>
                <a:off x="907" y="950"/>
                <a:ext cx="63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Sykes monkey</a:t>
                </a:r>
              </a:p>
            </p:txBody>
          </p:sp>
          <p:pic>
            <p:nvPicPr>
              <p:cNvPr id="7201" name="Picture 24"/>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l="3999" t="1205" r="3999" b="39758"/>
              <a:stretch>
                <a:fillRect/>
              </a:stretch>
            </p:blipFill>
            <p:spPr bwMode="auto">
              <a:xfrm>
                <a:off x="-32" y="912"/>
                <a:ext cx="908" cy="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02" name="Group 25"/>
              <p:cNvGrpSpPr>
                <a:grpSpLocks/>
              </p:cNvGrpSpPr>
              <p:nvPr/>
            </p:nvGrpSpPr>
            <p:grpSpPr bwMode="auto">
              <a:xfrm>
                <a:off x="828" y="1607"/>
                <a:ext cx="361" cy="318"/>
                <a:chOff x="793" y="1768"/>
                <a:chExt cx="361" cy="318"/>
              </a:xfrm>
            </p:grpSpPr>
            <p:sp>
              <p:nvSpPr>
                <p:cNvPr id="7240" name="Oval 26"/>
                <p:cNvSpPr>
                  <a:spLocks noChangeArrowheads="1"/>
                </p:cNvSpPr>
                <p:nvPr/>
              </p:nvSpPr>
              <p:spPr bwMode="auto">
                <a:xfrm>
                  <a:off x="827" y="1768"/>
                  <a:ext cx="318" cy="31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241" name="Text Box 27"/>
                <p:cNvSpPr txBox="1">
                  <a:spLocks noChangeArrowheads="1"/>
                </p:cNvSpPr>
                <p:nvPr/>
              </p:nvSpPr>
              <p:spPr bwMode="auto">
                <a:xfrm>
                  <a:off x="793" y="1849"/>
                  <a:ext cx="36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SIVcol</a:t>
                  </a:r>
                </a:p>
              </p:txBody>
            </p:sp>
          </p:grpSp>
          <p:sp>
            <p:nvSpPr>
              <p:cNvPr id="7203" name="Text Box 28"/>
              <p:cNvSpPr txBox="1">
                <a:spLocks noChangeArrowheads="1"/>
              </p:cNvSpPr>
              <p:nvPr/>
            </p:nvSpPr>
            <p:spPr bwMode="auto">
              <a:xfrm>
                <a:off x="0" y="1728"/>
                <a:ext cx="71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Mantled guereza</a:t>
                </a:r>
              </a:p>
            </p:txBody>
          </p:sp>
          <p:pic>
            <p:nvPicPr>
              <p:cNvPr id="7204" name="Picture 29"/>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l="10001" b="4054"/>
              <a:stretch>
                <a:fillRect/>
              </a:stretch>
            </p:blipFill>
            <p:spPr bwMode="auto">
              <a:xfrm>
                <a:off x="911" y="3216"/>
                <a:ext cx="1050"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30"/>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r="11667"/>
              <a:stretch>
                <a:fillRect/>
              </a:stretch>
            </p:blipFill>
            <p:spPr bwMode="auto">
              <a:xfrm>
                <a:off x="2066" y="3216"/>
                <a:ext cx="1061"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6" name="Text Box 31"/>
              <p:cNvSpPr txBox="1">
                <a:spLocks noChangeArrowheads="1"/>
              </p:cNvSpPr>
              <p:nvPr/>
            </p:nvSpPr>
            <p:spPr bwMode="auto">
              <a:xfrm>
                <a:off x="923" y="4176"/>
                <a:ext cx="76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L-Hoest’s monkey</a:t>
                </a:r>
              </a:p>
            </p:txBody>
          </p:sp>
          <p:sp>
            <p:nvSpPr>
              <p:cNvPr id="7207" name="Text Box 32"/>
              <p:cNvSpPr txBox="1">
                <a:spLocks noChangeArrowheads="1"/>
              </p:cNvSpPr>
              <p:nvPr/>
            </p:nvSpPr>
            <p:spPr bwMode="auto">
              <a:xfrm>
                <a:off x="2074" y="4176"/>
                <a:ext cx="39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Mandrill</a:t>
                </a:r>
              </a:p>
            </p:txBody>
          </p:sp>
          <p:grpSp>
            <p:nvGrpSpPr>
              <p:cNvPr id="7208" name="Group 33"/>
              <p:cNvGrpSpPr>
                <a:grpSpLocks/>
              </p:cNvGrpSpPr>
              <p:nvPr/>
            </p:nvGrpSpPr>
            <p:grpSpPr bwMode="auto">
              <a:xfrm>
                <a:off x="1344" y="2880"/>
                <a:ext cx="396" cy="336"/>
                <a:chOff x="1027" y="2840"/>
                <a:chExt cx="402" cy="361"/>
              </a:xfrm>
            </p:grpSpPr>
            <p:sp>
              <p:nvSpPr>
                <p:cNvPr id="7238" name="Oval 34"/>
                <p:cNvSpPr>
                  <a:spLocks noChangeArrowheads="1"/>
                </p:cNvSpPr>
                <p:nvPr/>
              </p:nvSpPr>
              <p:spPr bwMode="auto">
                <a:xfrm>
                  <a:off x="1068" y="2840"/>
                  <a:ext cx="361" cy="36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239" name="Text Box 35"/>
                <p:cNvSpPr txBox="1">
                  <a:spLocks noChangeArrowheads="1"/>
                </p:cNvSpPr>
                <p:nvPr/>
              </p:nvSpPr>
              <p:spPr bwMode="auto">
                <a:xfrm>
                  <a:off x="1027" y="2944"/>
                  <a:ext cx="3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900">
                      <a:latin typeface="Helvetica" panose="020B0604020202020204" pitchFamily="34" charset="0"/>
                    </a:rPr>
                    <a:t>  SIVlho</a:t>
                  </a:r>
                </a:p>
              </p:txBody>
            </p:sp>
          </p:grpSp>
          <p:grpSp>
            <p:nvGrpSpPr>
              <p:cNvPr id="7209" name="Group 36"/>
              <p:cNvGrpSpPr>
                <a:grpSpLocks/>
              </p:cNvGrpSpPr>
              <p:nvPr/>
            </p:nvGrpSpPr>
            <p:grpSpPr bwMode="auto">
              <a:xfrm>
                <a:off x="2692" y="2370"/>
                <a:ext cx="392" cy="318"/>
                <a:chOff x="2692" y="2370"/>
                <a:chExt cx="392" cy="318"/>
              </a:xfrm>
            </p:grpSpPr>
            <p:sp>
              <p:nvSpPr>
                <p:cNvPr id="7236" name="Oval 37"/>
                <p:cNvSpPr>
                  <a:spLocks noChangeArrowheads="1"/>
                </p:cNvSpPr>
                <p:nvPr/>
              </p:nvSpPr>
              <p:spPr bwMode="auto">
                <a:xfrm>
                  <a:off x="2724" y="2370"/>
                  <a:ext cx="318" cy="31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237" name="Text Box 38"/>
                <p:cNvSpPr txBox="1">
                  <a:spLocks noChangeArrowheads="1"/>
                </p:cNvSpPr>
                <p:nvPr/>
              </p:nvSpPr>
              <p:spPr bwMode="auto">
                <a:xfrm>
                  <a:off x="2692" y="2458"/>
                  <a:ext cx="3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SIVrcm</a:t>
                  </a:r>
                </a:p>
              </p:txBody>
            </p:sp>
          </p:grpSp>
          <p:grpSp>
            <p:nvGrpSpPr>
              <p:cNvPr id="7210" name="Group 39"/>
              <p:cNvGrpSpPr>
                <a:grpSpLocks/>
              </p:cNvGrpSpPr>
              <p:nvPr/>
            </p:nvGrpSpPr>
            <p:grpSpPr bwMode="auto">
              <a:xfrm>
                <a:off x="2681" y="1599"/>
                <a:ext cx="387" cy="318"/>
                <a:chOff x="2746" y="1698"/>
                <a:chExt cx="387" cy="318"/>
              </a:xfrm>
            </p:grpSpPr>
            <p:sp>
              <p:nvSpPr>
                <p:cNvPr id="7234" name="Oval 40"/>
                <p:cNvSpPr>
                  <a:spLocks noChangeArrowheads="1"/>
                </p:cNvSpPr>
                <p:nvPr/>
              </p:nvSpPr>
              <p:spPr bwMode="auto">
                <a:xfrm>
                  <a:off x="2777" y="1698"/>
                  <a:ext cx="318" cy="31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235" name="Text Box 41"/>
                <p:cNvSpPr txBox="1">
                  <a:spLocks noChangeArrowheads="1"/>
                </p:cNvSpPr>
                <p:nvPr/>
              </p:nvSpPr>
              <p:spPr bwMode="auto">
                <a:xfrm>
                  <a:off x="2746" y="1775"/>
                  <a:ext cx="38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SIVgsn</a:t>
                  </a:r>
                </a:p>
              </p:txBody>
            </p:sp>
          </p:grpSp>
          <p:pic>
            <p:nvPicPr>
              <p:cNvPr id="7211" name="Picture 42"/>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l="17101" r="13499" b="32417"/>
              <a:stretch>
                <a:fillRect/>
              </a:stretch>
            </p:blipFill>
            <p:spPr bwMode="auto">
              <a:xfrm>
                <a:off x="3051" y="2304"/>
                <a:ext cx="933"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12" name="Group 43"/>
              <p:cNvGrpSpPr>
                <a:grpSpLocks/>
              </p:cNvGrpSpPr>
              <p:nvPr/>
            </p:nvGrpSpPr>
            <p:grpSpPr bwMode="auto">
              <a:xfrm>
                <a:off x="2166" y="2913"/>
                <a:ext cx="414" cy="318"/>
                <a:chOff x="2272" y="2880"/>
                <a:chExt cx="414" cy="318"/>
              </a:xfrm>
            </p:grpSpPr>
            <p:sp>
              <p:nvSpPr>
                <p:cNvPr id="7232" name="Oval 44"/>
                <p:cNvSpPr>
                  <a:spLocks noChangeArrowheads="1"/>
                </p:cNvSpPr>
                <p:nvPr/>
              </p:nvSpPr>
              <p:spPr bwMode="auto">
                <a:xfrm>
                  <a:off x="2324" y="2880"/>
                  <a:ext cx="318" cy="31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233" name="Text Box 45"/>
                <p:cNvSpPr txBox="1">
                  <a:spLocks noChangeArrowheads="1"/>
                </p:cNvSpPr>
                <p:nvPr/>
              </p:nvSpPr>
              <p:spPr bwMode="auto">
                <a:xfrm>
                  <a:off x="2272" y="2964"/>
                  <a:ext cx="4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SIVmnd</a:t>
                  </a:r>
                </a:p>
              </p:txBody>
            </p:sp>
          </p:grpSp>
          <p:sp>
            <p:nvSpPr>
              <p:cNvPr id="7213" name="Text Box 46"/>
              <p:cNvSpPr txBox="1">
                <a:spLocks noChangeArrowheads="1"/>
              </p:cNvSpPr>
              <p:nvPr/>
            </p:nvSpPr>
            <p:spPr bwMode="auto">
              <a:xfrm>
                <a:off x="3024" y="3110"/>
                <a:ext cx="9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Red-capped mangabey</a:t>
                </a:r>
              </a:p>
            </p:txBody>
          </p:sp>
          <p:pic>
            <p:nvPicPr>
              <p:cNvPr id="7214" name="Picture 47"/>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t="2956" r="6000" b="23645"/>
              <a:stretch>
                <a:fillRect/>
              </a:stretch>
            </p:blipFill>
            <p:spPr bwMode="auto">
              <a:xfrm>
                <a:off x="0" y="2311"/>
                <a:ext cx="906" cy="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15" name="Group 48"/>
              <p:cNvGrpSpPr>
                <a:grpSpLocks/>
              </p:cNvGrpSpPr>
              <p:nvPr/>
            </p:nvGrpSpPr>
            <p:grpSpPr bwMode="auto">
              <a:xfrm>
                <a:off x="850" y="2352"/>
                <a:ext cx="365" cy="318"/>
                <a:chOff x="821" y="2352"/>
                <a:chExt cx="365" cy="318"/>
              </a:xfrm>
            </p:grpSpPr>
            <p:sp>
              <p:nvSpPr>
                <p:cNvPr id="7230" name="Oval 49"/>
                <p:cNvSpPr>
                  <a:spLocks noChangeArrowheads="1"/>
                </p:cNvSpPr>
                <p:nvPr/>
              </p:nvSpPr>
              <p:spPr bwMode="auto">
                <a:xfrm>
                  <a:off x="845" y="2352"/>
                  <a:ext cx="318" cy="31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231" name="Text Box 50"/>
                <p:cNvSpPr txBox="1">
                  <a:spLocks noChangeArrowheads="1"/>
                </p:cNvSpPr>
                <p:nvPr/>
              </p:nvSpPr>
              <p:spPr bwMode="auto">
                <a:xfrm>
                  <a:off x="821" y="2438"/>
                  <a:ext cx="36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SIVver</a:t>
                  </a:r>
                </a:p>
              </p:txBody>
            </p:sp>
          </p:grpSp>
          <p:sp>
            <p:nvSpPr>
              <p:cNvPr id="7216" name="Text Box 51"/>
              <p:cNvSpPr txBox="1">
                <a:spLocks noChangeArrowheads="1"/>
              </p:cNvSpPr>
              <p:nvPr/>
            </p:nvSpPr>
            <p:spPr bwMode="auto">
              <a:xfrm>
                <a:off x="0" y="3110"/>
                <a:ext cx="65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Vervet monkey</a:t>
                </a:r>
              </a:p>
            </p:txBody>
          </p:sp>
          <p:grpSp>
            <p:nvGrpSpPr>
              <p:cNvPr id="7217" name="Group 52"/>
              <p:cNvGrpSpPr>
                <a:grpSpLocks/>
              </p:cNvGrpSpPr>
              <p:nvPr/>
            </p:nvGrpSpPr>
            <p:grpSpPr bwMode="auto">
              <a:xfrm>
                <a:off x="2185" y="1079"/>
                <a:ext cx="361" cy="318"/>
                <a:chOff x="2360" y="1208"/>
                <a:chExt cx="361" cy="318"/>
              </a:xfrm>
            </p:grpSpPr>
            <p:sp>
              <p:nvSpPr>
                <p:cNvPr id="7228" name="Oval 53"/>
                <p:cNvSpPr>
                  <a:spLocks noChangeArrowheads="1"/>
                </p:cNvSpPr>
                <p:nvPr/>
              </p:nvSpPr>
              <p:spPr bwMode="auto">
                <a:xfrm>
                  <a:off x="2376" y="1208"/>
                  <a:ext cx="318" cy="31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229" name="Text Box 54"/>
                <p:cNvSpPr txBox="1">
                  <a:spLocks noChangeArrowheads="1"/>
                </p:cNvSpPr>
                <p:nvPr/>
              </p:nvSpPr>
              <p:spPr bwMode="auto">
                <a:xfrm>
                  <a:off x="2360" y="1288"/>
                  <a:ext cx="36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SIVsm</a:t>
                  </a:r>
                </a:p>
              </p:txBody>
            </p:sp>
          </p:grpSp>
          <p:sp>
            <p:nvSpPr>
              <p:cNvPr id="7218" name="AutoShape 55"/>
              <p:cNvSpPr>
                <a:spLocks noChangeArrowheads="1"/>
              </p:cNvSpPr>
              <p:nvPr/>
            </p:nvSpPr>
            <p:spPr bwMode="auto">
              <a:xfrm rot="-1265318">
                <a:off x="2346" y="1802"/>
                <a:ext cx="384" cy="240"/>
              </a:xfrm>
              <a:prstGeom prst="rightArrow">
                <a:avLst>
                  <a:gd name="adj1" fmla="val 50000"/>
                  <a:gd name="adj2" fmla="val 40000"/>
                </a:avLst>
              </a:prstGeom>
              <a:solidFill>
                <a:srgbClr val="ED181E"/>
              </a:solidFill>
              <a:ln w="254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219" name="AutoShape 56"/>
              <p:cNvSpPr>
                <a:spLocks noChangeArrowheads="1"/>
              </p:cNvSpPr>
              <p:nvPr/>
            </p:nvSpPr>
            <p:spPr bwMode="auto">
              <a:xfrm rot="1384056">
                <a:off x="2346" y="2286"/>
                <a:ext cx="392" cy="240"/>
              </a:xfrm>
              <a:prstGeom prst="rightArrow">
                <a:avLst>
                  <a:gd name="adj1" fmla="val 50000"/>
                  <a:gd name="adj2" fmla="val 40833"/>
                </a:avLst>
              </a:prstGeom>
              <a:solidFill>
                <a:srgbClr val="ED181E"/>
              </a:solidFill>
              <a:ln w="254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220" name="AutoShape 57"/>
              <p:cNvSpPr>
                <a:spLocks noChangeArrowheads="1"/>
              </p:cNvSpPr>
              <p:nvPr/>
            </p:nvSpPr>
            <p:spPr bwMode="auto">
              <a:xfrm rot="1210484" flipH="1">
                <a:off x="1190" y="1827"/>
                <a:ext cx="384" cy="240"/>
              </a:xfrm>
              <a:prstGeom prst="rightArrow">
                <a:avLst>
                  <a:gd name="adj1" fmla="val 50000"/>
                  <a:gd name="adj2" fmla="val 40000"/>
                </a:avLst>
              </a:prstGeom>
              <a:solidFill>
                <a:srgbClr val="ED181E"/>
              </a:solidFill>
              <a:ln w="254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221" name="AutoShape 58"/>
              <p:cNvSpPr>
                <a:spLocks noChangeArrowheads="1"/>
              </p:cNvSpPr>
              <p:nvPr/>
            </p:nvSpPr>
            <p:spPr bwMode="auto">
              <a:xfrm rot="3905619">
                <a:off x="2029" y="2610"/>
                <a:ext cx="376" cy="240"/>
              </a:xfrm>
              <a:prstGeom prst="rightArrow">
                <a:avLst>
                  <a:gd name="adj1" fmla="val 50000"/>
                  <a:gd name="adj2" fmla="val 39167"/>
                </a:avLst>
              </a:prstGeom>
              <a:solidFill>
                <a:srgbClr val="ED181E"/>
              </a:solidFill>
              <a:ln w="254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222" name="AutoShape 59"/>
              <p:cNvSpPr>
                <a:spLocks noChangeArrowheads="1"/>
              </p:cNvSpPr>
              <p:nvPr/>
            </p:nvSpPr>
            <p:spPr bwMode="auto">
              <a:xfrm rot="7142346">
                <a:off x="1489" y="2579"/>
                <a:ext cx="363" cy="240"/>
              </a:xfrm>
              <a:prstGeom prst="rightArrow">
                <a:avLst>
                  <a:gd name="adj1" fmla="val 50000"/>
                  <a:gd name="adj2" fmla="val 37813"/>
                </a:avLst>
              </a:prstGeom>
              <a:solidFill>
                <a:srgbClr val="ED181E"/>
              </a:solidFill>
              <a:ln w="254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223" name="AutoShape 60"/>
              <p:cNvSpPr>
                <a:spLocks noChangeArrowheads="1"/>
              </p:cNvSpPr>
              <p:nvPr/>
            </p:nvSpPr>
            <p:spPr bwMode="auto">
              <a:xfrm rot="9635541">
                <a:off x="1226" y="2267"/>
                <a:ext cx="360" cy="240"/>
              </a:xfrm>
              <a:prstGeom prst="rightArrow">
                <a:avLst>
                  <a:gd name="adj1" fmla="val 50000"/>
                  <a:gd name="adj2" fmla="val 37500"/>
                </a:avLst>
              </a:prstGeom>
              <a:solidFill>
                <a:srgbClr val="ED181E"/>
              </a:solidFill>
              <a:ln w="25400">
                <a:solidFill>
                  <a:schemeClr val="tx1"/>
                </a:solidFill>
                <a:miter lim="800000"/>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ru-RU" altLang="ru-RU" sz="2400">
                  <a:latin typeface="Times" panose="02020603050405020304" pitchFamily="18" charset="0"/>
                </a:endParaRPr>
              </a:p>
            </p:txBody>
          </p:sp>
          <p:sp>
            <p:nvSpPr>
              <p:cNvPr id="7224" name="AutoShape 61"/>
              <p:cNvSpPr>
                <a:spLocks noChangeArrowheads="1"/>
              </p:cNvSpPr>
              <p:nvPr/>
            </p:nvSpPr>
            <p:spPr bwMode="auto">
              <a:xfrm rot="3654510" flipH="1">
                <a:off x="1489" y="1501"/>
                <a:ext cx="374" cy="240"/>
              </a:xfrm>
              <a:prstGeom prst="rightArrow">
                <a:avLst>
                  <a:gd name="adj1" fmla="val 50000"/>
                  <a:gd name="adj2" fmla="val 38958"/>
                </a:avLst>
              </a:prstGeom>
              <a:solidFill>
                <a:srgbClr val="ED181E"/>
              </a:solidFill>
              <a:ln w="254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pic>
            <p:nvPicPr>
              <p:cNvPr id="7225" name="Picture 62"/>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l="50232" t="10080" r="16743" b="54144"/>
              <a:stretch>
                <a:fillRect/>
              </a:stretch>
            </p:blipFill>
            <p:spPr bwMode="auto">
              <a:xfrm>
                <a:off x="3024" y="864"/>
                <a:ext cx="936" cy="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6" name="Oval 63"/>
              <p:cNvSpPr>
                <a:spLocks noChangeArrowheads="1"/>
              </p:cNvSpPr>
              <p:nvPr/>
            </p:nvSpPr>
            <p:spPr bwMode="auto">
              <a:xfrm>
                <a:off x="1460" y="1652"/>
                <a:ext cx="1013" cy="1013"/>
              </a:xfrm>
              <a:prstGeom prst="ellipse">
                <a:avLst/>
              </a:prstGeom>
              <a:noFill/>
              <a:ln w="1905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227" name="Text Box 64"/>
              <p:cNvSpPr txBox="1">
                <a:spLocks noChangeArrowheads="1"/>
              </p:cNvSpPr>
              <p:nvPr/>
            </p:nvSpPr>
            <p:spPr bwMode="auto">
              <a:xfrm>
                <a:off x="3024" y="1632"/>
                <a:ext cx="8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Greater spot-nosed</a:t>
                </a:r>
              </a:p>
              <a:p>
                <a:pPr>
                  <a:spcBef>
                    <a:spcPct val="0"/>
                  </a:spcBef>
                  <a:buFontTx/>
                  <a:buNone/>
                </a:pPr>
                <a:r>
                  <a:rPr lang="en-US" altLang="ru-RU" sz="1000">
                    <a:latin typeface="Helvetica" panose="020B0604020202020204" pitchFamily="34" charset="0"/>
                  </a:rPr>
                  <a:t> monkey</a:t>
                </a:r>
              </a:p>
            </p:txBody>
          </p:sp>
        </p:grpSp>
      </p:grpSp>
      <p:sp>
        <p:nvSpPr>
          <p:cNvPr id="7183" name="Oval 65"/>
          <p:cNvSpPr>
            <a:spLocks noChangeArrowheads="1"/>
          </p:cNvSpPr>
          <p:nvPr/>
        </p:nvSpPr>
        <p:spPr bwMode="auto">
          <a:xfrm>
            <a:off x="8890001" y="1233489"/>
            <a:ext cx="504825" cy="5048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184" name="Text Box 66"/>
          <p:cNvSpPr txBox="1">
            <a:spLocks noChangeArrowheads="1"/>
          </p:cNvSpPr>
          <p:nvPr/>
        </p:nvSpPr>
        <p:spPr bwMode="auto">
          <a:xfrm>
            <a:off x="8890000" y="1373189"/>
            <a:ext cx="50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HIV-2</a:t>
            </a:r>
          </a:p>
        </p:txBody>
      </p:sp>
      <p:pic>
        <p:nvPicPr>
          <p:cNvPr id="7185" name="Picture 6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29750" y="1246188"/>
            <a:ext cx="56515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pic>
      <p:sp>
        <p:nvSpPr>
          <p:cNvPr id="7186" name="AutoShape 68"/>
          <p:cNvSpPr>
            <a:spLocks noChangeArrowheads="1"/>
          </p:cNvSpPr>
          <p:nvPr/>
        </p:nvSpPr>
        <p:spPr bwMode="auto">
          <a:xfrm>
            <a:off x="6705600" y="573088"/>
            <a:ext cx="1447800" cy="279400"/>
          </a:xfrm>
          <a:prstGeom prst="rightArrow">
            <a:avLst>
              <a:gd name="adj1" fmla="val 50000"/>
              <a:gd name="adj2" fmla="val 129545"/>
            </a:avLst>
          </a:prstGeom>
          <a:solidFill>
            <a:srgbClr val="ED181E"/>
          </a:solidFill>
          <a:ln w="254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187" name="AutoShape 69"/>
          <p:cNvSpPr>
            <a:spLocks noChangeArrowheads="1"/>
          </p:cNvSpPr>
          <p:nvPr/>
        </p:nvSpPr>
        <p:spPr bwMode="auto">
          <a:xfrm rot="2618647">
            <a:off x="8178800" y="954088"/>
            <a:ext cx="685800" cy="381000"/>
          </a:xfrm>
          <a:prstGeom prst="rightArrow">
            <a:avLst>
              <a:gd name="adj1" fmla="val 50000"/>
              <a:gd name="adj2" fmla="val 45000"/>
            </a:avLst>
          </a:prstGeom>
          <a:solidFill>
            <a:srgbClr val="ED181E"/>
          </a:solidFill>
          <a:ln w="254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188" name="AutoShape 70"/>
          <p:cNvSpPr>
            <a:spLocks noChangeArrowheads="1"/>
          </p:cNvSpPr>
          <p:nvPr/>
        </p:nvSpPr>
        <p:spPr bwMode="auto">
          <a:xfrm>
            <a:off x="8394700" y="446088"/>
            <a:ext cx="533400" cy="381000"/>
          </a:xfrm>
          <a:prstGeom prst="rightArrow">
            <a:avLst>
              <a:gd name="adj1" fmla="val 50000"/>
              <a:gd name="adj2" fmla="val 35000"/>
            </a:avLst>
          </a:prstGeom>
          <a:solidFill>
            <a:srgbClr val="ED181E"/>
          </a:solidFill>
          <a:ln w="254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pic>
        <p:nvPicPr>
          <p:cNvPr id="7189" name="Picture 7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88500" y="228600"/>
            <a:ext cx="75565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0" name="Oval 72"/>
          <p:cNvSpPr>
            <a:spLocks noChangeArrowheads="1"/>
          </p:cNvSpPr>
          <p:nvPr/>
        </p:nvSpPr>
        <p:spPr bwMode="auto">
          <a:xfrm>
            <a:off x="9029701" y="395289"/>
            <a:ext cx="504825" cy="5048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2400">
              <a:latin typeface="Arial" panose="020B0604020202020204" pitchFamily="34" charset="0"/>
            </a:endParaRPr>
          </a:p>
        </p:txBody>
      </p:sp>
      <p:sp>
        <p:nvSpPr>
          <p:cNvPr id="7191" name="Text Box 73"/>
          <p:cNvSpPr txBox="1">
            <a:spLocks noChangeArrowheads="1"/>
          </p:cNvSpPr>
          <p:nvPr/>
        </p:nvSpPr>
        <p:spPr bwMode="auto">
          <a:xfrm>
            <a:off x="8966200" y="534989"/>
            <a:ext cx="642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000">
                <a:latin typeface="Helvetica" panose="020B0604020202020204" pitchFamily="34" charset="0"/>
              </a:rPr>
              <a:t>SIVmac</a:t>
            </a:r>
          </a:p>
        </p:txBody>
      </p:sp>
      <p:sp>
        <p:nvSpPr>
          <p:cNvPr id="7192" name="Rectangle 74"/>
          <p:cNvSpPr>
            <a:spLocks noChangeArrowheads="1"/>
          </p:cNvSpPr>
          <p:nvPr/>
        </p:nvSpPr>
        <p:spPr bwMode="auto">
          <a:xfrm>
            <a:off x="7181850" y="5410200"/>
            <a:ext cx="3409950" cy="12954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dirty="0" smtClean="0">
                <a:solidFill>
                  <a:schemeClr val="bg1"/>
                </a:solidFill>
                <a:latin typeface="Arial" panose="020B0604020202020204" pitchFamily="34" charset="0"/>
              </a:rPr>
              <a:t>Иммунная активация</a:t>
            </a:r>
            <a:endParaRPr lang="en-US" altLang="ru-RU" sz="2400" dirty="0">
              <a:solidFill>
                <a:schemeClr val="bg1"/>
              </a:solidFill>
              <a:latin typeface="Arial" panose="020B0604020202020204" pitchFamily="34" charset="0"/>
            </a:endParaRPr>
          </a:p>
        </p:txBody>
      </p:sp>
      <p:sp>
        <p:nvSpPr>
          <p:cNvPr id="7193" name="Rectangle 75"/>
          <p:cNvSpPr>
            <a:spLocks noChangeArrowheads="1"/>
          </p:cNvSpPr>
          <p:nvPr/>
        </p:nvSpPr>
        <p:spPr bwMode="auto">
          <a:xfrm>
            <a:off x="2895600" y="2743200"/>
            <a:ext cx="3409950" cy="12954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dirty="0" smtClean="0">
                <a:solidFill>
                  <a:schemeClr val="bg1"/>
                </a:solidFill>
                <a:latin typeface="Arial" panose="020B0604020202020204" pitchFamily="34" charset="0"/>
              </a:rPr>
              <a:t>Иммунной активации нет</a:t>
            </a:r>
            <a:endParaRPr lang="en-US" altLang="ru-RU" sz="2400" dirty="0">
              <a:solidFill>
                <a:schemeClr val="bg1"/>
              </a:solidFill>
              <a:latin typeface="Arial" panose="020B0604020202020204" pitchFamily="34" charset="0"/>
            </a:endParaRPr>
          </a:p>
        </p:txBody>
      </p:sp>
    </p:spTree>
    <p:extLst>
      <p:ext uri="{BB962C8B-B14F-4D97-AF65-F5344CB8AC3E}">
        <p14:creationId xmlns:p14="http://schemas.microsoft.com/office/powerpoint/2010/main" val="2633814457"/>
      </p:ext>
    </p:extLst>
  </p:cSld>
  <p:clrMapOvr>
    <a:masterClrMapping/>
  </p:clrMapOvr>
  <p:transition>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algn="ctr"/>
            <a:r>
              <a:rPr lang="ru-RU" sz="4800" dirty="0" smtClean="0">
                <a:latin typeface="Tahoma" panose="020B0604030504040204" pitchFamily="34" charset="0"/>
                <a:ea typeface="Tahoma" panose="020B0604030504040204" pitchFamily="34" charset="0"/>
                <a:cs typeface="Tahoma" panose="020B0604030504040204" pitchFamily="34" charset="0"/>
              </a:rPr>
              <a:t>Спасибо за внимание!</a:t>
            </a:r>
            <a:endParaRPr lang="ru-RU" sz="4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9585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p:cNvSpPr>
          <p:nvPr>
            <p:ph type="title" idx="4294967295"/>
          </p:nvPr>
        </p:nvSpPr>
        <p:spPr>
          <a:xfrm>
            <a:off x="1703388" y="836613"/>
            <a:ext cx="8964612" cy="341312"/>
          </a:xfrm>
        </p:spPr>
        <p:txBody>
          <a:bodyPr>
            <a:normAutofit fontScale="90000"/>
          </a:bodyPr>
          <a:lstStyle/>
          <a:p>
            <a:r>
              <a:rPr lang="ru-RU" altLang="ru-RU" sz="3200">
                <a:solidFill>
                  <a:srgbClr val="3211FB"/>
                </a:solidFill>
                <a:latin typeface="Arial" panose="020B0604020202020204" pitchFamily="34" charset="0"/>
              </a:rPr>
              <a:t>Н.О., 33 г. Путь заражения – половой. ВИЧ+ с 2006 г.</a:t>
            </a:r>
          </a:p>
        </p:txBody>
      </p:sp>
      <p:graphicFrame>
        <p:nvGraphicFramePr>
          <p:cNvPr id="9218" name="Object 3"/>
          <p:cNvGraphicFramePr>
            <a:graphicFrameLocks noGrp="1" noChangeAspect="1"/>
          </p:cNvGraphicFramePr>
          <p:nvPr>
            <p:ph idx="4294967295"/>
          </p:nvPr>
        </p:nvGraphicFramePr>
        <p:xfrm>
          <a:off x="1703388" y="1341438"/>
          <a:ext cx="8742362" cy="5040312"/>
        </p:xfrm>
        <a:graphic>
          <a:graphicData uri="http://schemas.openxmlformats.org/presentationml/2006/ole">
            <mc:AlternateContent xmlns:mc="http://schemas.openxmlformats.org/markup-compatibility/2006">
              <mc:Choice xmlns:v="urn:schemas-microsoft-com:vml" Requires="v">
                <p:oleObj spid="_x0000_s2074" name="Диаграмма" r:id="rId3" imgW="8229600" imgH="4943552" progId="MSGraph.Chart.8">
                  <p:embed followColorScheme="full"/>
                </p:oleObj>
              </mc:Choice>
              <mc:Fallback>
                <p:oleObj name="Диаграмма" r:id="rId3" imgW="8229600" imgH="4943552" progId="MSGraph.Chart.8">
                  <p:embed followColorScheme="full"/>
                  <p:pic>
                    <p:nvPicPr>
                      <p:cNvPr id="0" name=""/>
                      <p:cNvPicPr>
                        <a:picLocks noChangeAspect="1" noChangeArrowheads="1"/>
                      </p:cNvPicPr>
                      <p:nvPr/>
                    </p:nvPicPr>
                    <p:blipFill>
                      <a:blip r:embed="rId4"/>
                      <a:srcRect/>
                      <a:stretch>
                        <a:fillRect/>
                      </a:stretch>
                    </p:blipFill>
                    <p:spPr bwMode="auto">
                      <a:xfrm>
                        <a:off x="1703388" y="1341438"/>
                        <a:ext cx="8742362" cy="5040312"/>
                      </a:xfrm>
                      <a:prstGeom prst="rect">
                        <a:avLst/>
                      </a:prstGeom>
                    </p:spPr>
                  </p:pic>
                </p:oleObj>
              </mc:Fallback>
            </mc:AlternateContent>
          </a:graphicData>
        </a:graphic>
      </p:graphicFrame>
    </p:spTree>
    <p:extLst>
      <p:ext uri="{BB962C8B-B14F-4D97-AF65-F5344CB8AC3E}">
        <p14:creationId xmlns:p14="http://schemas.microsoft.com/office/powerpoint/2010/main" val="2223345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p:txBody>
          <a:bodyPr/>
          <a:lstStyle/>
          <a:p>
            <a:endParaRPr lang="ru-RU" altLang="ru-RU" smtClean="0"/>
          </a:p>
        </p:txBody>
      </p:sp>
      <p:sp>
        <p:nvSpPr>
          <p:cNvPr id="60419" name="Rectangle 3"/>
          <p:cNvSpPr>
            <a:spLocks noGrp="1"/>
          </p:cNvSpPr>
          <p:nvPr>
            <p:ph type="body" idx="4294967295"/>
          </p:nvPr>
        </p:nvSpPr>
        <p:spPr>
          <a:xfrm>
            <a:off x="838200" y="888274"/>
            <a:ext cx="10515600" cy="5329646"/>
          </a:xfrm>
          <a:solidFill>
            <a:schemeClr val="accent1">
              <a:lumMod val="20000"/>
              <a:lumOff val="80000"/>
            </a:schemeClr>
          </a:solidFill>
        </p:spPr>
        <p:txBody>
          <a:bodyPr>
            <a:normAutofit/>
          </a:bodyPr>
          <a:lstStyle/>
          <a:p>
            <a:pPr marL="365125" indent="-255588">
              <a:lnSpc>
                <a:spcPct val="80000"/>
              </a:lnSpc>
              <a:buFontTx/>
              <a:buChar char="•"/>
            </a:pPr>
            <a:r>
              <a:rPr lang="ru-RU" altLang="ru-RU" sz="2400" dirty="0">
                <a:latin typeface="Tahoma" panose="020B0604030504040204" pitchFamily="34" charset="0"/>
                <a:ea typeface="Tahoma" panose="020B0604030504040204" pitchFamily="34" charset="0"/>
                <a:cs typeface="Tahoma" panose="020B0604030504040204" pitchFamily="34" charset="0"/>
              </a:rPr>
              <a:t>Концентрация эндотоксина  сыворотки – </a:t>
            </a:r>
            <a:r>
              <a:rPr lang="ru-RU" altLang="ru-RU" sz="2400" dirty="0">
                <a:solidFill>
                  <a:schemeClr val="hlink"/>
                </a:solidFill>
                <a:latin typeface="Tahoma" panose="020B0604030504040204" pitchFamily="34" charset="0"/>
                <a:ea typeface="Tahoma" panose="020B0604030504040204" pitchFamily="34" charset="0"/>
                <a:cs typeface="Tahoma" panose="020B0604030504040204" pitchFamily="34" charset="0"/>
              </a:rPr>
              <a:t>0,48</a:t>
            </a:r>
            <a:r>
              <a:rPr lang="ru-RU" altLang="ru-RU" sz="2400" dirty="0">
                <a:latin typeface="Tahoma" panose="020B0604030504040204" pitchFamily="34" charset="0"/>
                <a:ea typeface="Tahoma" panose="020B0604030504040204" pitchFamily="34" charset="0"/>
                <a:cs typeface="Tahoma" panose="020B0604030504040204" pitchFamily="34" charset="0"/>
              </a:rPr>
              <a:t> </a:t>
            </a:r>
            <a:r>
              <a:rPr lang="en-US" altLang="ru-RU" sz="2400" dirty="0">
                <a:latin typeface="Tahoma" panose="020B0604030504040204" pitchFamily="34" charset="0"/>
                <a:ea typeface="Tahoma" panose="020B0604030504040204" pitchFamily="34" charset="0"/>
                <a:cs typeface="Tahoma" panose="020B0604030504040204" pitchFamily="34" charset="0"/>
              </a:rPr>
              <a:t>EU/ml</a:t>
            </a:r>
            <a:endParaRPr lang="ru-RU" altLang="ru-RU" sz="2400" dirty="0">
              <a:latin typeface="Tahoma" panose="020B0604030504040204" pitchFamily="34" charset="0"/>
              <a:ea typeface="Tahoma" panose="020B0604030504040204" pitchFamily="34" charset="0"/>
              <a:cs typeface="Tahoma" panose="020B0604030504040204" pitchFamily="34" charset="0"/>
            </a:endParaRPr>
          </a:p>
          <a:p>
            <a:pPr marL="365125" indent="-255588">
              <a:lnSpc>
                <a:spcPct val="80000"/>
              </a:lnSpc>
              <a:buFontTx/>
              <a:buChar char="•"/>
            </a:pPr>
            <a:r>
              <a:rPr lang="ru-RU" altLang="ru-RU" sz="2400" dirty="0">
                <a:latin typeface="Tahoma" panose="020B0604030504040204" pitchFamily="34" charset="0"/>
                <a:ea typeface="Tahoma" panose="020B0604030504040204" pitchFamily="34" charset="0"/>
                <a:cs typeface="Tahoma" panose="020B0604030504040204" pitchFamily="34" charset="0"/>
              </a:rPr>
              <a:t>Антитела к ГЛП – 122,7 </a:t>
            </a:r>
            <a:r>
              <a:rPr lang="ru-RU" altLang="ru-RU" sz="2400" dirty="0" err="1">
                <a:latin typeface="Tahoma" panose="020B0604030504040204" pitchFamily="34" charset="0"/>
                <a:ea typeface="Tahoma" panose="020B0604030504040204" pitchFamily="34" charset="0"/>
                <a:cs typeface="Tahoma" panose="020B0604030504040204" pitchFamily="34" charset="0"/>
              </a:rPr>
              <a:t>у.е.о.п</a:t>
            </a:r>
            <a:r>
              <a:rPr lang="ru-RU" altLang="ru-RU" sz="2400" dirty="0">
                <a:latin typeface="Tahoma" panose="020B0604030504040204" pitchFamily="34" charset="0"/>
                <a:ea typeface="Tahoma" panose="020B0604030504040204" pitchFamily="34" charset="0"/>
                <a:cs typeface="Tahoma" panose="020B0604030504040204" pitchFamily="34" charset="0"/>
              </a:rPr>
              <a:t>.</a:t>
            </a:r>
          </a:p>
          <a:p>
            <a:pPr marL="365125" indent="-255588">
              <a:lnSpc>
                <a:spcPct val="80000"/>
              </a:lnSpc>
              <a:buFontTx/>
              <a:buChar char="•"/>
            </a:pPr>
            <a:r>
              <a:rPr lang="ru-RU" altLang="ru-RU" sz="2400" dirty="0">
                <a:latin typeface="Tahoma" panose="020B0604030504040204" pitchFamily="34" charset="0"/>
                <a:ea typeface="Tahoma" panose="020B0604030504040204" pitchFamily="34" charset="0"/>
                <a:cs typeface="Tahoma" panose="020B0604030504040204" pitchFamily="34" charset="0"/>
              </a:rPr>
              <a:t>Антитела к </a:t>
            </a:r>
            <a:r>
              <a:rPr lang="en-US" altLang="ru-RU" sz="2400" i="1" dirty="0">
                <a:latin typeface="Tahoma" panose="020B0604030504040204" pitchFamily="34" charset="0"/>
                <a:ea typeface="Tahoma" panose="020B0604030504040204" pitchFamily="34" charset="0"/>
                <a:cs typeface="Tahoma" panose="020B0604030504040204" pitchFamily="34" charset="0"/>
              </a:rPr>
              <a:t>E. </a:t>
            </a:r>
            <a:r>
              <a:rPr lang="ru-RU" altLang="ru-RU" sz="2400" i="1" dirty="0">
                <a:latin typeface="Tahoma" panose="020B0604030504040204" pitchFamily="34" charset="0"/>
                <a:ea typeface="Tahoma" panose="020B0604030504040204" pitchFamily="34" charset="0"/>
                <a:cs typeface="Tahoma" panose="020B0604030504040204" pitchFamily="34" charset="0"/>
              </a:rPr>
              <a:t>с</a:t>
            </a:r>
            <a:r>
              <a:rPr lang="en-US" altLang="ru-RU" sz="2400" i="1" dirty="0" err="1">
                <a:latin typeface="Tahoma" panose="020B0604030504040204" pitchFamily="34" charset="0"/>
                <a:ea typeface="Tahoma" panose="020B0604030504040204" pitchFamily="34" charset="0"/>
                <a:cs typeface="Tahoma" panose="020B0604030504040204" pitchFamily="34" charset="0"/>
              </a:rPr>
              <a:t>oli</a:t>
            </a:r>
            <a:r>
              <a:rPr lang="en-US" altLang="ru-RU" sz="2400" dirty="0">
                <a:latin typeface="Tahoma" panose="020B0604030504040204" pitchFamily="34" charset="0"/>
                <a:ea typeface="Tahoma" panose="020B0604030504040204" pitchFamily="34" charset="0"/>
                <a:cs typeface="Tahoma" panose="020B0604030504040204" pitchFamily="34" charset="0"/>
              </a:rPr>
              <a:t> </a:t>
            </a:r>
            <a:r>
              <a:rPr lang="ru-RU" altLang="ru-RU" sz="2400" dirty="0">
                <a:latin typeface="Tahoma" panose="020B0604030504040204" pitchFamily="34" charset="0"/>
                <a:ea typeface="Tahoma" panose="020B0604030504040204" pitchFamily="34" charset="0"/>
                <a:cs typeface="Tahoma" panose="020B0604030504040204" pitchFamily="34" charset="0"/>
              </a:rPr>
              <a:t>О14</a:t>
            </a:r>
            <a:r>
              <a:rPr lang="en-US" altLang="ru-RU" sz="2400" dirty="0">
                <a:latin typeface="Tahoma" panose="020B0604030504040204" pitchFamily="34" charset="0"/>
                <a:ea typeface="Tahoma" panose="020B0604030504040204" pitchFamily="34" charset="0"/>
                <a:cs typeface="Tahoma" panose="020B0604030504040204" pitchFamily="34" charset="0"/>
              </a:rPr>
              <a:t>– 494,3</a:t>
            </a:r>
            <a:r>
              <a:rPr lang="ru-RU" altLang="ru-RU" sz="2400" dirty="0">
                <a:latin typeface="Tahoma" panose="020B0604030504040204" pitchFamily="34" charset="0"/>
                <a:ea typeface="Tahoma" panose="020B0604030504040204" pitchFamily="34" charset="0"/>
                <a:cs typeface="Tahoma" panose="020B0604030504040204" pitchFamily="34" charset="0"/>
              </a:rPr>
              <a:t> </a:t>
            </a:r>
            <a:r>
              <a:rPr lang="ru-RU" altLang="ru-RU" sz="2400" dirty="0" err="1">
                <a:latin typeface="Tahoma" panose="020B0604030504040204" pitchFamily="34" charset="0"/>
                <a:ea typeface="Tahoma" panose="020B0604030504040204" pitchFamily="34" charset="0"/>
                <a:cs typeface="Tahoma" panose="020B0604030504040204" pitchFamily="34" charset="0"/>
              </a:rPr>
              <a:t>у.е.о.п</a:t>
            </a:r>
            <a:r>
              <a:rPr lang="ru-RU" altLang="ru-RU" sz="2400" dirty="0">
                <a:latin typeface="Tahoma" panose="020B0604030504040204" pitchFamily="34" charset="0"/>
                <a:ea typeface="Tahoma" panose="020B0604030504040204" pitchFamily="34" charset="0"/>
                <a:cs typeface="Tahoma" panose="020B0604030504040204" pitchFamily="34" charset="0"/>
              </a:rPr>
              <a:t>.</a:t>
            </a:r>
          </a:p>
          <a:p>
            <a:pPr marL="365125" indent="-255588">
              <a:lnSpc>
                <a:spcPct val="80000"/>
              </a:lnSpc>
              <a:buFontTx/>
              <a:buChar char="•"/>
            </a:pPr>
            <a:r>
              <a:rPr lang="en-US" altLang="ru-RU" sz="2400" dirty="0">
                <a:latin typeface="Tahoma" panose="020B0604030504040204" pitchFamily="34" charset="0"/>
                <a:ea typeface="Tahoma" panose="020B0604030504040204" pitchFamily="34" charset="0"/>
                <a:cs typeface="Tahoma" panose="020B0604030504040204" pitchFamily="34" charset="0"/>
              </a:rPr>
              <a:t>sCD14 – </a:t>
            </a:r>
            <a:r>
              <a:rPr lang="ru-RU" altLang="ru-RU" sz="2400" dirty="0">
                <a:solidFill>
                  <a:schemeClr val="hlink"/>
                </a:solidFill>
                <a:latin typeface="Tahoma" panose="020B0604030504040204" pitchFamily="34" charset="0"/>
                <a:ea typeface="Tahoma" panose="020B0604030504040204" pitchFamily="34" charset="0"/>
                <a:cs typeface="Tahoma" panose="020B0604030504040204" pitchFamily="34" charset="0"/>
              </a:rPr>
              <a:t>1</a:t>
            </a:r>
            <a:r>
              <a:rPr lang="en-US" altLang="ru-RU" sz="2400" dirty="0">
                <a:solidFill>
                  <a:schemeClr val="hlink"/>
                </a:solidFill>
                <a:latin typeface="Tahoma" panose="020B0604030504040204" pitchFamily="34" charset="0"/>
                <a:ea typeface="Tahoma" panose="020B0604030504040204" pitchFamily="34" charset="0"/>
                <a:cs typeface="Tahoma" panose="020B0604030504040204" pitchFamily="34" charset="0"/>
              </a:rPr>
              <a:t>,79</a:t>
            </a:r>
            <a:r>
              <a:rPr lang="en-US" altLang="ru-RU" sz="2400" dirty="0">
                <a:latin typeface="Tahoma" panose="020B0604030504040204" pitchFamily="34" charset="0"/>
                <a:ea typeface="Tahoma" panose="020B0604030504040204" pitchFamily="34" charset="0"/>
                <a:cs typeface="Tahoma" panose="020B0604030504040204" pitchFamily="34" charset="0"/>
              </a:rPr>
              <a:t> </a:t>
            </a:r>
            <a:r>
              <a:rPr lang="ru-RU" altLang="ru-RU" sz="2400" dirty="0">
                <a:latin typeface="Tahoma" panose="020B0604030504040204" pitchFamily="34" charset="0"/>
                <a:ea typeface="Tahoma" panose="020B0604030504040204" pitchFamily="34" charset="0"/>
                <a:cs typeface="Tahoma" panose="020B0604030504040204" pitchFamily="34" charset="0"/>
              </a:rPr>
              <a:t>мкг</a:t>
            </a:r>
            <a:r>
              <a:rPr lang="en-US" altLang="ru-RU" sz="2400" dirty="0">
                <a:latin typeface="Tahoma" panose="020B0604030504040204" pitchFamily="34" charset="0"/>
                <a:ea typeface="Tahoma" panose="020B0604030504040204" pitchFamily="34" charset="0"/>
                <a:cs typeface="Tahoma" panose="020B0604030504040204" pitchFamily="34" charset="0"/>
              </a:rPr>
              <a:t>/</a:t>
            </a:r>
            <a:r>
              <a:rPr lang="ru-RU" altLang="ru-RU" sz="2400" dirty="0">
                <a:latin typeface="Tahoma" panose="020B0604030504040204" pitchFamily="34" charset="0"/>
                <a:ea typeface="Tahoma" panose="020B0604030504040204" pitchFamily="34" charset="0"/>
                <a:cs typeface="Tahoma" panose="020B0604030504040204" pitchFamily="34" charset="0"/>
              </a:rPr>
              <a:t>мл</a:t>
            </a:r>
          </a:p>
          <a:p>
            <a:pPr marL="365125" indent="-255588">
              <a:lnSpc>
                <a:spcPct val="80000"/>
              </a:lnSpc>
              <a:buFontTx/>
              <a:buChar char="•"/>
            </a:pPr>
            <a:r>
              <a:rPr lang="ru-RU" altLang="ru-RU" sz="2400" dirty="0">
                <a:latin typeface="Tahoma" panose="020B0604030504040204" pitchFamily="34" charset="0"/>
                <a:ea typeface="Tahoma" panose="020B0604030504040204" pitchFamily="34" charset="0"/>
                <a:cs typeface="Tahoma" panose="020B0604030504040204" pitchFamily="34" charset="0"/>
              </a:rPr>
              <a:t>С-РБ</a:t>
            </a:r>
            <a:r>
              <a:rPr lang="en-US" altLang="ru-RU" sz="2400" dirty="0">
                <a:latin typeface="Tahoma" panose="020B0604030504040204" pitchFamily="34" charset="0"/>
                <a:ea typeface="Tahoma" panose="020B0604030504040204" pitchFamily="34" charset="0"/>
                <a:cs typeface="Tahoma" panose="020B0604030504040204" pitchFamily="34" charset="0"/>
              </a:rPr>
              <a:t> </a:t>
            </a:r>
            <a:r>
              <a:rPr lang="ru-RU" altLang="ru-RU" sz="2400" dirty="0">
                <a:latin typeface="Tahoma" panose="020B0604030504040204" pitchFamily="34" charset="0"/>
                <a:ea typeface="Tahoma" panose="020B0604030504040204" pitchFamily="34" charset="0"/>
                <a:cs typeface="Tahoma" panose="020B0604030504040204" pitchFamily="34" charset="0"/>
              </a:rPr>
              <a:t>–</a:t>
            </a:r>
            <a:r>
              <a:rPr lang="en-US" altLang="ru-RU" sz="2400" dirty="0">
                <a:latin typeface="Tahoma" panose="020B0604030504040204" pitchFamily="34" charset="0"/>
                <a:ea typeface="Tahoma" panose="020B0604030504040204" pitchFamily="34" charset="0"/>
                <a:cs typeface="Tahoma" panose="020B0604030504040204" pitchFamily="34" charset="0"/>
              </a:rPr>
              <a:t> </a:t>
            </a:r>
            <a:r>
              <a:rPr lang="ru-RU" altLang="ru-RU" sz="2400" dirty="0">
                <a:latin typeface="Tahoma" panose="020B0604030504040204" pitchFamily="34" charset="0"/>
                <a:ea typeface="Tahoma" panose="020B0604030504040204" pitchFamily="34" charset="0"/>
                <a:cs typeface="Tahoma" panose="020B0604030504040204" pitchFamily="34" charset="0"/>
              </a:rPr>
              <a:t>0</a:t>
            </a:r>
            <a:r>
              <a:rPr lang="en-US" altLang="ru-RU" sz="2400" dirty="0">
                <a:latin typeface="Tahoma" panose="020B0604030504040204" pitchFamily="34" charset="0"/>
                <a:ea typeface="Tahoma" panose="020B0604030504040204" pitchFamily="34" charset="0"/>
                <a:cs typeface="Tahoma" panose="020B0604030504040204" pitchFamily="34" charset="0"/>
              </a:rPr>
              <a:t> </a:t>
            </a:r>
            <a:r>
              <a:rPr lang="ru-RU" altLang="ru-RU" sz="2400" dirty="0">
                <a:latin typeface="Tahoma" panose="020B0604030504040204" pitchFamily="34" charset="0"/>
                <a:ea typeface="Tahoma" panose="020B0604030504040204" pitchFamily="34" charset="0"/>
                <a:cs typeface="Tahoma" panose="020B0604030504040204" pitchFamily="34" charset="0"/>
              </a:rPr>
              <a:t>мг</a:t>
            </a:r>
            <a:r>
              <a:rPr lang="en-US" altLang="ru-RU" sz="2400" dirty="0">
                <a:latin typeface="Tahoma" panose="020B0604030504040204" pitchFamily="34" charset="0"/>
                <a:ea typeface="Tahoma" panose="020B0604030504040204" pitchFamily="34" charset="0"/>
                <a:cs typeface="Tahoma" panose="020B0604030504040204" pitchFamily="34" charset="0"/>
              </a:rPr>
              <a:t>/</a:t>
            </a:r>
            <a:r>
              <a:rPr lang="ru-RU" altLang="ru-RU" sz="2400" dirty="0">
                <a:latin typeface="Tahoma" panose="020B0604030504040204" pitchFamily="34" charset="0"/>
                <a:ea typeface="Tahoma" panose="020B0604030504040204" pitchFamily="34" charset="0"/>
                <a:cs typeface="Tahoma" panose="020B0604030504040204" pitchFamily="34" charset="0"/>
              </a:rPr>
              <a:t>л</a:t>
            </a:r>
          </a:p>
          <a:p>
            <a:pPr marL="365125" indent="-255588">
              <a:lnSpc>
                <a:spcPct val="80000"/>
              </a:lnSpc>
              <a:buFontTx/>
              <a:buChar char="•"/>
            </a:pPr>
            <a:r>
              <a:rPr lang="ru-RU" altLang="ru-RU" sz="2400" dirty="0">
                <a:latin typeface="Tahoma" panose="020B0604030504040204" pitchFamily="34" charset="0"/>
                <a:ea typeface="Tahoma" panose="020B0604030504040204" pitchFamily="34" charset="0"/>
                <a:cs typeface="Tahoma" panose="020B0604030504040204" pitchFamily="34" charset="0"/>
              </a:rPr>
              <a:t>ИЛ-1</a:t>
            </a:r>
            <a:r>
              <a:rPr lang="el-GR" altLang="ru-RU" sz="2400" dirty="0">
                <a:latin typeface="Tahoma" panose="020B0604030504040204" pitchFamily="34" charset="0"/>
                <a:ea typeface="Tahoma" panose="020B0604030504040204" pitchFamily="34" charset="0"/>
                <a:cs typeface="Tahoma" panose="020B0604030504040204" pitchFamily="34" charset="0"/>
              </a:rPr>
              <a:t>β</a:t>
            </a:r>
            <a:r>
              <a:rPr lang="en-US" altLang="ru-RU" sz="2400" dirty="0">
                <a:latin typeface="Tahoma" panose="020B0604030504040204" pitchFamily="34" charset="0"/>
                <a:ea typeface="Tahoma" panose="020B0604030504040204" pitchFamily="34" charset="0"/>
                <a:cs typeface="Tahoma" panose="020B0604030504040204" pitchFamily="34" charset="0"/>
              </a:rPr>
              <a:t> – 0,1</a:t>
            </a:r>
            <a:r>
              <a:rPr lang="ru-RU" altLang="ru-RU" sz="2400" dirty="0">
                <a:latin typeface="Tahoma" panose="020B0604030504040204" pitchFamily="34" charset="0"/>
                <a:ea typeface="Tahoma" panose="020B0604030504040204" pitchFamily="34" charset="0"/>
                <a:cs typeface="Tahoma" panose="020B0604030504040204" pitchFamily="34" charset="0"/>
              </a:rPr>
              <a:t> </a:t>
            </a:r>
            <a:r>
              <a:rPr lang="ru-RU" altLang="ru-RU" sz="2400" dirty="0" err="1">
                <a:latin typeface="Tahoma" panose="020B0604030504040204" pitchFamily="34" charset="0"/>
                <a:ea typeface="Tahoma" panose="020B0604030504040204" pitchFamily="34" charset="0"/>
                <a:cs typeface="Tahoma" panose="020B0604030504040204" pitchFamily="34" charset="0"/>
              </a:rPr>
              <a:t>пг</a:t>
            </a:r>
            <a:r>
              <a:rPr lang="en-US" altLang="ru-RU" sz="2400" dirty="0">
                <a:latin typeface="Tahoma" panose="020B0604030504040204" pitchFamily="34" charset="0"/>
                <a:ea typeface="Tahoma" panose="020B0604030504040204" pitchFamily="34" charset="0"/>
                <a:cs typeface="Tahoma" panose="020B0604030504040204" pitchFamily="34" charset="0"/>
              </a:rPr>
              <a:t>/</a:t>
            </a:r>
            <a:r>
              <a:rPr lang="ru-RU" altLang="ru-RU" sz="2400" dirty="0">
                <a:latin typeface="Tahoma" panose="020B0604030504040204" pitchFamily="34" charset="0"/>
                <a:ea typeface="Tahoma" panose="020B0604030504040204" pitchFamily="34" charset="0"/>
                <a:cs typeface="Tahoma" panose="020B0604030504040204" pitchFamily="34" charset="0"/>
              </a:rPr>
              <a:t>мл</a:t>
            </a:r>
            <a:endParaRPr lang="el-GR" altLang="ru-RU" sz="2400" dirty="0">
              <a:latin typeface="Tahoma" panose="020B0604030504040204" pitchFamily="34" charset="0"/>
              <a:ea typeface="Tahoma" panose="020B0604030504040204" pitchFamily="34" charset="0"/>
              <a:cs typeface="Tahoma" panose="020B0604030504040204" pitchFamily="34" charset="0"/>
            </a:endParaRPr>
          </a:p>
          <a:p>
            <a:pPr marL="365125" indent="-255588">
              <a:lnSpc>
                <a:spcPct val="80000"/>
              </a:lnSpc>
              <a:buFontTx/>
              <a:buChar char="•"/>
            </a:pPr>
            <a:r>
              <a:rPr lang="ru-RU" altLang="ru-RU" sz="2400" dirty="0">
                <a:latin typeface="Tahoma" panose="020B0604030504040204" pitchFamily="34" charset="0"/>
                <a:ea typeface="Tahoma" panose="020B0604030504040204" pitchFamily="34" charset="0"/>
                <a:cs typeface="Tahoma" panose="020B0604030504040204" pitchFamily="34" charset="0"/>
              </a:rPr>
              <a:t>СОЭ – 5 мм</a:t>
            </a:r>
            <a:r>
              <a:rPr lang="en-US" altLang="ru-RU" sz="2400" dirty="0">
                <a:latin typeface="Tahoma" panose="020B0604030504040204" pitchFamily="34" charset="0"/>
                <a:ea typeface="Tahoma" panose="020B0604030504040204" pitchFamily="34" charset="0"/>
                <a:cs typeface="Tahoma" panose="020B0604030504040204" pitchFamily="34" charset="0"/>
              </a:rPr>
              <a:t>/</a:t>
            </a:r>
            <a:r>
              <a:rPr lang="ru-RU" altLang="ru-RU" sz="2400" dirty="0">
                <a:latin typeface="Tahoma" panose="020B0604030504040204" pitchFamily="34" charset="0"/>
                <a:ea typeface="Tahoma" panose="020B0604030504040204" pitchFamily="34" charset="0"/>
                <a:cs typeface="Tahoma" panose="020B0604030504040204" pitchFamily="34" charset="0"/>
              </a:rPr>
              <a:t>ч</a:t>
            </a:r>
          </a:p>
          <a:p>
            <a:pPr marL="365125" indent="-255588">
              <a:lnSpc>
                <a:spcPct val="80000"/>
              </a:lnSpc>
              <a:buFontTx/>
              <a:buChar char="•"/>
            </a:pPr>
            <a:r>
              <a:rPr lang="ru-RU" altLang="ru-RU" sz="2400" dirty="0">
                <a:latin typeface="Tahoma" panose="020B0604030504040204" pitchFamily="34" charset="0"/>
                <a:ea typeface="Tahoma" panose="020B0604030504040204" pitchFamily="34" charset="0"/>
                <a:cs typeface="Tahoma" panose="020B0604030504040204" pitchFamily="34" charset="0"/>
              </a:rPr>
              <a:t>Лейкоциты – 6,1 х 10</a:t>
            </a:r>
            <a:r>
              <a:rPr lang="ru-RU" altLang="ru-RU" sz="2400" baseline="30000" dirty="0">
                <a:latin typeface="Tahoma" panose="020B0604030504040204" pitchFamily="34" charset="0"/>
                <a:ea typeface="Tahoma" panose="020B0604030504040204" pitchFamily="34" charset="0"/>
                <a:cs typeface="Tahoma" panose="020B0604030504040204" pitchFamily="34" charset="0"/>
              </a:rPr>
              <a:t>9</a:t>
            </a:r>
            <a:r>
              <a:rPr lang="en-US" altLang="ru-RU" sz="2400" dirty="0">
                <a:latin typeface="Tahoma" panose="020B0604030504040204" pitchFamily="34" charset="0"/>
                <a:ea typeface="Tahoma" panose="020B0604030504040204" pitchFamily="34" charset="0"/>
                <a:cs typeface="Tahoma" panose="020B0604030504040204" pitchFamily="34" charset="0"/>
              </a:rPr>
              <a:t>/</a:t>
            </a:r>
            <a:r>
              <a:rPr lang="ru-RU" altLang="ru-RU" sz="2400" dirty="0">
                <a:latin typeface="Tahoma" panose="020B0604030504040204" pitchFamily="34" charset="0"/>
                <a:ea typeface="Tahoma" panose="020B0604030504040204" pitchFamily="34" charset="0"/>
                <a:cs typeface="Tahoma" panose="020B0604030504040204" pitchFamily="34" charset="0"/>
              </a:rPr>
              <a:t>мл</a:t>
            </a:r>
          </a:p>
          <a:p>
            <a:pPr marL="365125" indent="-255588">
              <a:lnSpc>
                <a:spcPct val="80000"/>
              </a:lnSpc>
              <a:buFontTx/>
              <a:buChar char="•"/>
            </a:pPr>
            <a:r>
              <a:rPr lang="ru-RU" altLang="ru-RU" sz="2400" dirty="0">
                <a:latin typeface="Tahoma" panose="020B0604030504040204" pitchFamily="34" charset="0"/>
                <a:ea typeface="Tahoma" panose="020B0604030504040204" pitchFamily="34" charset="0"/>
                <a:cs typeface="Tahoma" panose="020B0604030504040204" pitchFamily="34" charset="0"/>
              </a:rPr>
              <a:t>П1 с59 э4 м7 л29%</a:t>
            </a:r>
          </a:p>
          <a:p>
            <a:pPr marL="365125" indent="-255588">
              <a:lnSpc>
                <a:spcPct val="80000"/>
              </a:lnSpc>
              <a:buFontTx/>
              <a:buChar char="•"/>
            </a:pPr>
            <a:r>
              <a:rPr lang="ru-RU" altLang="ru-RU" sz="2400" dirty="0">
                <a:latin typeface="Tahoma" panose="020B0604030504040204" pitchFamily="34" charset="0"/>
                <a:ea typeface="Tahoma" panose="020B0604030504040204" pitchFamily="34" charset="0"/>
                <a:cs typeface="Tahoma" panose="020B0604030504040204" pitchFamily="34" charset="0"/>
              </a:rPr>
              <a:t>Гемоглобин – 141 г</a:t>
            </a:r>
            <a:r>
              <a:rPr lang="en-US" altLang="ru-RU" sz="2400" dirty="0">
                <a:latin typeface="Tahoma" panose="020B0604030504040204" pitchFamily="34" charset="0"/>
                <a:ea typeface="Tahoma" panose="020B0604030504040204" pitchFamily="34" charset="0"/>
                <a:cs typeface="Tahoma" panose="020B0604030504040204" pitchFamily="34" charset="0"/>
              </a:rPr>
              <a:t>/</a:t>
            </a:r>
            <a:r>
              <a:rPr lang="ru-RU" altLang="ru-RU" sz="2400" dirty="0">
                <a:latin typeface="Tahoma" panose="020B0604030504040204" pitchFamily="34" charset="0"/>
                <a:ea typeface="Tahoma" panose="020B0604030504040204" pitchFamily="34" charset="0"/>
                <a:cs typeface="Tahoma" panose="020B0604030504040204" pitchFamily="34" charset="0"/>
              </a:rPr>
              <a:t>л</a:t>
            </a:r>
          </a:p>
          <a:p>
            <a:pPr marL="365125" indent="-255588">
              <a:lnSpc>
                <a:spcPct val="80000"/>
              </a:lnSpc>
              <a:buFontTx/>
              <a:buChar char="•"/>
            </a:pPr>
            <a:r>
              <a:rPr lang="en-US"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A/G-C/T</a:t>
            </a:r>
            <a:r>
              <a:rPr lang="ru-RU" altLang="ru-RU" sz="2400" dirty="0">
                <a:solidFill>
                  <a:srgbClr val="FF0000"/>
                </a:solidFill>
                <a:latin typeface="Tahoma" panose="020B0604030504040204" pitchFamily="34" charset="0"/>
                <a:ea typeface="Tahoma" panose="020B0604030504040204" pitchFamily="34" charset="0"/>
                <a:cs typeface="Tahoma" panose="020B0604030504040204" pitchFamily="34" charset="0"/>
              </a:rPr>
              <a:t> – </a:t>
            </a:r>
            <a:r>
              <a:rPr lang="ru-RU" altLang="ru-RU" sz="2400" dirty="0" err="1">
                <a:solidFill>
                  <a:srgbClr val="FF0000"/>
                </a:solidFill>
                <a:latin typeface="Tahoma" panose="020B0604030504040204" pitchFamily="34" charset="0"/>
                <a:ea typeface="Tahoma" panose="020B0604030504040204" pitchFamily="34" charset="0"/>
                <a:cs typeface="Tahoma" panose="020B0604030504040204" pitchFamily="34" charset="0"/>
              </a:rPr>
              <a:t>гаплотип</a:t>
            </a:r>
            <a:r>
              <a:rPr lang="ru-RU" altLang="ru-RU" sz="2400" dirty="0">
                <a:latin typeface="Tahoma" panose="020B0604030504040204" pitchFamily="34" charset="0"/>
                <a:ea typeface="Tahoma" panose="020B0604030504040204" pitchFamily="34" charset="0"/>
                <a:cs typeface="Tahoma" panose="020B0604030504040204" pitchFamily="34" charset="0"/>
              </a:rPr>
              <a:t> (</a:t>
            </a:r>
            <a:r>
              <a:rPr lang="en-US" altLang="ru-RU" sz="2400" dirty="0">
                <a:latin typeface="Tahoma" panose="020B0604030504040204" pitchFamily="34" charset="0"/>
                <a:ea typeface="Tahoma" panose="020B0604030504040204" pitchFamily="34" charset="0"/>
                <a:cs typeface="Tahoma" panose="020B0604030504040204" pitchFamily="34" charset="0"/>
              </a:rPr>
              <a:t>TLR4 896 A/G</a:t>
            </a:r>
            <a:r>
              <a:rPr lang="ru-RU" altLang="ru-RU" sz="2400" dirty="0">
                <a:latin typeface="Tahoma" panose="020B0604030504040204" pitchFamily="34" charset="0"/>
                <a:ea typeface="Tahoma" panose="020B0604030504040204" pitchFamily="34" charset="0"/>
                <a:cs typeface="Tahoma" panose="020B0604030504040204" pitchFamily="34" charset="0"/>
              </a:rPr>
              <a:t>, </a:t>
            </a:r>
            <a:r>
              <a:rPr lang="en-US" altLang="ru-RU" sz="2400" dirty="0">
                <a:latin typeface="Tahoma" panose="020B0604030504040204" pitchFamily="34" charset="0"/>
                <a:ea typeface="Tahoma" panose="020B0604030504040204" pitchFamily="34" charset="0"/>
                <a:cs typeface="Tahoma" panose="020B0604030504040204" pitchFamily="34" charset="0"/>
              </a:rPr>
              <a:t>TLR4 1196 C/T</a:t>
            </a:r>
            <a:r>
              <a:rPr lang="ru-RU" altLang="ru-RU" sz="2400" dirty="0" smtClean="0">
                <a:latin typeface="Tahoma" panose="020B0604030504040204" pitchFamily="34" charset="0"/>
                <a:ea typeface="Tahoma" panose="020B0604030504040204" pitchFamily="34" charset="0"/>
                <a:cs typeface="Tahoma" panose="020B0604030504040204" pitchFamily="34" charset="0"/>
              </a:rPr>
              <a:t>)</a:t>
            </a:r>
            <a:endParaRPr lang="ru-RU" altLang="ru-RU" sz="2400" dirty="0">
              <a:latin typeface="Arial" panose="020B0604020202020204" pitchFamily="34" charset="0"/>
            </a:endParaRPr>
          </a:p>
        </p:txBody>
      </p:sp>
    </p:spTree>
    <p:extLst>
      <p:ext uri="{BB962C8B-B14F-4D97-AF65-F5344CB8AC3E}">
        <p14:creationId xmlns:p14="http://schemas.microsoft.com/office/powerpoint/2010/main" val="8297322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p:cNvSpPr>
          <p:nvPr>
            <p:ph type="title"/>
          </p:nvPr>
        </p:nvSpPr>
        <p:spPr/>
        <p:txBody>
          <a:bodyPr/>
          <a:lstStyle/>
          <a:p>
            <a:endParaRPr lang="ru-RU" altLang="ru-RU" smtClean="0"/>
          </a:p>
        </p:txBody>
      </p:sp>
      <p:pic>
        <p:nvPicPr>
          <p:cNvPr id="63491" name="Picture 7" descr="Новый рисунок (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78038" y="2452688"/>
            <a:ext cx="3867150" cy="2876550"/>
          </a:xfrm>
        </p:spPr>
      </p:pic>
      <p:pic>
        <p:nvPicPr>
          <p:cNvPr id="63492" name="Picture 8" descr="Новый рисунок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10301" y="2452688"/>
            <a:ext cx="3952875" cy="2876550"/>
          </a:xfrm>
        </p:spPr>
      </p:pic>
    </p:spTree>
    <p:extLst>
      <p:ext uri="{BB962C8B-B14F-4D97-AF65-F5344CB8AC3E}">
        <p14:creationId xmlns:p14="http://schemas.microsoft.com/office/powerpoint/2010/main" val="1752555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endParaRPr lang="ru-RU" altLang="ru-RU" smtClean="0"/>
          </a:p>
        </p:txBody>
      </p:sp>
      <p:pic>
        <p:nvPicPr>
          <p:cNvPr id="64515" name="Picture 4" descr="ССС"/>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489200" y="1600201"/>
            <a:ext cx="7213600" cy="4525963"/>
          </a:xfrm>
        </p:spPr>
      </p:pic>
    </p:spTree>
    <p:extLst>
      <p:ext uri="{BB962C8B-B14F-4D97-AF65-F5344CB8AC3E}">
        <p14:creationId xmlns:p14="http://schemas.microsoft.com/office/powerpoint/2010/main" val="3966449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a:lnSpc>
                <a:spcPct val="100000"/>
              </a:lnSpc>
              <a:spcBef>
                <a:spcPts val="600"/>
              </a:spcBef>
              <a:spcAft>
                <a:spcPts val="600"/>
              </a:spcAft>
            </a:pPr>
            <a:r>
              <a:rPr lang="ru-RU" sz="2400" dirty="0" smtClean="0">
                <a:latin typeface="Tahoma" panose="020B0604030504040204" pitchFamily="34" charset="0"/>
                <a:ea typeface="Tahoma" panose="020B0604030504040204" pitchFamily="34" charset="0"/>
                <a:cs typeface="Tahoma" panose="020B0604030504040204" pitchFamily="34" charset="0"/>
              </a:rPr>
              <a:t>Нуклеотидные </a:t>
            </a:r>
            <a:r>
              <a:rPr lang="ru-RU" sz="2400" dirty="0">
                <a:latin typeface="Tahoma" panose="020B0604030504040204" pitchFamily="34" charset="0"/>
                <a:ea typeface="Tahoma" panose="020B0604030504040204" pitchFamily="34" charset="0"/>
                <a:cs typeface="Tahoma" panose="020B0604030504040204" pitchFamily="34" charset="0"/>
              </a:rPr>
              <a:t>замены происходящие в участках кодирующих белок могут быть разделены на </a:t>
            </a:r>
            <a:r>
              <a:rPr lang="ru-RU" sz="2400" b="1" dirty="0">
                <a:latin typeface="Tahoma" panose="020B0604030504040204" pitchFamily="34" charset="0"/>
                <a:ea typeface="Tahoma" panose="020B0604030504040204" pitchFamily="34" charset="0"/>
                <a:cs typeface="Tahoma" panose="020B0604030504040204" pitchFamily="34" charset="0"/>
              </a:rPr>
              <a:t>синонимичные или молчащие</a:t>
            </a:r>
            <a:r>
              <a:rPr lang="ru-RU" sz="2400" dirty="0">
                <a:latin typeface="Tahoma" panose="020B0604030504040204" pitchFamily="34" charset="0"/>
                <a:ea typeface="Tahoma" panose="020B0604030504040204" pitchFamily="34" charset="0"/>
                <a:cs typeface="Tahoma" panose="020B0604030504040204" pitchFamily="34" charset="0"/>
              </a:rPr>
              <a:t>, если они </a:t>
            </a:r>
            <a:r>
              <a:rPr lang="ru-RU" sz="2400" b="1" dirty="0">
                <a:latin typeface="Tahoma" panose="020B0604030504040204" pitchFamily="34" charset="0"/>
                <a:ea typeface="Tahoma" panose="020B0604030504040204" pitchFamily="34" charset="0"/>
                <a:cs typeface="Tahoma" panose="020B0604030504040204" pitchFamily="34" charset="0"/>
              </a:rPr>
              <a:t>не меняют </a:t>
            </a:r>
            <a:r>
              <a:rPr lang="ru-RU" sz="2400" dirty="0">
                <a:latin typeface="Tahoma" panose="020B0604030504040204" pitchFamily="34" charset="0"/>
                <a:ea typeface="Tahoma" panose="020B0604030504040204" pitchFamily="34" charset="0"/>
                <a:cs typeface="Tahoma" panose="020B0604030504040204" pitchFamily="34" charset="0"/>
              </a:rPr>
              <a:t>кодируемой аминокислотной последовательности, и </a:t>
            </a:r>
            <a:r>
              <a:rPr lang="ru-RU" sz="2400" b="1" dirty="0" err="1" smtClean="0">
                <a:latin typeface="Tahoma" panose="020B0604030504040204" pitchFamily="34" charset="0"/>
                <a:ea typeface="Tahoma" panose="020B0604030504040204" pitchFamily="34" charset="0"/>
                <a:cs typeface="Tahoma" panose="020B0604030504040204" pitchFamily="34" charset="0"/>
              </a:rPr>
              <a:t>несинонимичные</a:t>
            </a:r>
            <a:r>
              <a:rPr lang="ru-RU" sz="2400" b="1" dirty="0" smtClean="0">
                <a:latin typeface="Tahoma" panose="020B0604030504040204" pitchFamily="34" charset="0"/>
                <a:ea typeface="Tahoma" panose="020B0604030504040204" pitchFamily="34" charset="0"/>
                <a:cs typeface="Tahoma" panose="020B0604030504040204" pitchFamily="34" charset="0"/>
              </a:rPr>
              <a:t>, если </a:t>
            </a:r>
            <a:r>
              <a:rPr lang="ru-RU" sz="2400" b="1" dirty="0">
                <a:latin typeface="Tahoma" panose="020B0604030504040204" pitchFamily="34" charset="0"/>
                <a:ea typeface="Tahoma" panose="020B0604030504040204" pitchFamily="34" charset="0"/>
                <a:cs typeface="Tahoma" panose="020B0604030504040204" pitchFamily="34" charset="0"/>
              </a:rPr>
              <a:t>меняют</a:t>
            </a:r>
            <a:r>
              <a:rPr lang="ru-RU" sz="2400" dirty="0">
                <a:latin typeface="Tahoma" panose="020B0604030504040204" pitchFamily="34" charset="0"/>
                <a:ea typeface="Tahoma" panose="020B0604030504040204" pitchFamily="34" charset="0"/>
                <a:cs typeface="Tahoma" panose="020B0604030504040204" pitchFamily="34" charset="0"/>
              </a:rPr>
              <a:t>. В свою очередь </a:t>
            </a:r>
            <a:r>
              <a:rPr lang="ru-RU" sz="2400" dirty="0" err="1">
                <a:latin typeface="Tahoma" panose="020B0604030504040204" pitchFamily="34" charset="0"/>
                <a:ea typeface="Tahoma" panose="020B0604030504040204" pitchFamily="34" charset="0"/>
                <a:cs typeface="Tahoma" panose="020B0604030504040204" pitchFamily="34" charset="0"/>
              </a:rPr>
              <a:t>несинонимичные</a:t>
            </a:r>
            <a:r>
              <a:rPr lang="ru-RU" sz="2400" dirty="0">
                <a:latin typeface="Tahoma" panose="020B0604030504040204" pitchFamily="34" charset="0"/>
                <a:ea typeface="Tahoma" panose="020B0604030504040204" pitchFamily="34" charset="0"/>
                <a:cs typeface="Tahoma" panose="020B0604030504040204" pitchFamily="34" charset="0"/>
              </a:rPr>
              <a:t> замены делятся </a:t>
            </a:r>
            <a:r>
              <a:rPr lang="ru-RU" sz="2400" b="1" dirty="0">
                <a:latin typeface="Tahoma" panose="020B0604030504040204" pitchFamily="34" charset="0"/>
                <a:ea typeface="Tahoma" panose="020B0604030504040204" pitchFamily="34" charset="0"/>
                <a:cs typeface="Tahoma" panose="020B0604030504040204" pitchFamily="34" charset="0"/>
              </a:rPr>
              <a:t>на нонсенс и </a:t>
            </a:r>
            <a:r>
              <a:rPr lang="ru-RU" sz="2400" b="1" dirty="0" err="1">
                <a:latin typeface="Tahoma" panose="020B0604030504040204" pitchFamily="34" charset="0"/>
                <a:ea typeface="Tahoma" panose="020B0604030504040204" pitchFamily="34" charset="0"/>
                <a:cs typeface="Tahoma" panose="020B0604030504040204" pitchFamily="34" charset="0"/>
              </a:rPr>
              <a:t>мисенс</a:t>
            </a:r>
            <a:r>
              <a:rPr lang="ru-RU" sz="2400" b="1" dirty="0">
                <a:latin typeface="Tahoma" panose="020B0604030504040204" pitchFamily="34" charset="0"/>
                <a:ea typeface="Tahoma" panose="020B0604030504040204" pitchFamily="34" charset="0"/>
                <a:cs typeface="Tahoma" panose="020B0604030504040204" pitchFamily="34" charset="0"/>
              </a:rPr>
              <a:t> мутации</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b="1" dirty="0" err="1">
                <a:latin typeface="Tahoma" panose="020B0604030504040204" pitchFamily="34" charset="0"/>
                <a:ea typeface="Tahoma" panose="020B0604030504040204" pitchFamily="34" charset="0"/>
                <a:cs typeface="Tahoma" panose="020B0604030504040204" pitchFamily="34" charset="0"/>
              </a:rPr>
              <a:t>Мисенс</a:t>
            </a:r>
            <a:r>
              <a:rPr lang="ru-RU" sz="2400" dirty="0">
                <a:latin typeface="Tahoma" panose="020B0604030504040204" pitchFamily="34" charset="0"/>
                <a:ea typeface="Tahoma" panose="020B0604030504040204" pitchFamily="34" charset="0"/>
                <a:cs typeface="Tahoma" panose="020B0604030504040204" pitchFamily="34" charset="0"/>
              </a:rPr>
              <a:t> мутация </a:t>
            </a:r>
            <a:r>
              <a:rPr lang="ru-RU" sz="2400" b="1" dirty="0">
                <a:latin typeface="Tahoma" panose="020B0604030504040204" pitchFamily="34" charset="0"/>
                <a:ea typeface="Tahoma" panose="020B0604030504040204" pitchFamily="34" charset="0"/>
                <a:cs typeface="Tahoma" panose="020B0604030504040204" pitchFamily="34" charset="0"/>
              </a:rPr>
              <a:t>меняет кодируемую аминокислоту</a:t>
            </a:r>
            <a:r>
              <a:rPr lang="ru-RU" sz="2400" dirty="0">
                <a:latin typeface="Tahoma" panose="020B0604030504040204" pitchFamily="34" charset="0"/>
                <a:ea typeface="Tahoma" panose="020B0604030504040204" pitchFamily="34" charset="0"/>
                <a:cs typeface="Tahoma" panose="020B0604030504040204" pitchFamily="34" charset="0"/>
              </a:rPr>
              <a:t>, а </a:t>
            </a:r>
            <a:r>
              <a:rPr lang="ru-RU" sz="2400" b="1" dirty="0">
                <a:latin typeface="Tahoma" panose="020B0604030504040204" pitchFamily="34" charset="0"/>
                <a:ea typeface="Tahoma" panose="020B0604030504040204" pitchFamily="34" charset="0"/>
                <a:cs typeface="Tahoma" panose="020B0604030504040204" pitchFamily="34" charset="0"/>
              </a:rPr>
              <a:t>нонсенс</a:t>
            </a:r>
            <a:r>
              <a:rPr lang="ru-RU" sz="2400" dirty="0">
                <a:latin typeface="Tahoma" panose="020B0604030504040204" pitchFamily="34" charset="0"/>
                <a:ea typeface="Tahoma" panose="020B0604030504040204" pitchFamily="34" charset="0"/>
                <a:cs typeface="Tahoma" panose="020B0604030504040204" pitchFamily="34" charset="0"/>
              </a:rPr>
              <a:t> мутация </a:t>
            </a:r>
            <a:r>
              <a:rPr lang="ru-RU" sz="2400" b="1" dirty="0">
                <a:latin typeface="Tahoma" panose="020B0604030504040204" pitchFamily="34" charset="0"/>
                <a:ea typeface="Tahoma" panose="020B0604030504040204" pitchFamily="34" charset="0"/>
                <a:cs typeface="Tahoma" panose="020B0604030504040204" pitchFamily="34" charset="0"/>
              </a:rPr>
              <a:t>меняет кодон,</a:t>
            </a:r>
            <a:r>
              <a:rPr lang="ru-RU" sz="2400" dirty="0">
                <a:latin typeface="Tahoma" panose="020B0604030504040204" pitchFamily="34" charset="0"/>
                <a:ea typeface="Tahoma" panose="020B0604030504040204" pitchFamily="34" charset="0"/>
                <a:cs typeface="Tahoma" panose="020B0604030504040204" pitchFamily="34" charset="0"/>
              </a:rPr>
              <a:t> кодирующий аминокислоту в один из стоп кодонов.</a:t>
            </a:r>
          </a:p>
        </p:txBody>
      </p:sp>
    </p:spTree>
    <p:extLst>
      <p:ext uri="{BB962C8B-B14F-4D97-AF65-F5344CB8AC3E}">
        <p14:creationId xmlns:p14="http://schemas.microsoft.com/office/powerpoint/2010/main" val="291657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418058"/>
          </a:xfrm>
        </p:spPr>
        <p:txBody>
          <a:bodyPr>
            <a:noAutofit/>
          </a:bodyPr>
          <a:lstStyle/>
          <a:p>
            <a:pPr algn="ctr"/>
            <a:r>
              <a:rPr lang="ru-RU" sz="2400" b="1" dirty="0">
                <a:solidFill>
                  <a:srgbClr val="FF0000"/>
                </a:solidFill>
                <a:latin typeface="Tahoma" panose="020B0604030504040204" pitchFamily="34" charset="0"/>
                <a:ea typeface="Tahoma" panose="020B0604030504040204" pitchFamily="34" charset="0"/>
                <a:cs typeface="Tahoma" panose="020B0604030504040204" pitchFamily="34" charset="0"/>
              </a:rPr>
              <a:t>Анализ частоты мутантных аллелей </a:t>
            </a:r>
          </a:p>
        </p:txBody>
      </p:sp>
      <p:graphicFrame>
        <p:nvGraphicFramePr>
          <p:cNvPr id="5" name="Объект 4"/>
          <p:cNvGraphicFramePr>
            <a:graphicFrameLocks noGrp="1"/>
          </p:cNvGraphicFramePr>
          <p:nvPr>
            <p:ph sz="half" idx="1"/>
            <p:extLst>
              <p:ext uri="{D42A27DB-BD31-4B8C-83A1-F6EECF244321}">
                <p14:modId xmlns:p14="http://schemas.microsoft.com/office/powerpoint/2010/main" val="152138046"/>
              </p:ext>
            </p:extLst>
          </p:nvPr>
        </p:nvGraphicFramePr>
        <p:xfrm>
          <a:off x="1524000" y="764705"/>
          <a:ext cx="4211960" cy="56494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Объект 5"/>
          <p:cNvGraphicFramePr>
            <a:graphicFrameLocks noGrp="1"/>
          </p:cNvGraphicFramePr>
          <p:nvPr>
            <p:ph sz="half" idx="2"/>
            <p:extLst/>
          </p:nvPr>
        </p:nvGraphicFramePr>
        <p:xfrm>
          <a:off x="5879976" y="836712"/>
          <a:ext cx="4680521" cy="5544616"/>
        </p:xfrm>
        <a:graphic>
          <a:graphicData uri="http://schemas.openxmlformats.org/drawingml/2006/chart">
            <c:chart xmlns:c="http://schemas.openxmlformats.org/drawingml/2006/chart" xmlns:r="http://schemas.openxmlformats.org/officeDocument/2006/relationships" r:id="rId4"/>
          </a:graphicData>
        </a:graphic>
      </p:graphicFrame>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4864" y="785197"/>
            <a:ext cx="4536503"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8423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02023" y="270457"/>
            <a:ext cx="11182145" cy="850006"/>
          </a:xfrm>
          <a:prstGeom prst="rect">
            <a:avLst/>
          </a:prstGeom>
          <a:solidFill>
            <a:schemeClr val="accent4">
              <a:lumMod val="20000"/>
              <a:lumOff val="80000"/>
            </a:schemeClr>
          </a:solidFill>
          <a:ln w="9525">
            <a:solidFill>
              <a:schemeClr val="accent1"/>
            </a:solidFill>
            <a:round/>
            <a:headEnd/>
            <a:tailEnd/>
          </a:ln>
          <a:effectLs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914116" fontAlgn="base">
              <a:spcAft>
                <a:spcPct val="0"/>
              </a:spcAft>
              <a:buClr>
                <a:srgbClr val="00007D"/>
              </a:buClr>
              <a:buSzPct val="75000"/>
            </a:pPr>
            <a:r>
              <a:rPr lang="ru-RU" altLang="ru-RU" dirty="0" err="1">
                <a:solidFill>
                  <a:srgbClr val="FF0000"/>
                </a:solidFill>
                <a:latin typeface="Tahoma" panose="020B0604030504040204" pitchFamily="34" charset="0"/>
                <a:ea typeface="Tahoma" panose="020B0604030504040204" pitchFamily="34" charset="0"/>
                <a:cs typeface="Tahoma" panose="020B0604030504040204" pitchFamily="34" charset="0"/>
              </a:rPr>
              <a:t>Олигоаденилатсинтетаза</a:t>
            </a:r>
            <a:r>
              <a:rPr lang="ru-RU" altLang="ru-RU" dirty="0">
                <a:solidFill>
                  <a:srgbClr val="FF0000"/>
                </a:solidFill>
                <a:latin typeface="Tahoma" panose="020B0604030504040204" pitchFamily="34" charset="0"/>
                <a:ea typeface="Tahoma" panose="020B0604030504040204" pitchFamily="34" charset="0"/>
                <a:cs typeface="Tahoma" panose="020B0604030504040204" pitchFamily="34" charset="0"/>
              </a:rPr>
              <a:t>/латентная </a:t>
            </a:r>
            <a:r>
              <a:rPr lang="ru-RU" altLang="ru-RU" dirty="0" err="1">
                <a:solidFill>
                  <a:srgbClr val="FF0000"/>
                </a:solidFill>
                <a:latin typeface="Tahoma" panose="020B0604030504040204" pitchFamily="34" charset="0"/>
                <a:ea typeface="Tahoma" panose="020B0604030504040204" pitchFamily="34" charset="0"/>
                <a:cs typeface="Tahoma" panose="020B0604030504040204" pitchFamily="34" charset="0"/>
              </a:rPr>
              <a:t>рибонуклеаза</a:t>
            </a:r>
            <a:r>
              <a:rPr lang="ru-RU" altLang="ru-RU"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ru-RU" dirty="0">
                <a:solidFill>
                  <a:srgbClr val="FF0000"/>
                </a:solidFill>
                <a:latin typeface="Tahoma" panose="020B0604030504040204" pitchFamily="34" charset="0"/>
                <a:ea typeface="Tahoma" panose="020B0604030504040204" pitchFamily="34" charset="0"/>
                <a:cs typeface="Tahoma" panose="020B0604030504040204" pitchFamily="34" charset="0"/>
              </a:rPr>
              <a:t>OAS/</a:t>
            </a:r>
            <a:r>
              <a:rPr lang="en-US" altLang="ru-RU" dirty="0" err="1">
                <a:solidFill>
                  <a:srgbClr val="FF0000"/>
                </a:solidFill>
                <a:latin typeface="Tahoma" panose="020B0604030504040204" pitchFamily="34" charset="0"/>
                <a:ea typeface="Tahoma" panose="020B0604030504040204" pitchFamily="34" charset="0"/>
                <a:cs typeface="Tahoma" panose="020B0604030504040204" pitchFamily="34" charset="0"/>
              </a:rPr>
              <a:t>RNAase</a:t>
            </a:r>
            <a:r>
              <a:rPr lang="en-US" altLang="ru-RU" dirty="0">
                <a:solidFill>
                  <a:srgbClr val="FF0000"/>
                </a:solidFill>
                <a:latin typeface="Tahoma" panose="020B0604030504040204" pitchFamily="34" charset="0"/>
                <a:ea typeface="Tahoma" panose="020B0604030504040204" pitchFamily="34" charset="0"/>
                <a:cs typeface="Tahoma" panose="020B0604030504040204" pitchFamily="34" charset="0"/>
              </a:rPr>
              <a:t> L)  - </a:t>
            </a:r>
            <a:r>
              <a:rPr lang="ru-RU" altLang="ru-RU" dirty="0">
                <a:solidFill>
                  <a:srgbClr val="FF0000"/>
                </a:solidFill>
                <a:latin typeface="Tahoma" panose="020B0604030504040204" pitchFamily="34" charset="0"/>
                <a:ea typeface="Tahoma" panose="020B0604030504040204" pitchFamily="34" charset="0"/>
                <a:cs typeface="Tahoma" panose="020B0604030504040204" pitchFamily="34" charset="0"/>
              </a:rPr>
              <a:t>один из ключевых механизмов интерферона в борьбе с вирусной инфекцией</a:t>
            </a:r>
          </a:p>
        </p:txBody>
      </p:sp>
      <p:sp>
        <p:nvSpPr>
          <p:cNvPr id="2" name="TextBox 1"/>
          <p:cNvSpPr txBox="1"/>
          <p:nvPr/>
        </p:nvSpPr>
        <p:spPr>
          <a:xfrm>
            <a:off x="5422006" y="1315771"/>
            <a:ext cx="6362162" cy="4893647"/>
          </a:xfrm>
          <a:prstGeom prst="rect">
            <a:avLst/>
          </a:prstGeom>
          <a:solidFill>
            <a:schemeClr val="accent3">
              <a:lumMod val="20000"/>
              <a:lumOff val="80000"/>
            </a:schemeClr>
          </a:solidFill>
          <a:ln>
            <a:solidFill>
              <a:schemeClr val="accent1"/>
            </a:solidFill>
          </a:ln>
        </p:spPr>
        <p:txBody>
          <a:bodyPr wrap="square" rtlCol="0">
            <a:spAutoFit/>
          </a:bodyPr>
          <a:lstStyle/>
          <a:p>
            <a:pPr defTabSz="914116" fontAlgn="base">
              <a:spcAft>
                <a:spcPct val="0"/>
              </a:spcAft>
              <a:buClr>
                <a:srgbClr val="00007D"/>
              </a:buClr>
              <a:buSzPct val="75000"/>
            </a:pPr>
            <a:r>
              <a:rPr lang="ru-RU" altLang="ru-RU" sz="2400" dirty="0" smtClean="0">
                <a:latin typeface="Arial" charset="0"/>
                <a:ea typeface="msgothic" charset="0"/>
                <a:cs typeface="msgothic" charset="0"/>
              </a:rPr>
              <a:t>Интерфероны, как известно, </a:t>
            </a:r>
            <a:r>
              <a:rPr lang="ru-RU" altLang="ru-RU" sz="2400" dirty="0">
                <a:latin typeface="Arial" charset="0"/>
                <a:ea typeface="msgothic" charset="0"/>
                <a:cs typeface="msgothic" charset="0"/>
              </a:rPr>
              <a:t>являются </a:t>
            </a:r>
            <a:r>
              <a:rPr lang="ru-RU" altLang="ru-RU" sz="2400" dirty="0" smtClean="0">
                <a:latin typeface="Arial" charset="0"/>
                <a:ea typeface="msgothic" charset="0"/>
                <a:cs typeface="msgothic" charset="0"/>
              </a:rPr>
              <a:t>важной </a:t>
            </a:r>
            <a:r>
              <a:rPr lang="ru-RU" altLang="ru-RU" sz="2400" dirty="0">
                <a:latin typeface="Arial" charset="0"/>
                <a:ea typeface="msgothic" charset="0"/>
                <a:cs typeface="msgothic" charset="0"/>
              </a:rPr>
              <a:t>частью врожденного иммунитета. </a:t>
            </a:r>
            <a:r>
              <a:rPr lang="ru-RU" altLang="ru-RU" sz="2400" dirty="0">
                <a:solidFill>
                  <a:srgbClr val="FF0000"/>
                </a:solidFill>
                <a:latin typeface="Arial" charset="0"/>
                <a:ea typeface="msgothic" charset="0"/>
                <a:cs typeface="msgothic" charset="0"/>
              </a:rPr>
              <a:t>Один из механизмов </a:t>
            </a:r>
            <a:r>
              <a:rPr lang="ru-RU" altLang="ru-RU" sz="2400" dirty="0">
                <a:latin typeface="Arial" charset="0"/>
                <a:ea typeface="msgothic" charset="0"/>
                <a:cs typeface="msgothic" charset="0"/>
              </a:rPr>
              <a:t>противовирусной защиты ИФН заключается </a:t>
            </a:r>
            <a:r>
              <a:rPr lang="ru-RU" altLang="ru-RU" sz="2400" dirty="0" smtClean="0">
                <a:solidFill>
                  <a:srgbClr val="FF0000"/>
                </a:solidFill>
                <a:latin typeface="Arial" charset="0"/>
                <a:ea typeface="msgothic" charset="0"/>
                <a:cs typeface="msgothic" charset="0"/>
              </a:rPr>
              <a:t>в </a:t>
            </a:r>
            <a:r>
              <a:rPr lang="ru-RU" altLang="ru-RU" sz="2400" dirty="0">
                <a:solidFill>
                  <a:srgbClr val="FF0000"/>
                </a:solidFill>
                <a:latin typeface="Arial" charset="0"/>
                <a:ea typeface="msgothic" charset="0"/>
                <a:cs typeface="msgothic" charset="0"/>
              </a:rPr>
              <a:t>активации интерферон-индуцируемых генов</a:t>
            </a:r>
            <a:r>
              <a:rPr lang="ru-RU" altLang="ru-RU" sz="2400" dirty="0">
                <a:latin typeface="Arial" charset="0"/>
                <a:ea typeface="msgothic" charset="0"/>
                <a:cs typeface="msgothic" charset="0"/>
              </a:rPr>
              <a:t>, в том числе </a:t>
            </a:r>
            <a:r>
              <a:rPr lang="ru-RU" altLang="ru-RU" sz="2400" dirty="0">
                <a:solidFill>
                  <a:srgbClr val="FF0000"/>
                </a:solidFill>
                <a:latin typeface="Arial" charset="0"/>
                <a:ea typeface="msgothic" charset="0"/>
                <a:cs typeface="msgothic" charset="0"/>
              </a:rPr>
              <a:t>фермента </a:t>
            </a:r>
            <a:r>
              <a:rPr lang="ru-RU" altLang="ru-RU" sz="2400" dirty="0" err="1">
                <a:solidFill>
                  <a:srgbClr val="FF0000"/>
                </a:solidFill>
                <a:latin typeface="Arial" charset="0"/>
                <a:ea typeface="msgothic" charset="0"/>
                <a:cs typeface="msgothic" charset="0"/>
              </a:rPr>
              <a:t>олигоаденилатсинтетазы</a:t>
            </a:r>
            <a:r>
              <a:rPr lang="ru-RU" altLang="ru-RU" sz="2400" dirty="0">
                <a:latin typeface="Arial" charset="0"/>
                <a:ea typeface="msgothic" charset="0"/>
                <a:cs typeface="msgothic" charset="0"/>
              </a:rPr>
              <a:t>. </a:t>
            </a:r>
            <a:r>
              <a:rPr lang="ru-RU" altLang="ru-RU" sz="2400" dirty="0" smtClean="0">
                <a:latin typeface="Arial" charset="0"/>
                <a:ea typeface="msgothic" charset="0"/>
                <a:cs typeface="msgothic" charset="0"/>
              </a:rPr>
              <a:t>Этот </a:t>
            </a:r>
            <a:r>
              <a:rPr lang="ru-RU" altLang="ru-RU" sz="2400" dirty="0">
                <a:latin typeface="Arial" charset="0"/>
                <a:ea typeface="msgothic" charset="0"/>
                <a:cs typeface="msgothic" charset="0"/>
              </a:rPr>
              <a:t>фермент использует </a:t>
            </a:r>
            <a:r>
              <a:rPr lang="ru-RU" altLang="ru-RU" sz="2400" dirty="0" err="1">
                <a:latin typeface="Arial" charset="0"/>
                <a:ea typeface="msgothic" charset="0"/>
                <a:cs typeface="msgothic" charset="0"/>
              </a:rPr>
              <a:t>двухцепочечную</a:t>
            </a:r>
            <a:r>
              <a:rPr lang="ru-RU" altLang="ru-RU" sz="2400" dirty="0">
                <a:latin typeface="Arial" charset="0"/>
                <a:ea typeface="msgothic" charset="0"/>
                <a:cs typeface="msgothic" charset="0"/>
              </a:rPr>
              <a:t> РНК вируса как </a:t>
            </a:r>
            <a:r>
              <a:rPr lang="ru-RU" altLang="ru-RU" sz="2400" dirty="0" err="1">
                <a:latin typeface="Arial" charset="0"/>
                <a:ea typeface="msgothic" charset="0"/>
                <a:cs typeface="msgothic" charset="0"/>
              </a:rPr>
              <a:t>кофактор</a:t>
            </a:r>
            <a:r>
              <a:rPr lang="ru-RU" altLang="ru-RU" sz="2400" dirty="0">
                <a:latin typeface="Arial" charset="0"/>
                <a:ea typeface="msgothic" charset="0"/>
                <a:cs typeface="msgothic" charset="0"/>
              </a:rPr>
              <a:t> для собственной активации. </a:t>
            </a:r>
            <a:endParaRPr lang="ru-RU" altLang="ru-RU" sz="2400" dirty="0" smtClean="0">
              <a:latin typeface="Arial" charset="0"/>
              <a:ea typeface="msgothic" charset="0"/>
              <a:cs typeface="msgothic" charset="0"/>
            </a:endParaRPr>
          </a:p>
          <a:p>
            <a:pPr defTabSz="914116" fontAlgn="base">
              <a:spcAft>
                <a:spcPct val="0"/>
              </a:spcAft>
              <a:buClr>
                <a:srgbClr val="00007D"/>
              </a:buClr>
              <a:buSzPct val="75000"/>
            </a:pPr>
            <a:r>
              <a:rPr lang="ru-RU" altLang="ru-RU" sz="2400" dirty="0" smtClean="0">
                <a:solidFill>
                  <a:srgbClr val="FF0000"/>
                </a:solidFill>
                <a:latin typeface="Arial" charset="0"/>
                <a:ea typeface="msgothic" charset="0"/>
                <a:cs typeface="msgothic" charset="0"/>
              </a:rPr>
              <a:t>Это индуцирует каскад </a:t>
            </a:r>
            <a:r>
              <a:rPr lang="ru-RU" altLang="ru-RU" sz="2400" dirty="0">
                <a:solidFill>
                  <a:srgbClr val="FF0000"/>
                </a:solidFill>
                <a:latin typeface="Arial" charset="0"/>
                <a:ea typeface="msgothic" charset="0"/>
                <a:cs typeface="msgothic" charset="0"/>
              </a:rPr>
              <a:t>внутриклеточных превращений, которые </a:t>
            </a:r>
            <a:r>
              <a:rPr lang="ru-RU" altLang="ru-RU" sz="2400" dirty="0" smtClean="0">
                <a:solidFill>
                  <a:srgbClr val="FF0000"/>
                </a:solidFill>
                <a:latin typeface="Arial" charset="0"/>
                <a:ea typeface="msgothic" charset="0"/>
                <a:cs typeface="msgothic" charset="0"/>
              </a:rPr>
              <a:t>в свою очередь, приводят </a:t>
            </a:r>
            <a:r>
              <a:rPr lang="ru-RU" altLang="ru-RU" sz="2400" dirty="0">
                <a:solidFill>
                  <a:srgbClr val="FF0000"/>
                </a:solidFill>
                <a:latin typeface="Arial" charset="0"/>
                <a:ea typeface="msgothic" charset="0"/>
                <a:cs typeface="msgothic" charset="0"/>
              </a:rPr>
              <a:t>к деградации как вирусной, так и клеточной РНК. </a:t>
            </a:r>
            <a:r>
              <a:rPr lang="ru-RU" altLang="ru-RU" kern="0" dirty="0" smtClean="0">
                <a:latin typeface="Arial" panose="020B0604020202020204" pitchFamily="34" charset="0"/>
                <a:cs typeface="Arial" panose="020B0604020202020204" pitchFamily="34" charset="0"/>
              </a:rPr>
              <a:t>.</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023" y="1313641"/>
            <a:ext cx="4564075" cy="4690040"/>
          </a:xfrm>
          <a:prstGeom prst="rect">
            <a:avLst/>
          </a:prstGeom>
          <a:solidFill>
            <a:schemeClr val="accent1"/>
          </a:solidFill>
          <a:ln w="9525">
            <a:solidFill>
              <a:schemeClr val="tx1"/>
            </a:solidFill>
            <a:round/>
            <a:headEnd/>
            <a:tailEnd/>
          </a:ln>
          <a:effectLst/>
          <a:extLst/>
        </p:spPr>
      </p:pic>
      <p:sp>
        <p:nvSpPr>
          <p:cNvPr id="3" name="TextBox 2"/>
          <p:cNvSpPr txBox="1"/>
          <p:nvPr/>
        </p:nvSpPr>
        <p:spPr>
          <a:xfrm>
            <a:off x="602023" y="6387706"/>
            <a:ext cx="3992451" cy="261610"/>
          </a:xfrm>
          <a:prstGeom prst="rect">
            <a:avLst/>
          </a:prstGeom>
          <a:solidFill>
            <a:schemeClr val="accent1"/>
          </a:solidFill>
        </p:spPr>
        <p:txBody>
          <a:bodyPr wrap="square" rtlCol="0">
            <a:spAutoFit/>
          </a:bodyPr>
          <a:lstStyle/>
          <a:p>
            <a:r>
              <a:rPr lang="en-GB" altLang="ru-RU" sz="1100" dirty="0">
                <a:latin typeface="Tahoma" panose="020B0604030504040204" pitchFamily="34" charset="0"/>
                <a:ea typeface="Tahoma" panose="020B0604030504040204" pitchFamily="34" charset="0"/>
                <a:cs typeface="Tahoma" panose="020B0604030504040204" pitchFamily="34" charset="0"/>
              </a:rPr>
              <a:t>Robert H. Silverman J. </a:t>
            </a:r>
            <a:r>
              <a:rPr lang="en-GB" altLang="ru-RU" sz="1100" dirty="0" err="1">
                <a:latin typeface="Tahoma" panose="020B0604030504040204" pitchFamily="34" charset="0"/>
                <a:ea typeface="Tahoma" panose="020B0604030504040204" pitchFamily="34" charset="0"/>
                <a:cs typeface="Tahoma" panose="020B0604030504040204" pitchFamily="34" charset="0"/>
              </a:rPr>
              <a:t>Virol</a:t>
            </a:r>
            <a:r>
              <a:rPr lang="en-GB" altLang="ru-RU" sz="1100" dirty="0">
                <a:latin typeface="Tahoma" panose="020B0604030504040204" pitchFamily="34" charset="0"/>
                <a:ea typeface="Tahoma" panose="020B0604030504040204" pitchFamily="34" charset="0"/>
                <a:cs typeface="Tahoma" panose="020B0604030504040204" pitchFamily="34" charset="0"/>
              </a:rPr>
              <a:t>. </a:t>
            </a:r>
            <a:r>
              <a:rPr lang="en-GB" altLang="ru-RU" sz="1100" dirty="0" smtClean="0">
                <a:latin typeface="Tahoma" panose="020B0604030504040204" pitchFamily="34" charset="0"/>
                <a:ea typeface="Tahoma" panose="020B0604030504040204" pitchFamily="34" charset="0"/>
                <a:cs typeface="Tahoma" panose="020B0604030504040204" pitchFamily="34" charset="0"/>
              </a:rPr>
              <a:t>2007;81:12720-12729</a:t>
            </a:r>
            <a:endParaRPr lang="ru-RU" sz="1600" dirty="0"/>
          </a:p>
        </p:txBody>
      </p:sp>
    </p:spTree>
    <p:extLst>
      <p:ext uri="{BB962C8B-B14F-4D97-AF65-F5344CB8AC3E}">
        <p14:creationId xmlns:p14="http://schemas.microsoft.com/office/powerpoint/2010/main" val="2530715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Заголовок 30"/>
          <p:cNvSpPr>
            <a:spLocks noGrp="1"/>
          </p:cNvSpPr>
          <p:nvPr>
            <p:ph type="title"/>
          </p:nvPr>
        </p:nvSpPr>
        <p:spPr>
          <a:xfrm>
            <a:off x="838200" y="365126"/>
            <a:ext cx="10515600" cy="807868"/>
          </a:xfrm>
          <a:solidFill>
            <a:schemeClr val="tx2">
              <a:lumMod val="20000"/>
              <a:lumOff val="80000"/>
            </a:schemeClr>
          </a:solidFill>
          <a:ln>
            <a:solidFill>
              <a:srgbClr val="FF0000"/>
            </a:solidFill>
          </a:ln>
        </p:spPr>
        <p:txBody>
          <a:bodyPr>
            <a:normAutofit/>
          </a:bodyPr>
          <a:lstStyle/>
          <a:p>
            <a:pPr algn="ctr"/>
            <a:r>
              <a:rPr lang="ru-RU" sz="3200" dirty="0" smtClean="0">
                <a:latin typeface="Tahoma" panose="020B0604030504040204" pitchFamily="34" charset="0"/>
                <a:ea typeface="Tahoma" panose="020B0604030504040204" pitchFamily="34" charset="0"/>
                <a:cs typeface="Tahoma" panose="020B0604030504040204" pitchFamily="34" charset="0"/>
              </a:rPr>
              <a:t>Полиморфизм генов </a:t>
            </a:r>
            <a:r>
              <a:rPr lang="en-US" sz="3200" dirty="0" smtClean="0">
                <a:latin typeface="Tahoma" panose="020B0604030504040204" pitchFamily="34" charset="0"/>
                <a:ea typeface="Tahoma" panose="020B0604030504040204" pitchFamily="34" charset="0"/>
                <a:cs typeface="Tahoma" panose="020B0604030504040204" pitchFamily="34" charset="0"/>
              </a:rPr>
              <a:t>TLR4 </a:t>
            </a:r>
            <a:r>
              <a:rPr lang="ru-RU" sz="3200" dirty="0" smtClean="0">
                <a:latin typeface="Tahoma" panose="020B0604030504040204" pitchFamily="34" charset="0"/>
                <a:ea typeface="Tahoma" panose="020B0604030504040204" pitchFamily="34" charset="0"/>
                <a:cs typeface="Tahoma" panose="020B0604030504040204" pitchFamily="34" charset="0"/>
              </a:rPr>
              <a:t>и </a:t>
            </a:r>
            <a:r>
              <a:rPr lang="en-US" sz="3200" dirty="0" smtClean="0">
                <a:latin typeface="Tahoma" panose="020B0604030504040204" pitchFamily="34" charset="0"/>
                <a:ea typeface="Tahoma" panose="020B0604030504040204" pitchFamily="34" charset="0"/>
                <a:cs typeface="Tahoma" panose="020B0604030504040204" pitchFamily="34" charset="0"/>
              </a:rPr>
              <a:t>OAS</a:t>
            </a:r>
            <a:endParaRPr lang="ru-RU" sz="3200" dirty="0">
              <a:latin typeface="Tahoma" panose="020B0604030504040204" pitchFamily="34" charset="0"/>
              <a:ea typeface="Tahoma" panose="020B0604030504040204" pitchFamily="34" charset="0"/>
              <a:cs typeface="Tahoma" panose="020B0604030504040204" pitchFamily="34" charset="0"/>
            </a:endParaRPr>
          </a:p>
        </p:txBody>
      </p:sp>
      <p:sp>
        <p:nvSpPr>
          <p:cNvPr id="10" name="Объект 9"/>
          <p:cNvSpPr>
            <a:spLocks noGrp="1"/>
          </p:cNvSpPr>
          <p:nvPr>
            <p:ph sz="half" idx="1"/>
          </p:nvPr>
        </p:nvSpPr>
        <p:spPr/>
        <p:txBody>
          <a:bodyPr/>
          <a:lstStyle/>
          <a:p>
            <a:pPr marL="0" indent="0">
              <a:buNone/>
            </a:pPr>
            <a:r>
              <a:rPr lang="en-US" sz="1800" b="1" dirty="0">
                <a:solidFill>
                  <a:srgbClr val="C00000"/>
                </a:solidFill>
                <a:latin typeface="Tahoma" panose="020B0604030504040204" pitchFamily="34" charset="0"/>
                <a:ea typeface="Tahoma" panose="020B0604030504040204" pitchFamily="34" charset="0"/>
                <a:cs typeface="Tahoma" panose="020B0604030504040204" pitchFamily="34" charset="0"/>
              </a:rPr>
              <a:t>Asp299Gly</a:t>
            </a:r>
            <a:endParaRPr lang="ru-RU" sz="1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800" b="1" dirty="0">
                <a:latin typeface="Tahoma" panose="020B0604030504040204" pitchFamily="34" charset="0"/>
                <a:ea typeface="Tahoma" panose="020B0604030504040204" pitchFamily="34" charset="0"/>
                <a:cs typeface="Tahoma" panose="020B0604030504040204" pitchFamily="34" charset="0"/>
              </a:rPr>
              <a:t> (896A/</a:t>
            </a:r>
            <a:r>
              <a:rPr lang="en-US" sz="1800" b="1" dirty="0">
                <a:solidFill>
                  <a:schemeClr val="tx2"/>
                </a:solidFill>
                <a:latin typeface="Tahoma" panose="020B0604030504040204" pitchFamily="34" charset="0"/>
                <a:ea typeface="Tahoma" panose="020B0604030504040204" pitchFamily="34" charset="0"/>
                <a:cs typeface="Tahoma" panose="020B0604030504040204" pitchFamily="34" charset="0"/>
              </a:rPr>
              <a:t>G</a:t>
            </a:r>
            <a:r>
              <a:rPr lang="en-US" sz="1800" b="1" dirty="0">
                <a:latin typeface="Tahoma" panose="020B0604030504040204" pitchFamily="34" charset="0"/>
                <a:ea typeface="Tahoma" panose="020B0604030504040204" pitchFamily="34" charset="0"/>
                <a:cs typeface="Tahoma" panose="020B0604030504040204" pitchFamily="34" charset="0"/>
              </a:rPr>
              <a:t>)</a:t>
            </a:r>
            <a:endParaRPr lang="ru-RU" sz="18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800" b="1" dirty="0">
                <a:latin typeface="Tahoma" panose="020B0604030504040204" pitchFamily="34" charset="0"/>
                <a:ea typeface="Tahoma" panose="020B0604030504040204" pitchFamily="34" charset="0"/>
                <a:cs typeface="Tahoma" panose="020B0604030504040204" pitchFamily="34" charset="0"/>
              </a:rPr>
              <a:t> A           </a:t>
            </a:r>
            <a:r>
              <a:rPr lang="en-US" sz="1800" b="1" dirty="0">
                <a:solidFill>
                  <a:schemeClr val="tx2"/>
                </a:solidFill>
                <a:latin typeface="Tahoma" panose="020B0604030504040204" pitchFamily="34" charset="0"/>
                <a:ea typeface="Tahoma" panose="020B0604030504040204" pitchFamily="34" charset="0"/>
                <a:cs typeface="Tahoma" panose="020B0604030504040204" pitchFamily="34" charset="0"/>
              </a:rPr>
              <a:t>G</a:t>
            </a:r>
            <a:endParaRPr lang="ru-RU" sz="18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b="1" dirty="0" smtClean="0">
                <a:solidFill>
                  <a:srgbClr val="C00000"/>
                </a:solidFill>
                <a:latin typeface="Arial" panose="020B0604020202020204" pitchFamily="34" charset="0"/>
                <a:cs typeface="Arial" panose="020B0604020202020204" pitchFamily="34" charset="0"/>
              </a:rPr>
              <a:t> </a:t>
            </a:r>
            <a:endParaRPr lang="ru-RU" sz="1600" dirty="0">
              <a:latin typeface="Tahoma" panose="020B0604030504040204" pitchFamily="34" charset="0"/>
              <a:ea typeface="Tahoma" panose="020B0604030504040204" pitchFamily="34" charset="0"/>
              <a:cs typeface="Tahoma" panose="020B0604030504040204" pitchFamily="34" charset="0"/>
            </a:endParaRPr>
          </a:p>
        </p:txBody>
      </p:sp>
      <p:sp>
        <p:nvSpPr>
          <p:cNvPr id="32" name="Объект 31"/>
          <p:cNvSpPr>
            <a:spLocks noGrp="1"/>
          </p:cNvSpPr>
          <p:nvPr>
            <p:ph sz="half" idx="2"/>
          </p:nvPr>
        </p:nvSpPr>
        <p:spPr/>
        <p:txBody>
          <a:bodyPr/>
          <a:lstStyle/>
          <a:p>
            <a:pPr marL="0" indent="0">
              <a:buNone/>
            </a:pPr>
            <a:r>
              <a:rPr lang="en-US" sz="1800" b="1" dirty="0">
                <a:solidFill>
                  <a:schemeClr val="tx2"/>
                </a:solidFill>
                <a:latin typeface="Tahoma" panose="020B0604030504040204" pitchFamily="34" charset="0"/>
                <a:ea typeface="Tahoma" panose="020B0604030504040204" pitchFamily="34" charset="0"/>
                <a:cs typeface="Tahoma" panose="020B0604030504040204" pitchFamily="34" charset="0"/>
              </a:rPr>
              <a:t>OAS2 rs2072137</a:t>
            </a:r>
          </a:p>
          <a:p>
            <a:pPr marL="0" indent="0">
              <a:buNone/>
            </a:pPr>
            <a:r>
              <a:rPr lang="en-US" sz="1800" dirty="0">
                <a:latin typeface="Tahoma" panose="020B0604030504040204" pitchFamily="34" charset="0"/>
                <a:ea typeface="Tahoma" panose="020B0604030504040204" pitchFamily="34" charset="0"/>
                <a:cs typeface="Tahoma" panose="020B0604030504040204" pitchFamily="34" charset="0"/>
              </a:rPr>
              <a:t>      T             </a:t>
            </a:r>
            <a:r>
              <a:rPr lang="en-US" sz="1800" b="1" dirty="0">
                <a:solidFill>
                  <a:schemeClr val="tx2"/>
                </a:solidFill>
                <a:latin typeface="Tahoma" panose="020B0604030504040204" pitchFamily="34" charset="0"/>
                <a:ea typeface="Tahoma" panose="020B0604030504040204" pitchFamily="34" charset="0"/>
                <a:cs typeface="Tahoma" panose="020B0604030504040204" pitchFamily="34" charset="0"/>
              </a:rPr>
              <a:t>C</a:t>
            </a:r>
          </a:p>
          <a:p>
            <a:endParaRPr lang="ru-RU" dirty="0"/>
          </a:p>
        </p:txBody>
      </p:sp>
      <p:cxnSp>
        <p:nvCxnSpPr>
          <p:cNvPr id="15" name="Прямая соединительная линия 14"/>
          <p:cNvCxnSpPr/>
          <p:nvPr/>
        </p:nvCxnSpPr>
        <p:spPr>
          <a:xfrm flipH="1">
            <a:off x="850006" y="2693194"/>
            <a:ext cx="12880" cy="643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662189" y="2859110"/>
            <a:ext cx="42500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1536878" y="2871989"/>
            <a:ext cx="42500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761184" y="2693194"/>
            <a:ext cx="1075" cy="642434"/>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33352" y="1489429"/>
            <a:ext cx="3052293" cy="4832092"/>
          </a:xfrm>
          <a:prstGeom prst="rect">
            <a:avLst/>
          </a:prstGeom>
          <a:noFill/>
          <a:ln>
            <a:solidFill>
              <a:srgbClr val="FF0000"/>
            </a:solidFill>
          </a:ln>
        </p:spPr>
        <p:txBody>
          <a:bodyPr wrap="square" rtlCol="0">
            <a:spAutoFit/>
          </a:bodyPr>
          <a:lstStyle/>
          <a:p>
            <a:r>
              <a:rPr lang="ru-RU" sz="2200" b="1" dirty="0">
                <a:latin typeface="Tahoma" panose="020B0604030504040204" pitchFamily="34" charset="0"/>
                <a:ea typeface="Tahoma" panose="020B0604030504040204" pitchFamily="34" charset="0"/>
                <a:cs typeface="Tahoma" panose="020B0604030504040204" pitchFamily="34" charset="0"/>
              </a:rPr>
              <a:t>Аллели G и T </a:t>
            </a:r>
            <a:r>
              <a:rPr lang="ru-RU" sz="2200" dirty="0">
                <a:latin typeface="Tahoma" panose="020B0604030504040204" pitchFamily="34" charset="0"/>
                <a:ea typeface="Tahoma" panose="020B0604030504040204" pitchFamily="34" charset="0"/>
                <a:cs typeface="Tahoma" panose="020B0604030504040204" pitchFamily="34" charset="0"/>
              </a:rPr>
              <a:t>изменяют </a:t>
            </a:r>
            <a:r>
              <a:rPr lang="ru-RU" sz="2200" dirty="0" err="1">
                <a:latin typeface="Tahoma" panose="020B0604030504040204" pitchFamily="34" charset="0"/>
                <a:ea typeface="Tahoma" panose="020B0604030504040204" pitchFamily="34" charset="0"/>
                <a:cs typeface="Tahoma" panose="020B0604030504040204" pitchFamily="34" charset="0"/>
              </a:rPr>
              <a:t>лиганд</a:t>
            </a:r>
            <a:r>
              <a:rPr lang="ru-RU" sz="2200" dirty="0">
                <a:latin typeface="Tahoma" panose="020B0604030504040204" pitchFamily="34" charset="0"/>
                <a:ea typeface="Tahoma" panose="020B0604030504040204" pitchFamily="34" charset="0"/>
                <a:cs typeface="Tahoma" panose="020B0604030504040204" pitchFamily="34" charset="0"/>
              </a:rPr>
              <a:t>-связывающий участок рецептора </a:t>
            </a:r>
            <a:r>
              <a:rPr lang="en-US" sz="2200" dirty="0">
                <a:latin typeface="Tahoma" panose="020B0604030504040204" pitchFamily="34" charset="0"/>
                <a:ea typeface="Tahoma" panose="020B0604030504040204" pitchFamily="34" charset="0"/>
                <a:cs typeface="Tahoma" panose="020B0604030504040204" pitchFamily="34" charset="0"/>
              </a:rPr>
              <a:t>(</a:t>
            </a:r>
            <a:r>
              <a:rPr lang="en-US" sz="2200" dirty="0" err="1">
                <a:latin typeface="Tahoma" panose="020B0604030504040204" pitchFamily="34" charset="0"/>
                <a:ea typeface="Tahoma" panose="020B0604030504040204" pitchFamily="34" charset="0"/>
                <a:cs typeface="Tahoma" panose="020B0604030504040204" pitchFamily="34" charset="0"/>
              </a:rPr>
              <a:t>Rallabhandi</a:t>
            </a:r>
            <a:r>
              <a:rPr lang="en-US" sz="2200" dirty="0">
                <a:latin typeface="Tahoma" panose="020B0604030504040204" pitchFamily="34" charset="0"/>
                <a:ea typeface="Tahoma" panose="020B0604030504040204" pitchFamily="34" charset="0"/>
                <a:cs typeface="Tahoma" panose="020B0604030504040204" pitchFamily="34" charset="0"/>
              </a:rPr>
              <a:t> et al., 2006)</a:t>
            </a:r>
            <a:r>
              <a:rPr lang="ru-RU" sz="2200" dirty="0">
                <a:latin typeface="Tahoma" panose="020B0604030504040204" pitchFamily="34" charset="0"/>
                <a:ea typeface="Tahoma" panose="020B0604030504040204" pitchFamily="34" charset="0"/>
                <a:cs typeface="Tahoma" panose="020B0604030504040204" pitchFamily="34" charset="0"/>
              </a:rPr>
              <a:t> </a:t>
            </a:r>
            <a:endParaRPr lang="en-US" sz="2200" dirty="0">
              <a:latin typeface="Tahoma" panose="020B0604030504040204" pitchFamily="34" charset="0"/>
              <a:ea typeface="Tahoma" panose="020B0604030504040204" pitchFamily="34" charset="0"/>
              <a:cs typeface="Tahoma" panose="020B0604030504040204" pitchFamily="34" charset="0"/>
            </a:endParaRPr>
          </a:p>
          <a:p>
            <a:r>
              <a:rPr lang="ru-RU" sz="2200" dirty="0">
                <a:latin typeface="Tahoma" panose="020B0604030504040204" pitchFamily="34" charset="0"/>
                <a:ea typeface="Tahoma" panose="020B0604030504040204" pitchFamily="34" charset="0"/>
                <a:cs typeface="Tahoma" panose="020B0604030504040204" pitchFamily="34" charset="0"/>
              </a:rPr>
              <a:t>Наличие данных полиморфизмов </a:t>
            </a:r>
            <a:r>
              <a:rPr lang="ru-RU" sz="2200" b="1" dirty="0">
                <a:latin typeface="Tahoma" panose="020B0604030504040204" pitchFamily="34" charset="0"/>
                <a:ea typeface="Tahoma" panose="020B0604030504040204" pitchFamily="34" charset="0"/>
                <a:cs typeface="Tahoma" panose="020B0604030504040204" pitchFamily="34" charset="0"/>
              </a:rPr>
              <a:t>ассоциируется со сниженным ответом на ЛПС </a:t>
            </a:r>
            <a:r>
              <a:rPr lang="ru-RU" sz="2200" dirty="0">
                <a:latin typeface="Tahoma" panose="020B0604030504040204" pitchFamily="34" charset="0"/>
                <a:ea typeface="Tahoma" panose="020B0604030504040204" pitchFamily="34" charset="0"/>
                <a:cs typeface="Tahoma" panose="020B0604030504040204" pitchFamily="34" charset="0"/>
              </a:rPr>
              <a:t>(</a:t>
            </a:r>
            <a:r>
              <a:rPr lang="ru-RU" sz="2200" dirty="0" err="1">
                <a:latin typeface="Tahoma" panose="020B0604030504040204" pitchFamily="34" charset="0"/>
                <a:ea typeface="Tahoma" panose="020B0604030504040204" pitchFamily="34" charset="0"/>
                <a:cs typeface="Tahoma" panose="020B0604030504040204" pitchFamily="34" charset="0"/>
              </a:rPr>
              <a:t>Arbour</a:t>
            </a:r>
            <a:r>
              <a:rPr lang="ru-RU" sz="2200" dirty="0">
                <a:latin typeface="Tahoma" panose="020B0604030504040204" pitchFamily="34" charset="0"/>
                <a:ea typeface="Tahoma" panose="020B0604030504040204" pitchFamily="34" charset="0"/>
                <a:cs typeface="Tahoma" panose="020B0604030504040204" pitchFamily="34" charset="0"/>
              </a:rPr>
              <a:t> N.C., 2000; </a:t>
            </a:r>
            <a:r>
              <a:rPr lang="ru-RU" sz="2200" dirty="0" err="1">
                <a:latin typeface="Tahoma" panose="020B0604030504040204" pitchFamily="34" charset="0"/>
                <a:ea typeface="Tahoma" panose="020B0604030504040204" pitchFamily="34" charset="0"/>
                <a:cs typeface="Tahoma" panose="020B0604030504040204" pitchFamily="34" charset="0"/>
              </a:rPr>
              <a:t>Schwartz</a:t>
            </a:r>
            <a:r>
              <a:rPr lang="ru-RU" sz="2200" dirty="0">
                <a:latin typeface="Tahoma" panose="020B0604030504040204" pitchFamily="34" charset="0"/>
                <a:ea typeface="Tahoma" panose="020B0604030504040204" pitchFamily="34" charset="0"/>
                <a:cs typeface="Tahoma" panose="020B0604030504040204" pitchFamily="34" charset="0"/>
              </a:rPr>
              <a:t> D.A., 2001,2002</a:t>
            </a:r>
            <a:r>
              <a:rPr lang="ru-RU" sz="2200" dirty="0" smtClean="0">
                <a:latin typeface="Tahoma" panose="020B0604030504040204" pitchFamily="34" charset="0"/>
                <a:ea typeface="Tahoma" panose="020B0604030504040204" pitchFamily="34" charset="0"/>
                <a:cs typeface="Tahoma" panose="020B0604030504040204" pitchFamily="34" charset="0"/>
              </a:rPr>
              <a:t>)</a:t>
            </a:r>
            <a:endParaRPr lang="ru-RU" sz="2200" dirty="0"/>
          </a:p>
        </p:txBody>
      </p:sp>
      <p:sp>
        <p:nvSpPr>
          <p:cNvPr id="33" name="Прямоугольник 32"/>
          <p:cNvSpPr/>
          <p:nvPr/>
        </p:nvSpPr>
        <p:spPr>
          <a:xfrm>
            <a:off x="451296" y="3905475"/>
            <a:ext cx="2171163" cy="923330"/>
          </a:xfrm>
          <a:prstGeom prst="rect">
            <a:avLst/>
          </a:prstGeom>
        </p:spPr>
        <p:txBody>
          <a:bodyPr wrap="square">
            <a:spAutoFit/>
          </a:bodyPr>
          <a:lstStyle/>
          <a:p>
            <a:pPr algn="ctr"/>
            <a:r>
              <a:rPr lang="en-US" dirty="0"/>
              <a:t>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Thr399Ile</a:t>
            </a:r>
          </a:p>
          <a:p>
            <a:r>
              <a:rPr lang="en-US" b="1" dirty="0">
                <a:latin typeface="Tahoma" panose="020B0604030504040204" pitchFamily="34" charset="0"/>
                <a:ea typeface="Tahoma" panose="020B0604030504040204" pitchFamily="34" charset="0"/>
                <a:cs typeface="Tahoma" panose="020B0604030504040204" pitchFamily="34" charset="0"/>
              </a:rPr>
              <a:t>      </a:t>
            </a:r>
            <a:r>
              <a:rPr lang="en-US" b="1" dirty="0" smtClean="0">
                <a:latin typeface="Tahoma" panose="020B0604030504040204" pitchFamily="34" charset="0"/>
                <a:ea typeface="Tahoma" panose="020B0604030504040204" pitchFamily="34" charset="0"/>
                <a:cs typeface="Tahoma" panose="020B0604030504040204" pitchFamily="34" charset="0"/>
              </a:rPr>
              <a:t>(</a:t>
            </a:r>
            <a:r>
              <a:rPr lang="en-US" b="1" dirty="0">
                <a:latin typeface="Tahoma" panose="020B0604030504040204" pitchFamily="34" charset="0"/>
                <a:ea typeface="Tahoma" panose="020B0604030504040204" pitchFamily="34" charset="0"/>
                <a:cs typeface="Tahoma" panose="020B0604030504040204" pitchFamily="34" charset="0"/>
              </a:rPr>
              <a:t>1196C/</a:t>
            </a: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a:t>
            </a:r>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      </a:t>
            </a:r>
            <a:r>
              <a:rPr lang="en-US" b="1" dirty="0" smtClean="0">
                <a:latin typeface="Tahoma" panose="020B0604030504040204" pitchFamily="34" charset="0"/>
                <a:ea typeface="Tahoma" panose="020B0604030504040204" pitchFamily="34" charset="0"/>
                <a:cs typeface="Tahoma" panose="020B0604030504040204" pitchFamily="34" charset="0"/>
              </a:rPr>
              <a:t>C            </a:t>
            </a: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T</a:t>
            </a:r>
            <a:endParaRPr lang="ru-RU" dirty="0">
              <a:latin typeface="Tahoma" panose="020B0604030504040204" pitchFamily="34" charset="0"/>
              <a:ea typeface="Tahoma" panose="020B0604030504040204" pitchFamily="34" charset="0"/>
              <a:cs typeface="Tahoma" panose="020B0604030504040204" pitchFamily="34" charset="0"/>
            </a:endParaRPr>
          </a:p>
        </p:txBody>
      </p:sp>
      <p:cxnSp>
        <p:nvCxnSpPr>
          <p:cNvPr id="34" name="Прямая соединительная линия 33"/>
          <p:cNvCxnSpPr/>
          <p:nvPr/>
        </p:nvCxnSpPr>
        <p:spPr>
          <a:xfrm>
            <a:off x="883274" y="5226677"/>
            <a:ext cx="42500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767625" y="5219947"/>
            <a:ext cx="42500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H="1">
            <a:off x="1109192" y="4963742"/>
            <a:ext cx="12880" cy="643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H="1">
            <a:off x="1981197" y="4958945"/>
            <a:ext cx="12880" cy="643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flipH="1">
            <a:off x="6829024" y="2706151"/>
            <a:ext cx="12880" cy="643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H="1">
            <a:off x="7878652" y="2706151"/>
            <a:ext cx="12880" cy="643944"/>
          </a:xfrm>
          <a:prstGeom prst="line">
            <a:avLst/>
          </a:prstGeom>
        </p:spPr>
        <p:style>
          <a:lnRef idx="1">
            <a:schemeClr val="accent1"/>
          </a:lnRef>
          <a:fillRef idx="0">
            <a:schemeClr val="accent1"/>
          </a:fillRef>
          <a:effectRef idx="0">
            <a:schemeClr val="accent1"/>
          </a:effectRef>
          <a:fontRef idx="minor">
            <a:schemeClr val="tx1"/>
          </a:fontRef>
        </p:style>
      </p:cxnSp>
      <p:sp>
        <p:nvSpPr>
          <p:cNvPr id="40" name="Прямоугольник 39"/>
          <p:cNvSpPr/>
          <p:nvPr/>
        </p:nvSpPr>
        <p:spPr>
          <a:xfrm>
            <a:off x="6195811" y="3768956"/>
            <a:ext cx="2737296" cy="954107"/>
          </a:xfrm>
          <a:prstGeom prst="rect">
            <a:avLst/>
          </a:prstGeom>
        </p:spPr>
        <p:txBody>
          <a:bodyPr wrap="square">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 </a:t>
            </a:r>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OAS3 rs1859330</a:t>
            </a:r>
            <a:endParaRPr lang="ru-RU"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r>
              <a:rPr lang="en-US" b="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(Arg18Lys)</a:t>
            </a:r>
          </a:p>
          <a:p>
            <a:r>
              <a:rPr lang="en-US" dirty="0"/>
              <a:t> </a:t>
            </a:r>
            <a:r>
              <a:rPr lang="ru-RU" dirty="0"/>
              <a:t>       </a:t>
            </a:r>
            <a:r>
              <a:rPr lang="en-US" sz="2000" dirty="0"/>
              <a:t>G     </a:t>
            </a:r>
            <a:r>
              <a:rPr lang="ru-RU" sz="2000" dirty="0"/>
              <a:t>   </a:t>
            </a:r>
            <a:r>
              <a:rPr lang="en-US" sz="2000" dirty="0"/>
              <a:t>  </a:t>
            </a:r>
            <a:r>
              <a:rPr lang="ru-RU" sz="2000" dirty="0"/>
              <a:t>  </a:t>
            </a:r>
            <a:r>
              <a:rPr lang="en-US" sz="2000" dirty="0"/>
              <a:t>   </a:t>
            </a:r>
            <a:r>
              <a:rPr lang="en-US" sz="2000" b="1" dirty="0">
                <a:solidFill>
                  <a:schemeClr val="tx2"/>
                </a:solidFill>
              </a:rPr>
              <a:t>A</a:t>
            </a:r>
            <a:endParaRPr lang="ru-RU" sz="2000" dirty="0"/>
          </a:p>
        </p:txBody>
      </p:sp>
      <p:cxnSp>
        <p:nvCxnSpPr>
          <p:cNvPr id="41" name="Прямая соединительная линия 40"/>
          <p:cNvCxnSpPr/>
          <p:nvPr/>
        </p:nvCxnSpPr>
        <p:spPr>
          <a:xfrm flipH="1">
            <a:off x="6757116" y="4789175"/>
            <a:ext cx="12880" cy="643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H="1">
            <a:off x="8019781" y="4709168"/>
            <a:ext cx="12880" cy="643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6693792" y="2871989"/>
            <a:ext cx="3251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7728935" y="2871989"/>
            <a:ext cx="3251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6607399" y="4958945"/>
            <a:ext cx="3251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7868456" y="4958945"/>
            <a:ext cx="325194"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900916" y="2029125"/>
            <a:ext cx="2420693" cy="3323987"/>
          </a:xfrm>
          <a:prstGeom prst="rect">
            <a:avLst/>
          </a:prstGeom>
          <a:noFill/>
          <a:ln>
            <a:solidFill>
              <a:srgbClr val="FF0000"/>
            </a:solidFill>
          </a:ln>
        </p:spPr>
        <p:txBody>
          <a:bodyPr wrap="square" rtlCol="0">
            <a:spAutoFit/>
          </a:bodyPr>
          <a:lstStyle/>
          <a:p>
            <a:r>
              <a:rPr lang="ru-RU" sz="2400" dirty="0">
                <a:latin typeface="Tahoma" panose="020B0604030504040204" pitchFamily="34" charset="0"/>
                <a:ea typeface="Tahoma" panose="020B0604030504040204" pitchFamily="34" charset="0"/>
                <a:cs typeface="Tahoma" panose="020B0604030504040204" pitchFamily="34" charset="0"/>
              </a:rPr>
              <a:t>У европейцев частота  С </a:t>
            </a:r>
            <a:r>
              <a:rPr lang="ru-RU" sz="2400" dirty="0" err="1">
                <a:latin typeface="Tahoma" panose="020B0604030504040204" pitchFamily="34" charset="0"/>
                <a:ea typeface="Tahoma" panose="020B0604030504040204" pitchFamily="34" charset="0"/>
                <a:cs typeface="Tahoma" panose="020B0604030504040204" pitchFamily="34" charset="0"/>
              </a:rPr>
              <a:t>аллеля</a:t>
            </a:r>
            <a:r>
              <a:rPr lang="ru-RU" sz="2400" dirty="0">
                <a:latin typeface="Tahoma" panose="020B0604030504040204" pitchFamily="34" charset="0"/>
                <a:ea typeface="Tahoma" panose="020B0604030504040204" pitchFamily="34" charset="0"/>
                <a:cs typeface="Tahoma" panose="020B0604030504040204" pitchFamily="34" charset="0"/>
              </a:rPr>
              <a:t> – 42%,  </a:t>
            </a:r>
            <a:r>
              <a:rPr lang="ru-RU" sz="2400" dirty="0" err="1">
                <a:latin typeface="Tahoma" panose="020B0604030504040204" pitchFamily="34" charset="0"/>
                <a:ea typeface="Tahoma" panose="020B0604030504040204" pitchFamily="34" charset="0"/>
                <a:cs typeface="Tahoma" panose="020B0604030504040204" pitchFamily="34" charset="0"/>
              </a:rPr>
              <a:t>аллеля</a:t>
            </a:r>
            <a:r>
              <a:rPr lang="ru-RU" sz="2400" dirty="0">
                <a:latin typeface="Tahoma" panose="020B0604030504040204" pitchFamily="34" charset="0"/>
                <a:ea typeface="Tahoma" panose="020B0604030504040204" pitchFamily="34" charset="0"/>
                <a:cs typeface="Tahoma" panose="020B0604030504040204" pitchFamily="34" charset="0"/>
              </a:rPr>
              <a:t> А – 63% </a:t>
            </a:r>
            <a:r>
              <a:rPr lang="en-US" sz="2400" dirty="0">
                <a:latin typeface="Tahoma" panose="020B0604030504040204" pitchFamily="34" charset="0"/>
                <a:ea typeface="Tahoma" panose="020B0604030504040204" pitchFamily="34" charset="0"/>
                <a:cs typeface="Tahoma" panose="020B0604030504040204" pitchFamily="34" charset="0"/>
              </a:rPr>
              <a:t>(http://www.ensembl.org/index.html)</a:t>
            </a:r>
            <a:endParaRPr lang="ru-RU" sz="2400" dirty="0">
              <a:latin typeface="Tahoma" panose="020B0604030504040204" pitchFamily="34" charset="0"/>
              <a:ea typeface="Tahoma" panose="020B0604030504040204" pitchFamily="34" charset="0"/>
              <a:cs typeface="Tahoma" panose="020B0604030504040204" pitchFamily="34" charset="0"/>
            </a:endParaRPr>
          </a:p>
          <a:p>
            <a:endParaRPr lang="ru-RU" dirty="0"/>
          </a:p>
        </p:txBody>
      </p:sp>
    </p:spTree>
    <p:extLst>
      <p:ext uri="{BB962C8B-B14F-4D97-AF65-F5344CB8AC3E}">
        <p14:creationId xmlns:p14="http://schemas.microsoft.com/office/powerpoint/2010/main" val="939385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914400" y="137151"/>
            <a:ext cx="10650828" cy="1295400"/>
          </a:xfrm>
          <a:ln>
            <a:solidFill>
              <a:schemeClr val="accent1"/>
            </a:solidFill>
          </a:ln>
        </p:spPr>
        <p:txBody>
          <a:bodyPr>
            <a:noAutofit/>
          </a:bodyPr>
          <a:lstStyle/>
          <a:p>
            <a:pPr algn="ctr" eaLnBrk="1" hangingPunct="1"/>
            <a:r>
              <a:rPr lang="ru-RU" altLang="ru-RU" sz="3200" dirty="0">
                <a:solidFill>
                  <a:srgbClr val="F40202"/>
                </a:solidFill>
                <a:latin typeface="Tahoma" panose="020B0604030504040204" pitchFamily="34" charset="0"/>
                <a:ea typeface="Tahoma" panose="020B0604030504040204" pitchFamily="34" charset="0"/>
                <a:cs typeface="Tahoma" panose="020B0604030504040204" pitchFamily="34" charset="0"/>
              </a:rPr>
              <a:t>Теория хронической активации иммунной </a:t>
            </a:r>
            <a:r>
              <a:rPr lang="ru-RU" altLang="ru-RU" sz="3200" dirty="0" smtClean="0">
                <a:solidFill>
                  <a:srgbClr val="F40202"/>
                </a:solidFill>
                <a:latin typeface="Tahoma" panose="020B0604030504040204" pitchFamily="34" charset="0"/>
                <a:ea typeface="Tahoma" panose="020B0604030504040204" pitchFamily="34" charset="0"/>
                <a:cs typeface="Tahoma" panose="020B0604030504040204" pitchFamily="34" charset="0"/>
              </a:rPr>
              <a:t>системы</a:t>
            </a:r>
            <a:endParaRPr lang="ru-RU" altLang="ru-RU" sz="3200" dirty="0">
              <a:solidFill>
                <a:srgbClr val="F40202"/>
              </a:solidFill>
              <a:latin typeface="Tahoma" panose="020B0604030504040204" pitchFamily="34" charset="0"/>
              <a:ea typeface="Tahoma" panose="020B0604030504040204" pitchFamily="34" charset="0"/>
              <a:cs typeface="Tahoma" panose="020B0604030504040204" pitchFamily="34" charset="0"/>
            </a:endParaRPr>
          </a:p>
        </p:txBody>
      </p:sp>
      <p:sp>
        <p:nvSpPr>
          <p:cNvPr id="17411" name="Rectangle 3"/>
          <p:cNvSpPr>
            <a:spLocks noGrp="1" noChangeArrowheads="1"/>
          </p:cNvSpPr>
          <p:nvPr>
            <p:ph idx="4294967295"/>
          </p:nvPr>
        </p:nvSpPr>
        <p:spPr>
          <a:xfrm>
            <a:off x="914400" y="1595977"/>
            <a:ext cx="10650828" cy="4457094"/>
          </a:xfrm>
          <a:ln>
            <a:solidFill>
              <a:schemeClr val="accent1"/>
            </a:solidFill>
          </a:ln>
        </p:spPr>
        <p:txBody>
          <a:bodyPr/>
          <a:lstStyle/>
          <a:p>
            <a:pPr marL="365125" indent="-255588">
              <a:buNone/>
            </a:pPr>
            <a:r>
              <a:rPr lang="en-US" altLang="ru-RU" sz="2400" dirty="0">
                <a:latin typeface="Tahoma" panose="020B0604030504040204" pitchFamily="34" charset="0"/>
                <a:ea typeface="Tahoma" panose="020B0604030504040204" pitchFamily="34" charset="0"/>
                <a:cs typeface="Tahoma" panose="020B0604030504040204" pitchFamily="34" charset="0"/>
              </a:rPr>
              <a:t>Asher M.S., Sheppard H.W. (</a:t>
            </a:r>
            <a:r>
              <a:rPr lang="en-US" altLang="ru-RU" sz="2400" dirty="0" err="1">
                <a:latin typeface="Tahoma" panose="020B0604030504040204" pitchFamily="34" charset="0"/>
                <a:ea typeface="Tahoma" panose="020B0604030504040204" pitchFamily="34" charset="0"/>
                <a:cs typeface="Tahoma" panose="020B0604030504040204" pitchFamily="34" charset="0"/>
              </a:rPr>
              <a:t>Clin</a:t>
            </a:r>
            <a:r>
              <a:rPr lang="en-US" altLang="ru-RU" sz="2400" dirty="0">
                <a:latin typeface="Tahoma" panose="020B0604030504040204" pitchFamily="34" charset="0"/>
                <a:ea typeface="Tahoma" panose="020B0604030504040204" pitchFamily="34" charset="0"/>
                <a:cs typeface="Tahoma" panose="020B0604030504040204" pitchFamily="34" charset="0"/>
              </a:rPr>
              <a:t> </a:t>
            </a:r>
            <a:r>
              <a:rPr lang="en-US" altLang="ru-RU" sz="2400" dirty="0" err="1">
                <a:latin typeface="Tahoma" panose="020B0604030504040204" pitchFamily="34" charset="0"/>
                <a:ea typeface="Tahoma" panose="020B0604030504040204" pitchFamily="34" charset="0"/>
                <a:cs typeface="Tahoma" panose="020B0604030504040204" pitchFamily="34" charset="0"/>
              </a:rPr>
              <a:t>Exp</a:t>
            </a:r>
            <a:r>
              <a:rPr lang="en-US" altLang="ru-RU" sz="2400" dirty="0">
                <a:latin typeface="Tahoma" panose="020B0604030504040204" pitchFamily="34" charset="0"/>
                <a:ea typeface="Tahoma" panose="020B0604030504040204" pitchFamily="34" charset="0"/>
                <a:cs typeface="Tahoma" panose="020B0604030504040204" pitchFamily="34" charset="0"/>
              </a:rPr>
              <a:t> </a:t>
            </a:r>
            <a:r>
              <a:rPr lang="en-US" altLang="ru-RU" sz="2400" dirty="0" err="1">
                <a:latin typeface="Tahoma" panose="020B0604030504040204" pitchFamily="34" charset="0"/>
                <a:ea typeface="Tahoma" panose="020B0604030504040204" pitchFamily="34" charset="0"/>
                <a:cs typeface="Tahoma" panose="020B0604030504040204" pitchFamily="34" charset="0"/>
              </a:rPr>
              <a:t>Immunol</a:t>
            </a:r>
            <a:r>
              <a:rPr lang="en-US" altLang="ru-RU" sz="2400" dirty="0">
                <a:latin typeface="Tahoma" panose="020B0604030504040204" pitchFamily="34" charset="0"/>
                <a:ea typeface="Tahoma" panose="020B0604030504040204" pitchFamily="34" charset="0"/>
                <a:cs typeface="Tahoma" panose="020B0604030504040204" pitchFamily="34" charset="0"/>
              </a:rPr>
              <a:t> 1988), </a:t>
            </a:r>
            <a:endParaRPr lang="ru-RU" altLang="ru-RU" sz="2400" dirty="0">
              <a:latin typeface="Tahoma" panose="020B0604030504040204" pitchFamily="34" charset="0"/>
              <a:ea typeface="Tahoma" panose="020B0604030504040204" pitchFamily="34" charset="0"/>
              <a:cs typeface="Tahoma" panose="020B0604030504040204" pitchFamily="34" charset="0"/>
            </a:endParaRPr>
          </a:p>
          <a:p>
            <a:pPr marL="365125" indent="-255588">
              <a:buNone/>
            </a:pPr>
            <a:r>
              <a:rPr lang="en-US" altLang="ru-RU" sz="2400" dirty="0" err="1">
                <a:latin typeface="Tahoma" panose="020B0604030504040204" pitchFamily="34" charset="0"/>
                <a:ea typeface="Tahoma" panose="020B0604030504040204" pitchFamily="34" charset="0"/>
                <a:cs typeface="Tahoma" panose="020B0604030504040204" pitchFamily="34" charset="0"/>
              </a:rPr>
              <a:t>Grosman</a:t>
            </a:r>
            <a:r>
              <a:rPr lang="en-US" altLang="ru-RU" sz="2400" dirty="0">
                <a:latin typeface="Tahoma" panose="020B0604030504040204" pitchFamily="34" charset="0"/>
                <a:ea typeface="Tahoma" panose="020B0604030504040204" pitchFamily="34" charset="0"/>
                <a:cs typeface="Tahoma" panose="020B0604030504040204" pitchFamily="34" charset="0"/>
              </a:rPr>
              <a:t> Z. et al. (</a:t>
            </a:r>
            <a:r>
              <a:rPr lang="en-US" altLang="ru-RU" sz="2400" dirty="0" err="1">
                <a:latin typeface="Tahoma" panose="020B0604030504040204" pitchFamily="34" charset="0"/>
                <a:ea typeface="Tahoma" panose="020B0604030504040204" pitchFamily="34" charset="0"/>
                <a:cs typeface="Tahoma" panose="020B0604030504040204" pitchFamily="34" charset="0"/>
              </a:rPr>
              <a:t>Clin</a:t>
            </a:r>
            <a:r>
              <a:rPr lang="en-US" altLang="ru-RU" sz="2400" dirty="0">
                <a:latin typeface="Tahoma" panose="020B0604030504040204" pitchFamily="34" charset="0"/>
                <a:ea typeface="Tahoma" panose="020B0604030504040204" pitchFamily="34" charset="0"/>
                <a:cs typeface="Tahoma" panose="020B0604030504040204" pitchFamily="34" charset="0"/>
              </a:rPr>
              <a:t> </a:t>
            </a:r>
            <a:r>
              <a:rPr lang="en-US" altLang="ru-RU" sz="2400" dirty="0" err="1">
                <a:latin typeface="Tahoma" panose="020B0604030504040204" pitchFamily="34" charset="0"/>
                <a:ea typeface="Tahoma" panose="020B0604030504040204" pitchFamily="34" charset="0"/>
                <a:cs typeface="Tahoma" panose="020B0604030504040204" pitchFamily="34" charset="0"/>
              </a:rPr>
              <a:t>Immunol</a:t>
            </a:r>
            <a:r>
              <a:rPr lang="en-US" altLang="ru-RU" sz="2400" dirty="0">
                <a:latin typeface="Tahoma" panose="020B0604030504040204" pitchFamily="34" charset="0"/>
                <a:ea typeface="Tahoma" panose="020B0604030504040204" pitchFamily="34" charset="0"/>
                <a:cs typeface="Tahoma" panose="020B0604030504040204" pitchFamily="34" charset="0"/>
              </a:rPr>
              <a:t> </a:t>
            </a:r>
            <a:r>
              <a:rPr lang="en-US" altLang="ru-RU" sz="2400" dirty="0" err="1">
                <a:latin typeface="Tahoma" panose="020B0604030504040204" pitchFamily="34" charset="0"/>
                <a:ea typeface="Tahoma" panose="020B0604030504040204" pitchFamily="34" charset="0"/>
                <a:cs typeface="Tahoma" panose="020B0604030504040204" pitchFamily="34" charset="0"/>
              </a:rPr>
              <a:t>Immunpathol</a:t>
            </a:r>
            <a:r>
              <a:rPr lang="en-US" altLang="ru-RU" sz="2400" dirty="0">
                <a:latin typeface="Tahoma" panose="020B0604030504040204" pitchFamily="34" charset="0"/>
                <a:ea typeface="Tahoma" panose="020B0604030504040204" pitchFamily="34" charset="0"/>
                <a:cs typeface="Tahoma" panose="020B0604030504040204" pitchFamily="34" charset="0"/>
              </a:rPr>
              <a:t> 1993</a:t>
            </a:r>
            <a:r>
              <a:rPr lang="ru-RU" altLang="ru-RU" sz="2400" dirty="0">
                <a:latin typeface="Tahoma" panose="020B0604030504040204" pitchFamily="34" charset="0"/>
                <a:ea typeface="Tahoma" panose="020B0604030504040204" pitchFamily="34" charset="0"/>
                <a:cs typeface="Tahoma" panose="020B0604030504040204" pitchFamily="34" charset="0"/>
              </a:rPr>
              <a:t>)</a:t>
            </a:r>
            <a:r>
              <a:rPr lang="en-US" altLang="ru-RU" sz="2400" dirty="0">
                <a:latin typeface="Tahoma" panose="020B0604030504040204" pitchFamily="34" charset="0"/>
                <a:ea typeface="Tahoma" panose="020B0604030504040204" pitchFamily="34" charset="0"/>
                <a:cs typeface="Tahoma" panose="020B0604030504040204" pitchFamily="34" charset="0"/>
              </a:rPr>
              <a:t>,</a:t>
            </a:r>
          </a:p>
          <a:p>
            <a:pPr marL="365125" indent="-255588">
              <a:buNone/>
            </a:pPr>
            <a:r>
              <a:rPr lang="ru-RU" altLang="ru-RU" sz="2400" dirty="0" err="1">
                <a:latin typeface="Tahoma" panose="020B0604030504040204" pitchFamily="34" charset="0"/>
                <a:ea typeface="Tahoma" panose="020B0604030504040204" pitchFamily="34" charset="0"/>
                <a:cs typeface="Tahoma" panose="020B0604030504040204" pitchFamily="34" charset="0"/>
              </a:rPr>
              <a:t>Chakrabarti</a:t>
            </a:r>
            <a:r>
              <a:rPr lang="ru-RU" altLang="ru-RU" sz="2400" dirty="0">
                <a:latin typeface="Tahoma" panose="020B0604030504040204" pitchFamily="34" charset="0"/>
                <a:ea typeface="Tahoma" panose="020B0604030504040204" pitchFamily="34" charset="0"/>
                <a:cs typeface="Tahoma" panose="020B0604030504040204" pitchFamily="34" charset="0"/>
              </a:rPr>
              <a:t> L</a:t>
            </a:r>
            <a:r>
              <a:rPr lang="en-US" altLang="ru-RU" sz="2400" dirty="0">
                <a:latin typeface="Tahoma" panose="020B0604030504040204" pitchFamily="34" charset="0"/>
                <a:ea typeface="Tahoma" panose="020B0604030504040204" pitchFamily="34" charset="0"/>
                <a:cs typeface="Tahoma" panose="020B0604030504040204" pitchFamily="34" charset="0"/>
              </a:rPr>
              <a:t>.</a:t>
            </a:r>
            <a:r>
              <a:rPr lang="ru-RU" altLang="ru-RU" sz="2400" dirty="0">
                <a:latin typeface="Tahoma" panose="020B0604030504040204" pitchFamily="34" charset="0"/>
                <a:ea typeface="Tahoma" panose="020B0604030504040204" pitchFamily="34" charset="0"/>
                <a:cs typeface="Tahoma" panose="020B0604030504040204" pitchFamily="34" charset="0"/>
              </a:rPr>
              <a:t>A</a:t>
            </a:r>
            <a:r>
              <a:rPr lang="en-US" altLang="ru-RU" sz="2400" dirty="0">
                <a:latin typeface="Tahoma" panose="020B0604030504040204" pitchFamily="34" charset="0"/>
                <a:ea typeface="Tahoma" panose="020B0604030504040204" pitchFamily="34" charset="0"/>
                <a:cs typeface="Tahoma" panose="020B0604030504040204" pitchFamily="34" charset="0"/>
              </a:rPr>
              <a:t>.</a:t>
            </a:r>
            <a:r>
              <a:rPr lang="ru-RU" altLang="ru-RU" sz="2400" dirty="0">
                <a:latin typeface="Tahoma" panose="020B0604030504040204" pitchFamily="34" charset="0"/>
                <a:ea typeface="Tahoma" panose="020B0604030504040204" pitchFamily="34" charset="0"/>
                <a:cs typeface="Tahoma" panose="020B0604030504040204" pitchFamily="34" charset="0"/>
              </a:rPr>
              <a:t> </a:t>
            </a:r>
            <a:r>
              <a:rPr lang="en-US" altLang="ru-RU" sz="2400" dirty="0">
                <a:latin typeface="Tahoma" panose="020B0604030504040204" pitchFamily="34" charset="0"/>
                <a:ea typeface="Tahoma" panose="020B0604030504040204" pitchFamily="34" charset="0"/>
                <a:cs typeface="Tahoma" panose="020B0604030504040204" pitchFamily="34" charset="0"/>
              </a:rPr>
              <a:t>et al. (J </a:t>
            </a:r>
            <a:r>
              <a:rPr lang="en-US" altLang="ru-RU" sz="2400" dirty="0" err="1">
                <a:latin typeface="Tahoma" panose="020B0604030504040204" pitchFamily="34" charset="0"/>
                <a:ea typeface="Tahoma" panose="020B0604030504040204" pitchFamily="34" charset="0"/>
                <a:cs typeface="Tahoma" panose="020B0604030504040204" pitchFamily="34" charset="0"/>
              </a:rPr>
              <a:t>Virol</a:t>
            </a:r>
            <a:r>
              <a:rPr lang="en-US" altLang="ru-RU" sz="2400" dirty="0">
                <a:latin typeface="Tahoma" panose="020B0604030504040204" pitchFamily="34" charset="0"/>
                <a:ea typeface="Tahoma" panose="020B0604030504040204" pitchFamily="34" charset="0"/>
                <a:cs typeface="Tahoma" panose="020B0604030504040204" pitchFamily="34" charset="0"/>
              </a:rPr>
              <a:t>  2000); </a:t>
            </a:r>
          </a:p>
          <a:p>
            <a:pPr marL="365125" indent="-255588">
              <a:buNone/>
            </a:pPr>
            <a:r>
              <a:rPr lang="en-US" altLang="ru-RU" sz="2400" dirty="0">
                <a:latin typeface="Tahoma" panose="020B0604030504040204" pitchFamily="34" charset="0"/>
                <a:ea typeface="Tahoma" panose="020B0604030504040204" pitchFamily="34" charset="0"/>
                <a:cs typeface="Tahoma" panose="020B0604030504040204" pitchFamily="34" charset="0"/>
              </a:rPr>
              <a:t>Broussard S.R. et al. (J </a:t>
            </a:r>
            <a:r>
              <a:rPr lang="en-US" altLang="ru-RU" sz="2400" dirty="0" err="1">
                <a:latin typeface="Tahoma" panose="020B0604030504040204" pitchFamily="34" charset="0"/>
                <a:ea typeface="Tahoma" panose="020B0604030504040204" pitchFamily="34" charset="0"/>
                <a:cs typeface="Tahoma" panose="020B0604030504040204" pitchFamily="34" charset="0"/>
              </a:rPr>
              <a:t>Virol</a:t>
            </a:r>
            <a:r>
              <a:rPr lang="en-US" altLang="ru-RU" sz="2400" dirty="0">
                <a:latin typeface="Tahoma" panose="020B0604030504040204" pitchFamily="34" charset="0"/>
                <a:ea typeface="Tahoma" panose="020B0604030504040204" pitchFamily="34" charset="0"/>
                <a:cs typeface="Tahoma" panose="020B0604030504040204" pitchFamily="34" charset="0"/>
              </a:rPr>
              <a:t> 2001), </a:t>
            </a:r>
          </a:p>
          <a:p>
            <a:pPr marL="365125" indent="-255588">
              <a:buNone/>
            </a:pPr>
            <a:r>
              <a:rPr lang="en-US" altLang="ru-RU" sz="2400" dirty="0" err="1">
                <a:latin typeface="Tahoma" panose="020B0604030504040204" pitchFamily="34" charset="0"/>
                <a:ea typeface="Tahoma" panose="020B0604030504040204" pitchFamily="34" charset="0"/>
                <a:cs typeface="Tahoma" panose="020B0604030504040204" pitchFamily="34" charset="0"/>
              </a:rPr>
              <a:t>Silvestri</a:t>
            </a:r>
            <a:r>
              <a:rPr lang="en-US" altLang="ru-RU" sz="2400" dirty="0">
                <a:latin typeface="Tahoma" panose="020B0604030504040204" pitchFamily="34" charset="0"/>
                <a:ea typeface="Tahoma" panose="020B0604030504040204" pitchFamily="34" charset="0"/>
                <a:cs typeface="Tahoma" panose="020B0604030504040204" pitchFamily="34" charset="0"/>
              </a:rPr>
              <a:t> G. t al. (Immunity 2003), </a:t>
            </a:r>
          </a:p>
          <a:p>
            <a:pPr marL="365125" indent="-255588">
              <a:buNone/>
            </a:pPr>
            <a:r>
              <a:rPr lang="en-US" altLang="ru-RU" sz="2400" dirty="0" err="1">
                <a:latin typeface="Tahoma" panose="020B0604030504040204" pitchFamily="34" charset="0"/>
                <a:ea typeface="Tahoma" panose="020B0604030504040204" pitchFamily="34" charset="0"/>
                <a:cs typeface="Tahoma" panose="020B0604030504040204" pitchFamily="34" charset="0"/>
              </a:rPr>
              <a:t>Pandrea</a:t>
            </a:r>
            <a:r>
              <a:rPr lang="en-US" altLang="ru-RU" sz="2400" dirty="0">
                <a:latin typeface="Tahoma" panose="020B0604030504040204" pitchFamily="34" charset="0"/>
                <a:ea typeface="Tahoma" panose="020B0604030504040204" pitchFamily="34" charset="0"/>
                <a:cs typeface="Tahoma" panose="020B0604030504040204" pitchFamily="34" charset="0"/>
              </a:rPr>
              <a:t> I. et al. (J </a:t>
            </a:r>
            <a:r>
              <a:rPr lang="en-US" altLang="ru-RU" sz="2400" dirty="0" err="1">
                <a:latin typeface="Tahoma" panose="020B0604030504040204" pitchFamily="34" charset="0"/>
                <a:ea typeface="Tahoma" panose="020B0604030504040204" pitchFamily="34" charset="0"/>
                <a:cs typeface="Tahoma" panose="020B0604030504040204" pitchFamily="34" charset="0"/>
              </a:rPr>
              <a:t>Virol</a:t>
            </a:r>
            <a:r>
              <a:rPr lang="en-US" altLang="ru-RU" sz="2400" dirty="0">
                <a:latin typeface="Tahoma" panose="020B0604030504040204" pitchFamily="34" charset="0"/>
                <a:ea typeface="Tahoma" panose="020B0604030504040204" pitchFamily="34" charset="0"/>
                <a:cs typeface="Tahoma" panose="020B0604030504040204" pitchFamily="34" charset="0"/>
              </a:rPr>
              <a:t>  2003), </a:t>
            </a:r>
          </a:p>
          <a:p>
            <a:pPr marL="365125" indent="-255588">
              <a:buNone/>
            </a:pPr>
            <a:r>
              <a:rPr lang="en-US" altLang="ru-RU" sz="2400" dirty="0" err="1">
                <a:latin typeface="Tahoma" panose="020B0604030504040204" pitchFamily="34" charset="0"/>
                <a:ea typeface="Tahoma" panose="020B0604030504040204" pitchFamily="34" charset="0"/>
                <a:cs typeface="Tahoma" panose="020B0604030504040204" pitchFamily="34" charset="0"/>
              </a:rPr>
              <a:t>Sumpter</a:t>
            </a:r>
            <a:r>
              <a:rPr lang="en-US" altLang="ru-RU" sz="2400" dirty="0">
                <a:latin typeface="Tahoma" panose="020B0604030504040204" pitchFamily="34" charset="0"/>
                <a:ea typeface="Tahoma" panose="020B0604030504040204" pitchFamily="34" charset="0"/>
                <a:cs typeface="Tahoma" panose="020B0604030504040204" pitchFamily="34" charset="0"/>
              </a:rPr>
              <a:t> B. (J </a:t>
            </a:r>
            <a:r>
              <a:rPr lang="en-US" altLang="ru-RU" sz="2400" dirty="0" err="1">
                <a:latin typeface="Tahoma" panose="020B0604030504040204" pitchFamily="34" charset="0"/>
                <a:ea typeface="Tahoma" panose="020B0604030504040204" pitchFamily="34" charset="0"/>
                <a:cs typeface="Tahoma" panose="020B0604030504040204" pitchFamily="34" charset="0"/>
              </a:rPr>
              <a:t>Immunol</a:t>
            </a:r>
            <a:r>
              <a:rPr lang="en-US" altLang="ru-RU" sz="2400" dirty="0">
                <a:latin typeface="Tahoma" panose="020B0604030504040204" pitchFamily="34" charset="0"/>
                <a:ea typeface="Tahoma" panose="020B0604030504040204" pitchFamily="34" charset="0"/>
                <a:cs typeface="Tahoma" panose="020B0604030504040204" pitchFamily="34" charset="0"/>
              </a:rPr>
              <a:t> 2007)</a:t>
            </a:r>
          </a:p>
          <a:p>
            <a:pPr marL="365125" indent="-255588" algn="ctr">
              <a:buNone/>
            </a:pPr>
            <a:r>
              <a:rPr lang="en-US" altLang="ru-RU" dirty="0" smtClean="0">
                <a:solidFill>
                  <a:srgbClr val="3211FB"/>
                </a:solidFill>
                <a:latin typeface="Tahoma" panose="020B0604030504040204" pitchFamily="34" charset="0"/>
                <a:ea typeface="Tahoma" panose="020B0604030504040204" pitchFamily="34" charset="0"/>
                <a:cs typeface="Tahoma" panose="020B0604030504040204" pitchFamily="34" charset="0"/>
              </a:rPr>
              <a:t> </a:t>
            </a:r>
            <a:r>
              <a:rPr lang="ru-RU" altLang="ru-RU" dirty="0">
                <a:solidFill>
                  <a:srgbClr val="3211FB"/>
                </a:solidFill>
                <a:latin typeface="Tahoma" panose="020B0604030504040204" pitchFamily="34" charset="0"/>
                <a:ea typeface="Tahoma" panose="020B0604030504040204" pitchFamily="34" charset="0"/>
                <a:cs typeface="Tahoma" panose="020B0604030504040204" pitchFamily="34" charset="0"/>
              </a:rPr>
              <a:t>Гибель С</a:t>
            </a:r>
            <a:r>
              <a:rPr lang="en-US" altLang="ru-RU" dirty="0">
                <a:solidFill>
                  <a:srgbClr val="3211FB"/>
                </a:solidFill>
                <a:latin typeface="Tahoma" panose="020B0604030504040204" pitchFamily="34" charset="0"/>
                <a:ea typeface="Tahoma" panose="020B0604030504040204" pitchFamily="34" charset="0"/>
                <a:cs typeface="Tahoma" panose="020B0604030504040204" pitchFamily="34" charset="0"/>
              </a:rPr>
              <a:t>D4</a:t>
            </a:r>
            <a:r>
              <a:rPr lang="ru-RU" altLang="ru-RU" dirty="0">
                <a:solidFill>
                  <a:srgbClr val="3211FB"/>
                </a:solidFill>
                <a:latin typeface="Tahoma" panose="020B0604030504040204" pitchFamily="34" charset="0"/>
                <a:ea typeface="Tahoma" panose="020B0604030504040204" pitchFamily="34" charset="0"/>
                <a:cs typeface="Tahoma" panose="020B0604030504040204" pitchFamily="34" charset="0"/>
              </a:rPr>
              <a:t>+клеток обусловлена не столько репликацией в них вируса</a:t>
            </a:r>
            <a:r>
              <a:rPr lang="en-US" altLang="ru-RU" dirty="0">
                <a:solidFill>
                  <a:srgbClr val="3211FB"/>
                </a:solidFill>
                <a:latin typeface="Tahoma" panose="020B0604030504040204" pitchFamily="34" charset="0"/>
                <a:ea typeface="Tahoma" panose="020B0604030504040204" pitchFamily="34" charset="0"/>
                <a:cs typeface="Tahoma" panose="020B0604030504040204" pitchFamily="34" charset="0"/>
              </a:rPr>
              <a:t>,</a:t>
            </a:r>
            <a:r>
              <a:rPr lang="ru-RU" altLang="ru-RU" dirty="0">
                <a:solidFill>
                  <a:srgbClr val="3211FB"/>
                </a:solidFill>
                <a:latin typeface="Tahoma" panose="020B0604030504040204" pitchFamily="34" charset="0"/>
                <a:ea typeface="Tahoma" panose="020B0604030504040204" pitchFamily="34" charset="0"/>
                <a:cs typeface="Tahoma" panose="020B0604030504040204" pitchFamily="34" charset="0"/>
              </a:rPr>
              <a:t> сколько чрезмерной активацией иммунной системы</a:t>
            </a:r>
          </a:p>
        </p:txBody>
      </p:sp>
    </p:spTree>
    <p:extLst>
      <p:ext uri="{BB962C8B-B14F-4D97-AF65-F5344CB8AC3E}">
        <p14:creationId xmlns:p14="http://schemas.microsoft.com/office/powerpoint/2010/main" val="1867131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4"/>
          <p:cNvSpPr>
            <a:spLocks noGrp="1"/>
          </p:cNvSpPr>
          <p:nvPr>
            <p:ph type="title"/>
          </p:nvPr>
        </p:nvSpPr>
        <p:spPr>
          <a:xfrm>
            <a:off x="1809750" y="142877"/>
            <a:ext cx="8229600" cy="591220"/>
          </a:xfrm>
        </p:spPr>
        <p:txBody>
          <a:bodyPr/>
          <a:lstStyle/>
          <a:p>
            <a:pPr algn="ctr" eaLnBrk="1" hangingPunct="1"/>
            <a:r>
              <a:rPr lang="ru-RU" sz="2800" dirty="0" smtClean="0">
                <a:latin typeface="Tahoma" pitchFamily="34" charset="0"/>
                <a:cs typeface="Tahoma" pitchFamily="34" charset="0"/>
              </a:rPr>
              <a:t>Кишечник </a:t>
            </a:r>
            <a:r>
              <a:rPr lang="ru-RU" sz="2800" dirty="0">
                <a:latin typeface="Tahoma" pitchFamily="34" charset="0"/>
                <a:cs typeface="Tahoma" pitchFamily="34" charset="0"/>
              </a:rPr>
              <a:t>и ВИЧ-инфекция</a:t>
            </a:r>
          </a:p>
        </p:txBody>
      </p:sp>
      <p:sp>
        <p:nvSpPr>
          <p:cNvPr id="60419" name="TextBox 5"/>
          <p:cNvSpPr txBox="1">
            <a:spLocks noChangeArrowheads="1"/>
          </p:cNvSpPr>
          <p:nvPr/>
        </p:nvSpPr>
        <p:spPr bwMode="auto">
          <a:xfrm>
            <a:off x="605307" y="734097"/>
            <a:ext cx="11307651" cy="5663089"/>
          </a:xfrm>
          <a:prstGeom prst="rect">
            <a:avLst/>
          </a:prstGeom>
          <a:solidFill>
            <a:schemeClr val="accent3">
              <a:lumMod val="20000"/>
              <a:lumOff val="80000"/>
            </a:schemeClr>
          </a:solidFill>
          <a:ln w="9525">
            <a:solidFill>
              <a:schemeClr val="tx2"/>
            </a:solidFill>
            <a:miter lim="800000"/>
            <a:headEnd/>
            <a:tailEnd/>
          </a:ln>
        </p:spPr>
        <p:txBody>
          <a:bodyPr wrap="square">
            <a:spAutoFit/>
          </a:bodyPr>
          <a:lstStyle/>
          <a:p>
            <a:pPr>
              <a:spcBef>
                <a:spcPts val="600"/>
              </a:spcBef>
              <a:spcAft>
                <a:spcPts val="600"/>
              </a:spcAft>
              <a:buFont typeface="Arial" pitchFamily="34" charset="0"/>
              <a:buChar char="•"/>
            </a:pPr>
            <a:r>
              <a:rPr lang="ru-RU" sz="2300" dirty="0">
                <a:solidFill>
                  <a:srgbClr val="0033CC"/>
                </a:solidFill>
                <a:latin typeface="Tahoma" pitchFamily="34" charset="0"/>
                <a:cs typeface="Tahoma" pitchFamily="34" charset="0"/>
              </a:rPr>
              <a:t>При очевидной связи </a:t>
            </a:r>
            <a:r>
              <a:rPr lang="ru-RU" sz="2300" b="1" dirty="0">
                <a:solidFill>
                  <a:srgbClr val="0033CC"/>
                </a:solidFill>
                <a:latin typeface="Tahoma" pitchFamily="34" charset="0"/>
                <a:cs typeface="Tahoma" pitchFamily="34" charset="0"/>
              </a:rPr>
              <a:t>темпов развития иммунодефицита с уменьшением числа </a:t>
            </a:r>
            <a:r>
              <a:rPr lang="en-US" sz="2300" b="1" dirty="0">
                <a:solidFill>
                  <a:srgbClr val="0033CC"/>
                </a:solidFill>
                <a:latin typeface="Tahoma" pitchFamily="34" charset="0"/>
                <a:cs typeface="Tahoma" pitchFamily="34" charset="0"/>
              </a:rPr>
              <a:t>CD</a:t>
            </a:r>
            <a:r>
              <a:rPr lang="ru-RU" sz="2300" b="1" dirty="0">
                <a:solidFill>
                  <a:srgbClr val="0033CC"/>
                </a:solidFill>
                <a:latin typeface="Tahoma" pitchFamily="34" charset="0"/>
                <a:cs typeface="Tahoma" pitchFamily="34" charset="0"/>
              </a:rPr>
              <a:t>4+ клеток</a:t>
            </a:r>
            <a:r>
              <a:rPr lang="ru-RU" sz="2300" dirty="0">
                <a:solidFill>
                  <a:srgbClr val="0033CC"/>
                </a:solidFill>
                <a:latin typeface="Tahoma" pitchFamily="34" charset="0"/>
                <a:cs typeface="Tahoma" pitchFamily="34" charset="0"/>
              </a:rPr>
              <a:t> и ростом вирусной нагрузки у ряда пациентов таких совпадений нет.</a:t>
            </a:r>
          </a:p>
          <a:p>
            <a:pPr>
              <a:spcBef>
                <a:spcPts val="600"/>
              </a:spcBef>
              <a:spcAft>
                <a:spcPts val="600"/>
              </a:spcAft>
              <a:buFont typeface="Arial" pitchFamily="34" charset="0"/>
              <a:buChar char="•"/>
            </a:pPr>
            <a:r>
              <a:rPr lang="ru-RU" sz="2300" b="1" dirty="0" smtClean="0">
                <a:solidFill>
                  <a:srgbClr val="0033CC"/>
                </a:solidFill>
                <a:latin typeface="Tahoma" pitchFamily="34" charset="0"/>
                <a:cs typeface="Tahoma" pitchFamily="34" charset="0"/>
              </a:rPr>
              <a:t>В </a:t>
            </a:r>
            <a:r>
              <a:rPr lang="ru-RU" sz="2300" b="1" dirty="0">
                <a:solidFill>
                  <a:srgbClr val="0033CC"/>
                </a:solidFill>
                <a:latin typeface="Tahoma" pitchFamily="34" charset="0"/>
                <a:cs typeface="Tahoma" pitchFamily="34" charset="0"/>
              </a:rPr>
              <a:t>лимфоидной ткани кишечника находится примерно 80% всего периферического аппарата иммунной системы.</a:t>
            </a:r>
          </a:p>
          <a:p>
            <a:pPr>
              <a:spcBef>
                <a:spcPts val="600"/>
              </a:spcBef>
              <a:spcAft>
                <a:spcPts val="600"/>
              </a:spcAft>
              <a:buFont typeface="Arial" pitchFamily="34" charset="0"/>
              <a:buChar char="•"/>
            </a:pPr>
            <a:r>
              <a:rPr lang="ru-RU" sz="2300" b="1" dirty="0" smtClean="0">
                <a:solidFill>
                  <a:srgbClr val="0033CC"/>
                </a:solidFill>
                <a:latin typeface="Tahoma" pitchFamily="34" charset="0"/>
                <a:cs typeface="Tahoma" pitchFamily="34" charset="0"/>
              </a:rPr>
              <a:t>Причиной </a:t>
            </a:r>
            <a:r>
              <a:rPr lang="ru-RU" sz="2300" b="1" dirty="0">
                <a:solidFill>
                  <a:srgbClr val="0033CC"/>
                </a:solidFill>
                <a:latin typeface="Tahoma" pitchFamily="34" charset="0"/>
                <a:cs typeface="Tahoma" pitchFamily="34" charset="0"/>
              </a:rPr>
              <a:t>динамично формирующегося иммунодефицита </a:t>
            </a:r>
            <a:r>
              <a:rPr lang="ru-RU" sz="2300" dirty="0">
                <a:solidFill>
                  <a:srgbClr val="0033CC"/>
                </a:solidFill>
                <a:latin typeface="Tahoma" pitchFamily="34" charset="0"/>
                <a:cs typeface="Tahoma" pitchFamily="34" charset="0"/>
              </a:rPr>
              <a:t>является общая, </a:t>
            </a:r>
            <a:r>
              <a:rPr lang="ru-RU" sz="2300" b="1" dirty="0">
                <a:solidFill>
                  <a:srgbClr val="0033CC"/>
                </a:solidFill>
                <a:latin typeface="Tahoma" pitchFamily="34" charset="0"/>
                <a:cs typeface="Tahoma" pitchFamily="34" charset="0"/>
              </a:rPr>
              <a:t>системная воспалительная реакция </a:t>
            </a:r>
            <a:r>
              <a:rPr lang="ru-RU" sz="2300" dirty="0">
                <a:solidFill>
                  <a:srgbClr val="0033CC"/>
                </a:solidFill>
                <a:latin typeface="Tahoma" pitchFamily="34" charset="0"/>
                <a:cs typeface="Tahoma" pitchFamily="34" charset="0"/>
              </a:rPr>
              <a:t>(избыточная активация врожденного иммунитета), </a:t>
            </a:r>
            <a:r>
              <a:rPr lang="ru-RU" sz="2300" b="1" dirty="0">
                <a:solidFill>
                  <a:srgbClr val="0033CC"/>
                </a:solidFill>
                <a:latin typeface="Tahoma" pitchFamily="34" charset="0"/>
                <a:cs typeface="Tahoma" pitchFamily="34" charset="0"/>
              </a:rPr>
              <a:t>приводящая к истощению иммунитета.</a:t>
            </a:r>
          </a:p>
          <a:p>
            <a:pPr>
              <a:spcBef>
                <a:spcPts val="600"/>
              </a:spcBef>
              <a:spcAft>
                <a:spcPts val="600"/>
              </a:spcAft>
              <a:buFont typeface="Arial" pitchFamily="34" charset="0"/>
              <a:buChar char="•"/>
            </a:pPr>
            <a:r>
              <a:rPr lang="ru-RU" sz="2300" b="1" dirty="0">
                <a:solidFill>
                  <a:srgbClr val="0033CC"/>
                </a:solidFill>
                <a:latin typeface="Tahoma" pitchFamily="34" charset="0"/>
                <a:cs typeface="Tahoma" pitchFamily="34" charset="0"/>
              </a:rPr>
              <a:t>Основным </a:t>
            </a:r>
            <a:r>
              <a:rPr lang="ru-RU" sz="2300" b="1" dirty="0" smtClean="0">
                <a:solidFill>
                  <a:srgbClr val="0033CC"/>
                </a:solidFill>
                <a:latin typeface="Tahoma" pitchFamily="34" charset="0"/>
                <a:cs typeface="Tahoma" pitchFamily="34" charset="0"/>
              </a:rPr>
              <a:t>триггером </a:t>
            </a:r>
            <a:r>
              <a:rPr lang="ru-RU" sz="2300" b="1" dirty="0">
                <a:solidFill>
                  <a:srgbClr val="0033CC"/>
                </a:solidFill>
                <a:latin typeface="Tahoma" pitchFamily="34" charset="0"/>
                <a:cs typeface="Tahoma" pitchFamily="34" charset="0"/>
              </a:rPr>
              <a:t>этих реакций является эндотоксин кишечной микрофлоры</a:t>
            </a:r>
            <a:r>
              <a:rPr lang="ru-RU" sz="2300" dirty="0">
                <a:solidFill>
                  <a:srgbClr val="0033CC"/>
                </a:solidFill>
                <a:latin typeface="Tahoma" pitchFamily="34" charset="0"/>
                <a:cs typeface="Tahoma" pitchFamily="34" charset="0"/>
              </a:rPr>
              <a:t>, поддерживающий избыточную активность клеточного звена иммунной системы кишечника. </a:t>
            </a:r>
          </a:p>
          <a:p>
            <a:pPr>
              <a:spcBef>
                <a:spcPts val="600"/>
              </a:spcBef>
              <a:buFont typeface="Arial" pitchFamily="34" charset="0"/>
              <a:buChar char="•"/>
            </a:pPr>
            <a:r>
              <a:rPr lang="ru-RU" sz="2300" dirty="0">
                <a:solidFill>
                  <a:srgbClr val="0033CC"/>
                </a:solidFill>
                <a:latin typeface="Tahoma" pitchFamily="34" charset="0"/>
                <a:cs typeface="Tahoma" pitchFamily="34" charset="0"/>
              </a:rPr>
              <a:t>Попытка подавить вирусную </a:t>
            </a:r>
            <a:r>
              <a:rPr lang="ru-RU" sz="2300" b="1" dirty="0" smtClean="0">
                <a:solidFill>
                  <a:srgbClr val="0033CC"/>
                </a:solidFill>
                <a:latin typeface="Tahoma" pitchFamily="34" charset="0"/>
                <a:cs typeface="Tahoma" pitchFamily="34" charset="0"/>
              </a:rPr>
              <a:t>репликацию</a:t>
            </a:r>
            <a:r>
              <a:rPr lang="ru-RU" sz="2300" dirty="0" smtClean="0">
                <a:solidFill>
                  <a:srgbClr val="0033CC"/>
                </a:solidFill>
                <a:latin typeface="Tahoma" pitchFamily="34" charset="0"/>
                <a:cs typeface="Tahoma" pitchFamily="34" charset="0"/>
              </a:rPr>
              <a:t> </a:t>
            </a:r>
            <a:r>
              <a:rPr lang="ru-RU" sz="2300" dirty="0">
                <a:solidFill>
                  <a:srgbClr val="0033CC"/>
                </a:solidFill>
                <a:latin typeface="Tahoma" pitchFamily="34" charset="0"/>
                <a:cs typeface="Tahoma" pitchFamily="34" charset="0"/>
              </a:rPr>
              <a:t>препаратами </a:t>
            </a:r>
            <a:r>
              <a:rPr lang="ru-RU" sz="2300" b="1" dirty="0">
                <a:solidFill>
                  <a:srgbClr val="0033CC"/>
                </a:solidFill>
                <a:latin typeface="Tahoma" pitchFamily="34" charset="0"/>
                <a:cs typeface="Tahoma" pitchFamily="34" charset="0"/>
              </a:rPr>
              <a:t>способствует росту числа клеток в периферической крови, но не в ткани кишечника</a:t>
            </a:r>
            <a:r>
              <a:rPr lang="ru-RU" sz="2300" dirty="0">
                <a:solidFill>
                  <a:srgbClr val="0033CC"/>
                </a:solidFill>
                <a:latin typeface="Tahoma" pitchFamily="34" charset="0"/>
                <a:cs typeface="Tahoma" pitchFamily="34" charset="0"/>
              </a:rPr>
              <a:t>. Поэтому терапевтический эффект лекарственно зависимый.</a:t>
            </a:r>
          </a:p>
        </p:txBody>
      </p:sp>
    </p:spTree>
    <p:extLst>
      <p:ext uri="{BB962C8B-B14F-4D97-AF65-F5344CB8AC3E}">
        <p14:creationId xmlns:p14="http://schemas.microsoft.com/office/powerpoint/2010/main" val="3560963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Номер слайда 2"/>
          <p:cNvSpPr txBox="1">
            <a:spLocks noGrp="1"/>
          </p:cNvSpPr>
          <p:nvPr/>
        </p:nvSpPr>
        <p:spPr>
          <a:xfrm>
            <a:off x="8077200" y="6356351"/>
            <a:ext cx="2133600" cy="365125"/>
          </a:xfrm>
          <a:prstGeom prst="rect">
            <a:avLst/>
          </a:prstGeom>
          <a:noFill/>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59F96B36-4974-4207-A4E2-B0E29DE963F2}" type="slidenum">
              <a:rPr lang="ru-RU" altLang="ru-RU" sz="1200">
                <a:solidFill>
                  <a:srgbClr val="898989"/>
                </a:solidFill>
                <a:latin typeface="Calibri" panose="020F0502020204030204" pitchFamily="34" charset="0"/>
              </a:rPr>
              <a:pPr algn="r" eaLnBrk="1" hangingPunct="1"/>
              <a:t>6</a:t>
            </a:fld>
            <a:endParaRPr lang="ru-RU" altLang="ru-RU" sz="1200">
              <a:solidFill>
                <a:srgbClr val="898989"/>
              </a:solidFill>
              <a:latin typeface="Calibri" panose="020F0502020204030204" pitchFamily="34" charset="0"/>
            </a:endParaRPr>
          </a:p>
        </p:txBody>
      </p:sp>
      <p:sp>
        <p:nvSpPr>
          <p:cNvPr id="4" name="Номер слайда 3"/>
          <p:cNvSpPr txBox="1">
            <a:spLocks noGrp="1"/>
          </p:cNvSpPr>
          <p:nvPr/>
        </p:nvSpPr>
        <p:spPr>
          <a:xfrm>
            <a:off x="8077200" y="6356351"/>
            <a:ext cx="2133600" cy="365125"/>
          </a:xfrm>
          <a:prstGeom prst="rect">
            <a:avLst/>
          </a:prstGeom>
          <a:noFill/>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ED5F28AE-83F3-4C9E-8C63-51F69703C32C}" type="slidenum">
              <a:rPr lang="ru-RU" altLang="ru-RU" sz="1200">
                <a:solidFill>
                  <a:srgbClr val="898989"/>
                </a:solidFill>
              </a:rPr>
              <a:pPr algn="r" eaLnBrk="1" hangingPunct="1"/>
              <a:t>6</a:t>
            </a:fld>
            <a:endParaRPr lang="ru-RU" altLang="ru-RU" sz="1200">
              <a:solidFill>
                <a:srgbClr val="898989"/>
              </a:solidFill>
            </a:endParaRPr>
          </a:p>
        </p:txBody>
      </p:sp>
      <p:pic>
        <p:nvPicPr>
          <p:cNvPr id="2" name="Рисунок 1"/>
          <p:cNvPicPr>
            <a:picLocks noChangeAspect="1"/>
          </p:cNvPicPr>
          <p:nvPr/>
        </p:nvPicPr>
        <p:blipFill>
          <a:blip r:embed="rId3"/>
          <a:stretch>
            <a:fillRect/>
          </a:stretch>
        </p:blipFill>
        <p:spPr>
          <a:xfrm>
            <a:off x="1214845" y="132684"/>
            <a:ext cx="9627325" cy="5249213"/>
          </a:xfrm>
          <a:prstGeom prst="rect">
            <a:avLst/>
          </a:prstGeom>
        </p:spPr>
      </p:pic>
      <p:sp>
        <p:nvSpPr>
          <p:cNvPr id="5" name="TextBox 4"/>
          <p:cNvSpPr txBox="1"/>
          <p:nvPr/>
        </p:nvSpPr>
        <p:spPr>
          <a:xfrm>
            <a:off x="587829" y="5564777"/>
            <a:ext cx="11051177" cy="1015663"/>
          </a:xfrm>
          <a:prstGeom prst="rect">
            <a:avLst/>
          </a:prstGeom>
          <a:noFill/>
          <a:ln>
            <a:solidFill>
              <a:schemeClr val="tx1"/>
            </a:solidFill>
          </a:ln>
        </p:spPr>
        <p:txBody>
          <a:bodyPr wrap="square" rtlCol="0">
            <a:spAutoFit/>
          </a:bodyPr>
          <a:lstStyle/>
          <a:p>
            <a:r>
              <a:rPr lang="ru-RU" sz="2000" i="1" dirty="0">
                <a:latin typeface="Tahoma" panose="020B0604030504040204" pitchFamily="34" charset="0"/>
                <a:ea typeface="Tahoma" panose="020B0604030504040204" pitchFamily="34" charset="0"/>
                <a:cs typeface="Tahoma" panose="020B0604030504040204" pitchFamily="34" charset="0"/>
              </a:rPr>
              <a:t>CD14</a:t>
            </a:r>
            <a:r>
              <a:rPr lang="ru-RU" sz="2000" dirty="0">
                <a:latin typeface="Tahoma" panose="020B0604030504040204" pitchFamily="34" charset="0"/>
                <a:ea typeface="Tahoma" panose="020B0604030504040204" pitchFamily="34" charset="0"/>
                <a:cs typeface="Tahoma" panose="020B0604030504040204" pitchFamily="34" charset="0"/>
              </a:rPr>
              <a:t> является маркёром зрелых моноцитов/макрофагов</a:t>
            </a:r>
            <a:r>
              <a:rPr lang="ru-RU" sz="2000" dirty="0" smtClean="0">
                <a:latin typeface="Tahoma" panose="020B0604030504040204" pitchFamily="34" charset="0"/>
                <a:ea typeface="Tahoma" panose="020B0604030504040204" pitchFamily="34" charset="0"/>
                <a:cs typeface="Tahoma" panose="020B0604030504040204" pitchFamily="34" charset="0"/>
              </a:rPr>
              <a:t>.</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ru-RU" sz="2000" dirty="0" smtClean="0">
                <a:latin typeface="Tahoma" panose="020B0604030504040204" pitchFamily="34" charset="0"/>
                <a:ea typeface="Tahoma" panose="020B0604030504040204" pitchFamily="34" charset="0"/>
                <a:cs typeface="Tahoma" panose="020B0604030504040204" pitchFamily="34" charset="0"/>
              </a:rPr>
              <a:t>Избыточный </a:t>
            </a:r>
            <a:r>
              <a:rPr lang="ru-RU" sz="2000" dirty="0">
                <a:latin typeface="Tahoma" panose="020B0604030504040204" pitchFamily="34" charset="0"/>
                <a:ea typeface="Tahoma" panose="020B0604030504040204" pitchFamily="34" charset="0"/>
                <a:cs typeface="Tahoma" panose="020B0604030504040204" pitchFamily="34" charset="0"/>
              </a:rPr>
              <a:t>уровень </a:t>
            </a:r>
            <a:r>
              <a:rPr lang="ru-RU" sz="2000" i="1" dirty="0">
                <a:latin typeface="Tahoma" panose="020B0604030504040204" pitchFamily="34" charset="0"/>
                <a:ea typeface="Tahoma" panose="020B0604030504040204" pitchFamily="34" charset="0"/>
                <a:cs typeface="Tahoma" panose="020B0604030504040204" pitchFamily="34" charset="0"/>
              </a:rPr>
              <a:t>sCD14</a:t>
            </a:r>
            <a:r>
              <a:rPr lang="ru-RU" sz="2000" dirty="0">
                <a:latin typeface="Tahoma" panose="020B0604030504040204" pitchFamily="34" charset="0"/>
                <a:ea typeface="Tahoma" panose="020B0604030504040204" pitchFamily="34" charset="0"/>
                <a:cs typeface="Tahoma" panose="020B0604030504040204" pitchFamily="34" charset="0"/>
              </a:rPr>
              <a:t> в крови связан с инфекционным воспалением и </a:t>
            </a:r>
            <a:r>
              <a:rPr lang="ru-RU" sz="2000" dirty="0" err="1" smtClean="0">
                <a:latin typeface="Tahoma" panose="020B0604030504040204" pitchFamily="34" charset="0"/>
                <a:ea typeface="Tahoma" panose="020B0604030504040204" pitchFamily="34" charset="0"/>
                <a:cs typeface="Tahoma" panose="020B0604030504040204" pitchFamily="34" charset="0"/>
                <a:hlinkClick r:id="rId4" tooltip="Грамотрицательные бактерии"/>
              </a:rPr>
              <a:t>грамнегативным</a:t>
            </a:r>
            <a:r>
              <a:rPr lang="ru-RU" sz="2000" dirty="0">
                <a:latin typeface="Tahoma" panose="020B0604030504040204" pitchFamily="34" charset="0"/>
                <a:ea typeface="Tahoma" panose="020B0604030504040204" pitchFamily="34" charset="0"/>
                <a:cs typeface="Tahoma" panose="020B0604030504040204" pitchFamily="34" charset="0"/>
              </a:rPr>
              <a:t> септическим шоком</a:t>
            </a:r>
            <a:r>
              <a:rPr lang="ru-RU" sz="2000" dirty="0" smtClean="0">
                <a:latin typeface="Tahoma" panose="020B0604030504040204" pitchFamily="34" charset="0"/>
                <a:ea typeface="Tahoma" panose="020B0604030504040204" pitchFamily="34" charset="0"/>
                <a:cs typeface="Tahoma" panose="020B0604030504040204" pitchFamily="34" charset="0"/>
              </a:rPr>
              <a:t>.</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ru-RU" sz="2000" dirty="0" smtClean="0">
                <a:latin typeface="Tahoma" panose="020B0604030504040204" pitchFamily="34" charset="0"/>
                <a:ea typeface="Tahoma" panose="020B0604030504040204" pitchFamily="34" charset="0"/>
                <a:cs typeface="Tahoma" panose="020B0604030504040204" pitchFamily="34" charset="0"/>
              </a:rPr>
              <a:t>В клинической практике используется как маркер эндотоксина – </a:t>
            </a:r>
            <a:r>
              <a:rPr lang="ru-RU" sz="2000" dirty="0" err="1" smtClean="0">
                <a:latin typeface="Tahoma" panose="020B0604030504040204" pitchFamily="34" charset="0"/>
                <a:ea typeface="Tahoma" panose="020B0604030504040204" pitchFamily="34" charset="0"/>
                <a:cs typeface="Tahoma" panose="020B0604030504040204" pitchFamily="34" charset="0"/>
              </a:rPr>
              <a:t>пресепсин</a:t>
            </a:r>
            <a:r>
              <a:rPr lang="ru-RU" sz="2000" dirty="0" smtClean="0">
                <a:latin typeface="Tahoma" panose="020B0604030504040204" pitchFamily="34" charset="0"/>
                <a:ea typeface="Tahoma" panose="020B0604030504040204" pitchFamily="34" charset="0"/>
                <a:cs typeface="Tahoma" panose="020B0604030504040204" pitchFamily="34" charset="0"/>
              </a:rPr>
              <a:t>.</a:t>
            </a:r>
            <a:endParaRPr lang="ru-RU"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253599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idx="4294967295"/>
          </p:nvPr>
        </p:nvSpPr>
        <p:spPr/>
        <p:txBody>
          <a:bodyPr/>
          <a:lstStyle/>
          <a:p>
            <a:pPr eaLnBrk="1" hangingPunct="1"/>
            <a:r>
              <a:rPr lang="ru-RU" altLang="ru-RU" sz="4000" b="1" dirty="0">
                <a:solidFill>
                  <a:srgbClr val="FF0000"/>
                </a:solidFill>
                <a:latin typeface="Tahoma" panose="020B0604030504040204" pitchFamily="34" charset="0"/>
                <a:ea typeface="Tahoma" panose="020B0604030504040204" pitchFamily="34" charset="0"/>
                <a:cs typeface="Tahoma" panose="020B0604030504040204" pitchFamily="34" charset="0"/>
              </a:rPr>
              <a:t>Гипотеза</a:t>
            </a:r>
            <a:endParaRPr lang="ru-RU" altLang="ru-RU" sz="4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4579" name="Содержимое 2"/>
          <p:cNvSpPr>
            <a:spLocks noGrp="1"/>
          </p:cNvSpPr>
          <p:nvPr>
            <p:ph idx="4294967295"/>
          </p:nvPr>
        </p:nvSpPr>
        <p:spPr>
          <a:xfrm>
            <a:off x="502277" y="1600201"/>
            <a:ext cx="9914900" cy="2855889"/>
          </a:xfrm>
          <a:solidFill>
            <a:schemeClr val="accent1">
              <a:lumMod val="40000"/>
              <a:lumOff val="60000"/>
            </a:schemeClr>
          </a:solidFill>
        </p:spPr>
        <p:txBody>
          <a:bodyPr>
            <a:normAutofit/>
          </a:bodyPr>
          <a:lstStyle/>
          <a:p>
            <a:pPr eaLnBrk="1" hangingPunct="1">
              <a:lnSpc>
                <a:spcPct val="100000"/>
              </a:lnSpc>
              <a:spcBef>
                <a:spcPct val="0"/>
              </a:spcBef>
              <a:buFont typeface="Arial" panose="020B0604020202020204" pitchFamily="34" charset="0"/>
              <a:buNone/>
            </a:pPr>
            <a:r>
              <a:rPr lang="en-US" altLang="ru-RU" sz="3200" dirty="0" smtClean="0">
                <a:latin typeface="Tahoma" panose="020B0604030504040204" pitchFamily="34" charset="0"/>
                <a:ea typeface="Tahoma" panose="020B0604030504040204" pitchFamily="34" charset="0"/>
                <a:cs typeface="Tahoma" panose="020B0604030504040204" pitchFamily="34" charset="0"/>
              </a:rPr>
              <a:t>	</a:t>
            </a:r>
            <a:r>
              <a:rPr lang="ru-RU" altLang="ru-RU" sz="3200" dirty="0" smtClean="0">
                <a:latin typeface="Tahoma" panose="020B0604030504040204" pitchFamily="34" charset="0"/>
                <a:ea typeface="Tahoma" panose="020B0604030504040204" pitchFamily="34" charset="0"/>
                <a:cs typeface="Tahoma" panose="020B0604030504040204" pitchFamily="34" charset="0"/>
              </a:rPr>
              <a:t>Микробная </a:t>
            </a:r>
            <a:r>
              <a:rPr lang="ru-RU" altLang="ru-RU" sz="3200" dirty="0" err="1" smtClean="0">
                <a:latin typeface="Tahoma" panose="020B0604030504040204" pitchFamily="34" charset="0"/>
                <a:ea typeface="Tahoma" panose="020B0604030504040204" pitchFamily="34" charset="0"/>
                <a:cs typeface="Tahoma" panose="020B0604030504040204" pitchFamily="34" charset="0"/>
              </a:rPr>
              <a:t>транслокация</a:t>
            </a:r>
            <a:r>
              <a:rPr lang="ru-RU" altLang="ru-RU" sz="3200" dirty="0" smtClean="0">
                <a:latin typeface="Tahoma" panose="020B0604030504040204" pitchFamily="34" charset="0"/>
                <a:ea typeface="Tahoma" panose="020B0604030504040204" pitchFamily="34" charset="0"/>
                <a:cs typeface="Tahoma" panose="020B0604030504040204" pitchFamily="34" charset="0"/>
              </a:rPr>
              <a:t> и связанная с ней </a:t>
            </a:r>
            <a:r>
              <a:rPr lang="ru-RU" altLang="ru-RU" sz="3200" dirty="0" err="1" smtClean="0">
                <a:latin typeface="Tahoma" panose="020B0604030504040204" pitchFamily="34" charset="0"/>
                <a:ea typeface="Tahoma" panose="020B0604030504040204" pitchFamily="34" charset="0"/>
                <a:cs typeface="Tahoma" panose="020B0604030504040204" pitchFamily="34" charset="0"/>
              </a:rPr>
              <a:t>эндотоксинемия</a:t>
            </a:r>
            <a:r>
              <a:rPr lang="ru-RU" altLang="ru-RU" sz="3200" dirty="0" smtClean="0">
                <a:latin typeface="Tahoma" panose="020B0604030504040204" pitchFamily="34" charset="0"/>
                <a:ea typeface="Tahoma" panose="020B0604030504040204" pitchFamily="34" charset="0"/>
                <a:cs typeface="Tahoma" panose="020B0604030504040204" pitchFamily="34" charset="0"/>
              </a:rPr>
              <a:t> являются важными патогенетическими звеньями избыточной активации иммунной системы и системных воспалительных реакций при ВИЧ-инфекции</a:t>
            </a:r>
          </a:p>
        </p:txBody>
      </p:sp>
      <p:sp>
        <p:nvSpPr>
          <p:cNvPr id="4" name="Номер слайда 3"/>
          <p:cNvSpPr txBox="1">
            <a:spLocks noGrp="1"/>
          </p:cNvSpPr>
          <p:nvPr/>
        </p:nvSpPr>
        <p:spPr>
          <a:xfrm>
            <a:off x="8077200" y="6356351"/>
            <a:ext cx="2133600" cy="365125"/>
          </a:xfrm>
          <a:prstGeom prst="rect">
            <a:avLst/>
          </a:prstGeom>
          <a:noFill/>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1FC12450-C74F-4FBA-A3B8-A1D3CB2E1E42}" type="slidenum">
              <a:rPr lang="ru-RU" altLang="ru-RU" sz="1200">
                <a:solidFill>
                  <a:srgbClr val="898989"/>
                </a:solidFill>
              </a:rPr>
              <a:pPr algn="r" eaLnBrk="1" hangingPunct="1"/>
              <a:t>7</a:t>
            </a:fld>
            <a:endParaRPr lang="ru-RU" altLang="ru-RU" sz="1200">
              <a:solidFill>
                <a:srgbClr val="898989"/>
              </a:solidFill>
            </a:endParaRPr>
          </a:p>
        </p:txBody>
      </p:sp>
    </p:spTree>
    <p:extLst>
      <p:ext uri="{BB962C8B-B14F-4D97-AF65-F5344CB8AC3E}">
        <p14:creationId xmlns:p14="http://schemas.microsoft.com/office/powerpoint/2010/main" val="3752592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algn="ctr"/>
            <a:r>
              <a:rPr lang="ru-RU" altLang="ru-RU" sz="2800" dirty="0">
                <a:latin typeface="Tahoma" panose="020B0604030504040204" pitchFamily="34" charset="0"/>
                <a:ea typeface="Tahoma" panose="020B0604030504040204" pitchFamily="34" charset="0"/>
                <a:cs typeface="Tahoma" panose="020B0604030504040204" pitchFamily="34" charset="0"/>
              </a:rPr>
              <a:t>Клетки моноцитарно-макрофагальной </a:t>
            </a:r>
            <a:r>
              <a:rPr lang="ru-RU" altLang="ru-RU" sz="2800" dirty="0" smtClean="0">
                <a:latin typeface="Tahoma" panose="020B0604030504040204" pitchFamily="34" charset="0"/>
                <a:ea typeface="Tahoma" panose="020B0604030504040204" pitchFamily="34" charset="0"/>
                <a:cs typeface="Tahoma" panose="020B0604030504040204" pitchFamily="34" charset="0"/>
              </a:rPr>
              <a:t>линии и иммунитет</a:t>
            </a:r>
          </a:p>
        </p:txBody>
      </p:sp>
      <p:sp>
        <p:nvSpPr>
          <p:cNvPr id="32771" name="Rectangle 3"/>
          <p:cNvSpPr>
            <a:spLocks noGrp="1" noChangeArrowheads="1"/>
          </p:cNvSpPr>
          <p:nvPr>
            <p:ph type="body" idx="1"/>
          </p:nvPr>
        </p:nvSpPr>
        <p:spPr>
          <a:xfrm>
            <a:off x="838200" y="1825625"/>
            <a:ext cx="10515600" cy="3686901"/>
          </a:xfrm>
          <a:solidFill>
            <a:schemeClr val="accent6">
              <a:lumMod val="20000"/>
              <a:lumOff val="80000"/>
            </a:schemeClr>
          </a:solidFill>
          <a:ln>
            <a:solidFill>
              <a:schemeClr val="accent1"/>
            </a:solidFill>
          </a:ln>
        </p:spPr>
        <p:txBody>
          <a:bodyPr/>
          <a:lstStyle/>
          <a:p>
            <a:pPr>
              <a:lnSpc>
                <a:spcPct val="100000"/>
              </a:lnSpc>
              <a:spcBef>
                <a:spcPts val="600"/>
              </a:spcBef>
              <a:spcAft>
                <a:spcPts val="600"/>
              </a:spcAft>
            </a:pPr>
            <a:r>
              <a:rPr lang="ru-RU" altLang="ru-RU" b="1" dirty="0">
                <a:latin typeface="Tahoma" panose="020B0604030504040204" pitchFamily="34" charset="0"/>
                <a:ea typeface="Tahoma" panose="020B0604030504040204" pitchFamily="34" charset="0"/>
                <a:cs typeface="Tahoma" panose="020B0604030504040204" pitchFamily="34" charset="0"/>
              </a:rPr>
              <a:t>Клетки</a:t>
            </a:r>
            <a:r>
              <a:rPr lang="ru-RU" altLang="ru-RU" dirty="0">
                <a:latin typeface="Tahoma" panose="020B0604030504040204" pitchFamily="34" charset="0"/>
                <a:ea typeface="Tahoma" panose="020B0604030504040204" pitchFamily="34" charset="0"/>
                <a:cs typeface="Tahoma" panose="020B0604030504040204" pitchFamily="34" charset="0"/>
              </a:rPr>
              <a:t> моноцитарно-макрофагальной линии – основная </a:t>
            </a:r>
            <a:r>
              <a:rPr lang="ru-RU" altLang="ru-RU" b="1" dirty="0">
                <a:latin typeface="Tahoma" panose="020B0604030504040204" pitchFamily="34" charset="0"/>
                <a:ea typeface="Tahoma" panose="020B0604030504040204" pitchFamily="34" charset="0"/>
                <a:cs typeface="Tahoma" panose="020B0604030504040204" pitchFamily="34" charset="0"/>
              </a:rPr>
              <a:t>мишень для ЛПС</a:t>
            </a:r>
          </a:p>
          <a:p>
            <a:pPr>
              <a:lnSpc>
                <a:spcPct val="100000"/>
              </a:lnSpc>
              <a:spcBef>
                <a:spcPts val="600"/>
              </a:spcBef>
              <a:spcAft>
                <a:spcPts val="600"/>
              </a:spcAft>
            </a:pPr>
            <a:r>
              <a:rPr lang="ru-RU" altLang="ru-RU" b="1" dirty="0">
                <a:latin typeface="Tahoma" panose="020B0604030504040204" pitchFamily="34" charset="0"/>
                <a:ea typeface="Tahoma" panose="020B0604030504040204" pitchFamily="34" charset="0"/>
                <a:cs typeface="Tahoma" panose="020B0604030504040204" pitchFamily="34" charset="0"/>
              </a:rPr>
              <a:t>Ключевая роль </a:t>
            </a:r>
            <a:r>
              <a:rPr lang="ru-RU" altLang="ru-RU" dirty="0">
                <a:latin typeface="Tahoma" panose="020B0604030504040204" pitchFamily="34" charset="0"/>
                <a:ea typeface="Tahoma" panose="020B0604030504040204" pitchFamily="34" charset="0"/>
                <a:cs typeface="Tahoma" panose="020B0604030504040204" pitchFamily="34" charset="0"/>
              </a:rPr>
              <a:t>в функционировании </a:t>
            </a:r>
            <a:r>
              <a:rPr lang="ru-RU" altLang="ru-RU" b="1" dirty="0">
                <a:latin typeface="Tahoma" panose="020B0604030504040204" pitchFamily="34" charset="0"/>
                <a:ea typeface="Tahoma" panose="020B0604030504040204" pitchFamily="34" charset="0"/>
                <a:cs typeface="Tahoma" panose="020B0604030504040204" pitchFamily="34" charset="0"/>
              </a:rPr>
              <a:t>врожденного </a:t>
            </a:r>
            <a:r>
              <a:rPr lang="ru-RU" altLang="ru-RU" dirty="0">
                <a:latin typeface="Tahoma" panose="020B0604030504040204" pitchFamily="34" charset="0"/>
                <a:ea typeface="Tahoma" panose="020B0604030504040204" pitchFamily="34" charset="0"/>
                <a:cs typeface="Tahoma" panose="020B0604030504040204" pitchFamily="34" charset="0"/>
              </a:rPr>
              <a:t>и адаптивного </a:t>
            </a:r>
            <a:r>
              <a:rPr lang="ru-RU" altLang="ru-RU" dirty="0" smtClean="0">
                <a:latin typeface="Tahoma" panose="020B0604030504040204" pitchFamily="34" charset="0"/>
                <a:ea typeface="Tahoma" panose="020B0604030504040204" pitchFamily="34" charset="0"/>
                <a:cs typeface="Tahoma" panose="020B0604030504040204" pitchFamily="34" charset="0"/>
              </a:rPr>
              <a:t>иммунитета.</a:t>
            </a:r>
            <a:endParaRPr lang="ru-RU" altLang="ru-RU"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spcAft>
                <a:spcPts val="600"/>
              </a:spcAft>
            </a:pPr>
            <a:r>
              <a:rPr lang="ru-RU" altLang="ru-RU" b="1" dirty="0" smtClean="0">
                <a:latin typeface="Tahoma" panose="020B0604030504040204" pitchFamily="34" charset="0"/>
                <a:ea typeface="Tahoma" panose="020B0604030504040204" pitchFamily="34" charset="0"/>
                <a:cs typeface="Tahoma" panose="020B0604030504040204" pitchFamily="34" charset="0"/>
              </a:rPr>
              <a:t>При </a:t>
            </a:r>
            <a:r>
              <a:rPr lang="ru-RU" altLang="ru-RU" b="1" dirty="0">
                <a:latin typeface="Tahoma" panose="020B0604030504040204" pitchFamily="34" charset="0"/>
                <a:ea typeface="Tahoma" panose="020B0604030504040204" pitchFamily="34" charset="0"/>
                <a:cs typeface="Tahoma" panose="020B0604030504040204" pitchFamily="34" charset="0"/>
              </a:rPr>
              <a:t>избыточной активации – </a:t>
            </a:r>
            <a:r>
              <a:rPr lang="ru-RU" altLang="ru-RU" b="1" dirty="0" err="1">
                <a:latin typeface="Tahoma" panose="020B0604030504040204" pitchFamily="34" charset="0"/>
                <a:ea typeface="Tahoma" panose="020B0604030504040204" pitchFamily="34" charset="0"/>
                <a:cs typeface="Tahoma" panose="020B0604030504040204" pitchFamily="34" charset="0"/>
              </a:rPr>
              <a:t>дисрегуляция</a:t>
            </a:r>
            <a:r>
              <a:rPr lang="ru-RU" altLang="ru-RU" b="1" dirty="0">
                <a:latin typeface="Tahoma" panose="020B0604030504040204" pitchFamily="34" charset="0"/>
                <a:ea typeface="Tahoma" panose="020B0604030504040204" pitchFamily="34" charset="0"/>
                <a:cs typeface="Tahoma" panose="020B0604030504040204" pitchFamily="34" charset="0"/>
              </a:rPr>
              <a:t> </a:t>
            </a:r>
            <a:r>
              <a:rPr lang="ru-RU" altLang="ru-RU" dirty="0">
                <a:latin typeface="Tahoma" panose="020B0604030504040204" pitchFamily="34" charset="0"/>
                <a:ea typeface="Tahoma" panose="020B0604030504040204" pitchFamily="34" charset="0"/>
                <a:cs typeface="Tahoma" panose="020B0604030504040204" pitchFamily="34" charset="0"/>
              </a:rPr>
              <a:t>иммунной системы, неконтролируемое воспаление, сепсис, шок, истощение иммунной системы, смерть.</a:t>
            </a:r>
          </a:p>
        </p:txBody>
      </p:sp>
    </p:spTree>
    <p:extLst>
      <p:ext uri="{BB962C8B-B14F-4D97-AF65-F5344CB8AC3E}">
        <p14:creationId xmlns:p14="http://schemas.microsoft.com/office/powerpoint/2010/main" val="822431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p:cNvSpPr>
            <a:spLocks noGrp="1"/>
          </p:cNvSpPr>
          <p:nvPr>
            <p:ph type="title"/>
          </p:nvPr>
        </p:nvSpPr>
        <p:spPr>
          <a:xfrm>
            <a:off x="235132" y="274638"/>
            <a:ext cx="11625942" cy="1143000"/>
          </a:xfrm>
          <a:ln>
            <a:solidFill>
              <a:schemeClr val="accent1"/>
            </a:solidFill>
          </a:ln>
        </p:spPr>
        <p:txBody>
          <a:bodyPr>
            <a:normAutofit/>
          </a:bodyPr>
          <a:lstStyle/>
          <a:p>
            <a:pPr algn="ctr" eaLnBrk="1" hangingPunct="1"/>
            <a:r>
              <a:rPr lang="ru-RU" altLang="ru-RU" sz="2800" dirty="0" smtClean="0">
                <a:solidFill>
                  <a:srgbClr val="0000FF"/>
                </a:solidFill>
                <a:latin typeface="Tahoma" panose="020B0604030504040204" pitchFamily="34" charset="0"/>
                <a:ea typeface="Tahoma" panose="020B0604030504040204" pitchFamily="34" charset="0"/>
                <a:cs typeface="Tahoma" panose="020B0604030504040204" pitchFamily="34" charset="0"/>
              </a:rPr>
              <a:t>Кишечник и ВИЧ-инфекция. В чем причина изменений кишечника?</a:t>
            </a:r>
            <a:endParaRPr lang="en-US" altLang="ru-RU" sz="28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26627" name="Content Placeholder 6"/>
          <p:cNvSpPr>
            <a:spLocks noGrp="1"/>
          </p:cNvSpPr>
          <p:nvPr>
            <p:ph idx="1"/>
          </p:nvPr>
        </p:nvSpPr>
        <p:spPr>
          <a:xfrm>
            <a:off x="553793" y="1658983"/>
            <a:ext cx="10934162" cy="4831969"/>
          </a:xfrm>
          <a:solidFill>
            <a:schemeClr val="accent6">
              <a:lumMod val="40000"/>
              <a:lumOff val="60000"/>
            </a:schemeClr>
          </a:solidFill>
        </p:spPr>
        <p:txBody>
          <a:bodyPr>
            <a:normAutofit/>
          </a:bodyPr>
          <a:lstStyle/>
          <a:p>
            <a:pPr>
              <a:lnSpc>
                <a:spcPct val="100000"/>
              </a:lnSpc>
              <a:spcBef>
                <a:spcPts val="600"/>
              </a:spcBef>
              <a:spcAft>
                <a:spcPts val="600"/>
              </a:spcAft>
            </a:pPr>
            <a:r>
              <a:rPr lang="ru-RU" altLang="ru-RU" b="1" dirty="0">
                <a:latin typeface="Tahoma" panose="020B0604030504040204" pitchFamily="34" charset="0"/>
                <a:ea typeface="Tahoma" panose="020B0604030504040204" pitchFamily="34" charset="0"/>
                <a:cs typeface="Tahoma" panose="020B0604030504040204" pitchFamily="34" charset="0"/>
              </a:rPr>
              <a:t>Прямое и </a:t>
            </a:r>
            <a:r>
              <a:rPr lang="ru-RU" altLang="ru-RU" b="1" dirty="0" err="1">
                <a:latin typeface="Tahoma" panose="020B0604030504040204" pitchFamily="34" charset="0"/>
                <a:ea typeface="Tahoma" panose="020B0604030504040204" pitchFamily="34" charset="0"/>
                <a:cs typeface="Tahoma" panose="020B0604030504040204" pitchFamily="34" charset="0"/>
              </a:rPr>
              <a:t>иммуноопосредованное</a:t>
            </a:r>
            <a:r>
              <a:rPr lang="ru-RU" altLang="ru-RU" b="1" dirty="0">
                <a:latin typeface="Tahoma" panose="020B0604030504040204" pitchFamily="34" charset="0"/>
                <a:ea typeface="Tahoma" panose="020B0604030504040204" pitchFamily="34" charset="0"/>
                <a:cs typeface="Tahoma" panose="020B0604030504040204" pitchFamily="34" charset="0"/>
              </a:rPr>
              <a:t> поражение кишечной стенки </a:t>
            </a:r>
            <a:r>
              <a:rPr lang="ru-RU" altLang="ru-RU" dirty="0">
                <a:latin typeface="Tahoma" panose="020B0604030504040204" pitchFamily="34" charset="0"/>
                <a:ea typeface="Tahoma" panose="020B0604030504040204" pitchFamily="34" charset="0"/>
                <a:cs typeface="Tahoma" panose="020B0604030504040204" pitchFamily="34" charset="0"/>
              </a:rPr>
              <a:t>при </a:t>
            </a:r>
            <a:r>
              <a:rPr lang="ru-RU" altLang="ru-RU" dirty="0" smtClean="0">
                <a:latin typeface="Tahoma" panose="020B0604030504040204" pitchFamily="34" charset="0"/>
                <a:ea typeface="Tahoma" panose="020B0604030504040204" pitchFamily="34" charset="0"/>
                <a:cs typeface="Tahoma" panose="020B0604030504040204" pitchFamily="34" charset="0"/>
              </a:rPr>
              <a:t>оппортунистических </a:t>
            </a:r>
            <a:r>
              <a:rPr lang="ru-RU" altLang="ru-RU" dirty="0">
                <a:latin typeface="Tahoma" panose="020B0604030504040204" pitchFamily="34" charset="0"/>
                <a:ea typeface="Tahoma" panose="020B0604030504040204" pitchFamily="34" charset="0"/>
                <a:cs typeface="Tahoma" panose="020B0604030504040204" pitchFamily="34" charset="0"/>
              </a:rPr>
              <a:t>и сопутствующих заболеваниях</a:t>
            </a:r>
          </a:p>
          <a:p>
            <a:pPr>
              <a:lnSpc>
                <a:spcPct val="100000"/>
              </a:lnSpc>
              <a:spcBef>
                <a:spcPts val="600"/>
              </a:spcBef>
              <a:spcAft>
                <a:spcPts val="600"/>
              </a:spcAft>
            </a:pPr>
            <a:r>
              <a:rPr lang="ru-RU" altLang="ru-RU" b="1" dirty="0">
                <a:latin typeface="Tahoma" panose="020B0604030504040204" pitchFamily="34" charset="0"/>
                <a:ea typeface="Tahoma" panose="020B0604030504040204" pitchFamily="34" charset="0"/>
                <a:cs typeface="Tahoma" panose="020B0604030504040204" pitchFamily="34" charset="0"/>
              </a:rPr>
              <a:t>Изменение </a:t>
            </a:r>
            <a:r>
              <a:rPr lang="ru-RU" altLang="ru-RU" dirty="0">
                <a:latin typeface="Tahoma" panose="020B0604030504040204" pitchFamily="34" charset="0"/>
                <a:ea typeface="Tahoma" panose="020B0604030504040204" pitchFamily="34" charset="0"/>
                <a:cs typeface="Tahoma" panose="020B0604030504040204" pitchFamily="34" charset="0"/>
              </a:rPr>
              <a:t>количественного и качественного </a:t>
            </a:r>
            <a:r>
              <a:rPr lang="ru-RU" altLang="ru-RU" b="1" dirty="0">
                <a:latin typeface="Tahoma" panose="020B0604030504040204" pitchFamily="34" charset="0"/>
                <a:ea typeface="Tahoma" panose="020B0604030504040204" pitchFamily="34" charset="0"/>
                <a:cs typeface="Tahoma" panose="020B0604030504040204" pitchFamily="34" charset="0"/>
              </a:rPr>
              <a:t>состава кишечной микрофлоры</a:t>
            </a:r>
          </a:p>
          <a:p>
            <a:pPr>
              <a:lnSpc>
                <a:spcPct val="100000"/>
              </a:lnSpc>
              <a:spcBef>
                <a:spcPts val="600"/>
              </a:spcBef>
              <a:spcAft>
                <a:spcPts val="600"/>
              </a:spcAft>
              <a:buFont typeface="Wingdings" panose="05000000000000000000" pitchFamily="2" charset="2"/>
              <a:buChar char="§"/>
            </a:pPr>
            <a:r>
              <a:rPr lang="ru-RU" altLang="ru-RU" dirty="0">
                <a:solidFill>
                  <a:srgbClr val="0000FF"/>
                </a:solidFill>
                <a:latin typeface="Tahoma" panose="020B0604030504040204" pitchFamily="34" charset="0"/>
                <a:ea typeface="Tahoma" panose="020B0604030504040204" pitchFamily="34" charset="0"/>
                <a:cs typeface="Tahoma" panose="020B0604030504040204" pitchFamily="34" charset="0"/>
              </a:rPr>
              <a:t>Микробная </a:t>
            </a:r>
            <a:r>
              <a:rPr lang="ru-RU" altLang="ru-RU" dirty="0" err="1">
                <a:solidFill>
                  <a:srgbClr val="0000FF"/>
                </a:solidFill>
                <a:latin typeface="Tahoma" panose="020B0604030504040204" pitchFamily="34" charset="0"/>
                <a:ea typeface="Tahoma" panose="020B0604030504040204" pitchFamily="34" charset="0"/>
                <a:cs typeface="Tahoma" panose="020B0604030504040204" pitchFamily="34" charset="0"/>
              </a:rPr>
              <a:t>транслокация</a:t>
            </a:r>
            <a:r>
              <a:rPr lang="ru-RU" altLang="ru-RU" dirty="0">
                <a:solidFill>
                  <a:srgbClr val="0000FF"/>
                </a:solidFill>
                <a:latin typeface="Tahoma" panose="020B0604030504040204" pitchFamily="34" charset="0"/>
                <a:ea typeface="Tahoma" panose="020B0604030504040204" pitchFamily="34" charset="0"/>
                <a:cs typeface="Tahoma" panose="020B0604030504040204" pitchFamily="34" charset="0"/>
              </a:rPr>
              <a:t> при </a:t>
            </a:r>
            <a:r>
              <a:rPr lang="ru-RU" altLang="ru-RU" dirty="0" smtClean="0">
                <a:solidFill>
                  <a:srgbClr val="0000FF"/>
                </a:solidFill>
                <a:latin typeface="Tahoma" panose="020B0604030504040204" pitchFamily="34" charset="0"/>
                <a:ea typeface="Tahoma" panose="020B0604030504040204" pitchFamily="34" charset="0"/>
                <a:cs typeface="Tahoma" panose="020B0604030504040204" pitchFamily="34" charset="0"/>
              </a:rPr>
              <a:t>ВИЧ-инфекции - </a:t>
            </a:r>
            <a:r>
              <a:rPr lang="ru-RU" altLang="ru-RU" dirty="0" smtClean="0">
                <a:latin typeface="Tahoma" panose="020B0604030504040204" pitchFamily="34" charset="0"/>
                <a:ea typeface="Tahoma" panose="020B0604030504040204" pitchFamily="34" charset="0"/>
                <a:cs typeface="Tahoma" panose="020B0604030504040204" pitchFamily="34" charset="0"/>
              </a:rPr>
              <a:t>о</a:t>
            </a:r>
            <a:r>
              <a:rPr lang="ru-RU" altLang="ru-RU" dirty="0" smtClean="0">
                <a:latin typeface="Arial" panose="020B0604020202020204" pitchFamily="34" charset="0"/>
                <a:cs typeface="Arial" panose="020B0604020202020204" pitchFamily="34" charset="0"/>
              </a:rPr>
              <a:t>дна из возможных причин </a:t>
            </a:r>
            <a:r>
              <a:rPr lang="ru-RU" altLang="ru-RU" dirty="0" err="1" smtClean="0">
                <a:latin typeface="Arial" panose="020B0604020202020204" pitchFamily="34" charset="0"/>
                <a:cs typeface="Arial" panose="020B0604020202020204" pitchFamily="34" charset="0"/>
              </a:rPr>
              <a:t>гиперактивации</a:t>
            </a:r>
            <a:r>
              <a:rPr lang="ru-RU" altLang="ru-RU" dirty="0" smtClean="0">
                <a:latin typeface="Arial" panose="020B0604020202020204" pitchFamily="34" charset="0"/>
                <a:cs typeface="Arial" panose="020B0604020202020204" pitchFamily="34" charset="0"/>
              </a:rPr>
              <a:t> иммунной системы. </a:t>
            </a:r>
            <a:r>
              <a:rPr lang="ru-RU" altLang="ru-RU" b="1" dirty="0" smtClean="0">
                <a:latin typeface="Arial" panose="020B0604020202020204" pitchFamily="34" charset="0"/>
                <a:cs typeface="Arial" panose="020B0604020202020204" pitchFamily="34" charset="0"/>
              </a:rPr>
              <a:t>Является результатом повышения проницаемости кишечной стенки («</a:t>
            </a:r>
            <a:r>
              <a:rPr lang="en-US" altLang="ru-RU" b="1" dirty="0" smtClean="0">
                <a:latin typeface="Arial" panose="020B0604020202020204" pitchFamily="34" charset="0"/>
                <a:cs typeface="Arial" panose="020B0604020202020204" pitchFamily="34" charset="0"/>
              </a:rPr>
              <a:t>leaky gut</a:t>
            </a:r>
            <a:r>
              <a:rPr lang="ru-RU" altLang="ru-RU" b="1" dirty="0" smtClean="0">
                <a:latin typeface="Arial" panose="020B0604020202020204" pitchFamily="34" charset="0"/>
                <a:cs typeface="Arial" panose="020B0604020202020204" pitchFamily="34" charset="0"/>
              </a:rPr>
              <a:t>»</a:t>
            </a:r>
            <a:r>
              <a:rPr lang="en-US" altLang="ru-RU" b="1" dirty="0" smtClean="0">
                <a:latin typeface="Arial" panose="020B0604020202020204" pitchFamily="34" charset="0"/>
                <a:cs typeface="Arial" panose="020B0604020202020204" pitchFamily="34" charset="0"/>
              </a:rPr>
              <a:t>)</a:t>
            </a:r>
            <a:r>
              <a:rPr lang="ru-RU" altLang="ru-RU" b="1" dirty="0" smtClean="0">
                <a:latin typeface="Arial" panose="020B0604020202020204" pitchFamily="34" charset="0"/>
                <a:cs typeface="Arial" panose="020B0604020202020204" pitchFamily="34" charset="0"/>
              </a:rPr>
              <a:t>.</a:t>
            </a:r>
            <a:endParaRPr lang="en-US" altLang="ru-RU" sz="1800" dirty="0"/>
          </a:p>
        </p:txBody>
      </p:sp>
    </p:spTree>
    <p:extLst>
      <p:ext uri="{BB962C8B-B14F-4D97-AF65-F5344CB8AC3E}">
        <p14:creationId xmlns:p14="http://schemas.microsoft.com/office/powerpoint/2010/main" val="2597879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1383</TotalTime>
  <Words>2357</Words>
  <Application>Microsoft Office PowerPoint</Application>
  <PresentationFormat>Широкоэкранный</PresentationFormat>
  <Paragraphs>225</Paragraphs>
  <Slides>38</Slides>
  <Notes>14</Notes>
  <HiddenSlides>1</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1</vt:i4>
      </vt:variant>
      <vt:variant>
        <vt:lpstr>Заголовки слайдов</vt:lpstr>
      </vt:variant>
      <vt:variant>
        <vt:i4>38</vt:i4>
      </vt:variant>
    </vt:vector>
  </HeadingPairs>
  <TitlesOfParts>
    <vt:vector size="50" baseType="lpstr">
      <vt:lpstr>Arial</vt:lpstr>
      <vt:lpstr>Calibri</vt:lpstr>
      <vt:lpstr>Calibri Light</vt:lpstr>
      <vt:lpstr>Georgia</vt:lpstr>
      <vt:lpstr>Helvetica</vt:lpstr>
      <vt:lpstr>msgothic</vt:lpstr>
      <vt:lpstr>Tahoma</vt:lpstr>
      <vt:lpstr>Times</vt:lpstr>
      <vt:lpstr>Times New Roman</vt:lpstr>
      <vt:lpstr>Wingdings</vt:lpstr>
      <vt:lpstr>Тема Office</vt:lpstr>
      <vt:lpstr>Диаграмма</vt:lpstr>
      <vt:lpstr>Прогноз при ВИЧ-инфекции, полиморфизм генов рецепторов и цитокинов</vt:lpstr>
      <vt:lpstr>Варианты прогрессирования иммунодефицита</vt:lpstr>
      <vt:lpstr>Презентация PowerPoint</vt:lpstr>
      <vt:lpstr>Теория хронической активации иммунной системы</vt:lpstr>
      <vt:lpstr>Кишечник и ВИЧ-инфекция</vt:lpstr>
      <vt:lpstr>Презентация PowerPoint</vt:lpstr>
      <vt:lpstr>Гипотеза</vt:lpstr>
      <vt:lpstr>Клетки моноцитарно-макрофагальной линии и иммунитет</vt:lpstr>
      <vt:lpstr>Кишечник и ВИЧ-инфекция. В чем причина изменений кишечника?</vt:lpstr>
      <vt:lpstr>Разрушение межклеточного матрикса эпителия кишечника после воздействия ВИЧ</vt:lpstr>
      <vt:lpstr>Гистологические срезы слизистой двенадцатиперстной кишки погибшего ВИЧ-инфицированного пациента М.Я. (А-D) и  биоптат слизистой двенадцатиперстной кишки условно здорового пациента (контроль) (E-H), окрашенные иммунофлуоресцентными красителями.  A, E- CD3-рецепторы; B, F- CD4 – рецепторы; CG - ядра клеток; D, H – суммарное прокрашивание. Увеличение: 400х. Шкала: 50 мкм.</vt:lpstr>
      <vt:lpstr>Массивное разрушение кишечного пула CD4-клеток</vt:lpstr>
      <vt:lpstr>Корреляции sCD14 с маркерами воспалительного ответа</vt:lpstr>
      <vt:lpstr>Растворимые CD14 и уровень дожития при ВИЧ-инфекции</vt:lpstr>
      <vt:lpstr>Гипотеза</vt:lpstr>
      <vt:lpstr>Что такое полиморфизм генов?</vt:lpstr>
      <vt:lpstr>Аллели и аллельные гены</vt:lpstr>
      <vt:lpstr>Что такое полиморфизм генов?</vt:lpstr>
      <vt:lpstr>Презентация PowerPoint</vt:lpstr>
      <vt:lpstr>Что такое полиморфизм генов?</vt:lpstr>
      <vt:lpstr>Генетические факторы, влияющие на прогрессирование ВИЧ-инфекции</vt:lpstr>
      <vt:lpstr>Генетические факторы, влияющие на прогрессирование ВИЧ-инфекции</vt:lpstr>
      <vt:lpstr>Презентация PowerPoint</vt:lpstr>
      <vt:lpstr>Методы исследования</vt:lpstr>
      <vt:lpstr>Исследование полиморфизма TLR4</vt:lpstr>
      <vt:lpstr>     Частота типичного и мутантного генотипов  гена TLR4 по полиморфизму 896A/G в группах с разным прогрессированием ВИЧ-инфекции </vt:lpstr>
      <vt:lpstr>Презентация PowerPoint</vt:lpstr>
      <vt:lpstr>Презентация PowerPoint</vt:lpstr>
      <vt:lpstr>БЛАГОДАРНОСТИ </vt:lpstr>
      <vt:lpstr>Презентация PowerPoint</vt:lpstr>
      <vt:lpstr>Н.О., 33 г. Путь заражения – половой. ВИЧ+ с 2006 г.</vt:lpstr>
      <vt:lpstr>Презентация PowerPoint</vt:lpstr>
      <vt:lpstr>Презентация PowerPoint</vt:lpstr>
      <vt:lpstr>Презентация PowerPoint</vt:lpstr>
      <vt:lpstr>Презентация PowerPoint</vt:lpstr>
      <vt:lpstr>Анализ частоты мутантных аллелей </vt:lpstr>
      <vt:lpstr>Презентация PowerPoint</vt:lpstr>
      <vt:lpstr>Полиморфизм генов TLR4 и OAS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Аллели и аллельные гены</dc:title>
  <dc:creator>User</dc:creator>
  <cp:lastModifiedBy>User</cp:lastModifiedBy>
  <cp:revision>73</cp:revision>
  <dcterms:created xsi:type="dcterms:W3CDTF">2019-09-07T09:16:58Z</dcterms:created>
  <dcterms:modified xsi:type="dcterms:W3CDTF">2019-09-19T08:42:35Z</dcterms:modified>
</cp:coreProperties>
</file>