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9" r:id="rId2"/>
    <p:sldId id="262" r:id="rId3"/>
    <p:sldId id="411" r:id="rId4"/>
    <p:sldId id="412" r:id="rId5"/>
    <p:sldId id="2256" r:id="rId6"/>
    <p:sldId id="483" r:id="rId7"/>
    <p:sldId id="787" r:id="rId8"/>
    <p:sldId id="495" r:id="rId9"/>
    <p:sldId id="993" r:id="rId10"/>
    <p:sldId id="2239" r:id="rId11"/>
    <p:sldId id="475" r:id="rId12"/>
    <p:sldId id="1001" r:id="rId13"/>
    <p:sldId id="1011" r:id="rId14"/>
    <p:sldId id="2255" r:id="rId15"/>
    <p:sldId id="2257" r:id="rId16"/>
    <p:sldId id="266" r:id="rId17"/>
    <p:sldId id="2241" r:id="rId18"/>
    <p:sldId id="398" r:id="rId19"/>
    <p:sldId id="1032" r:id="rId20"/>
    <p:sldId id="1014" r:id="rId21"/>
  </p:sldIdLst>
  <p:sldSz cx="12192000" cy="6858000"/>
  <p:notesSz cx="6858000" cy="9144000"/>
  <p:embeddedFontLst>
    <p:embeddedFont>
      <p:font typeface="Arial Narrow" panose="020B0606020202030204" pitchFamily="34" charset="0"/>
      <p:regular r:id="rId24"/>
      <p:bold r:id="rId25"/>
      <p:italic r:id="rId26"/>
      <p:boldItalic r:id="rId27"/>
    </p:embeddedFont>
    <p:embeddedFont>
      <p:font typeface="Breakthrough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MS Mincho" panose="02020609040205080304" pitchFamily="49" charset="-128"/>
      <p:regular r:id="rId33"/>
    </p:embeddedFont>
    <p:embeddedFont>
      <p:font typeface="Raleway" panose="020B0604020202020204" charset="-52"/>
      <p:regular r:id="rId34"/>
      <p:bold r:id="rId35"/>
      <p:italic r:id="rId36"/>
      <p:boldItalic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46"/>
    <a:srgbClr val="16AAAA"/>
    <a:srgbClr val="071D49"/>
    <a:srgbClr val="002D72"/>
    <a:srgbClr val="5BC2E7"/>
    <a:srgbClr val="D0D3D3"/>
    <a:srgbClr val="702082"/>
    <a:srgbClr val="BC1077"/>
    <a:srgbClr val="EB1852"/>
    <a:srgbClr val="14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82505" autoAdjust="0"/>
  </p:normalViewPr>
  <p:slideViewPr>
    <p:cSldViewPr snapToGrid="0">
      <p:cViewPr varScale="1">
        <p:scale>
          <a:sx n="69" d="100"/>
          <a:sy n="69" d="100"/>
        </p:scale>
        <p:origin x="69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40046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635A54"/>
                        </a:solidFill>
                      </a:rPr>
                      <a:t>82</a:t>
                    </a:r>
                    <a:endParaRPr lang="en-US" sz="1400" b="1" dirty="0">
                      <a:solidFill>
                        <a:srgbClr val="635A54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7F-4FAE-AF64-432C865339E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635A54"/>
                        </a:solidFill>
                      </a:rPr>
                      <a:t>85</a:t>
                    </a:r>
                    <a:endParaRPr lang="en-US" sz="1400" b="1" dirty="0">
                      <a:solidFill>
                        <a:srgbClr val="635A54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7F-4FAE-AF64-432C865339E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635A54"/>
                        </a:solidFill>
                      </a:rPr>
                      <a:t>86</a:t>
                    </a:r>
                    <a:endParaRPr lang="en-US" sz="1400" b="1" dirty="0">
                      <a:solidFill>
                        <a:srgbClr val="635A54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7F-4FAE-AF64-432C865339E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635A54"/>
                        </a:solidFill>
                      </a:rPr>
                      <a:t>86</a:t>
                    </a:r>
                    <a:endParaRPr lang="en-US" sz="1400" b="1" dirty="0">
                      <a:solidFill>
                        <a:srgbClr val="635A54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7F-4FAE-AF64-432C865339E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635A54"/>
                        </a:solidFill>
                      </a:rPr>
                      <a:t>87</a:t>
                    </a:r>
                    <a:endParaRPr lang="en-US" sz="1400" b="1" dirty="0">
                      <a:solidFill>
                        <a:srgbClr val="635A54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7F-4FAE-AF64-432C865339E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635A54"/>
                        </a:solidFill>
                      </a:rPr>
                      <a:t>87</a:t>
                    </a:r>
                    <a:endParaRPr lang="en-US" sz="1400" b="1" dirty="0">
                      <a:solidFill>
                        <a:srgbClr val="635A54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7F-4FAE-AF64-432C865339E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635A54"/>
                        </a:solidFill>
                      </a:rPr>
                      <a:t>88</a:t>
                    </a:r>
                    <a:endParaRPr lang="en-US" sz="1400" b="1" dirty="0">
                      <a:solidFill>
                        <a:srgbClr val="635A54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C7F-4FAE-AF64-432C865339E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635A54"/>
                        </a:solidFill>
                      </a:rPr>
                      <a:t>88</a:t>
                    </a:r>
                    <a:endParaRPr lang="en-US" sz="1400" b="1" dirty="0">
                      <a:solidFill>
                        <a:srgbClr val="635A54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C7F-4FAE-AF64-432C865339E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635A54"/>
                        </a:solidFill>
                      </a:rPr>
                      <a:t>89</a:t>
                    </a:r>
                    <a:endParaRPr lang="en-US" sz="1400" b="1" dirty="0">
                      <a:solidFill>
                        <a:srgbClr val="635A54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C7F-4FAE-AF64-432C865339E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635A54"/>
                        </a:solidFill>
                      </a:rPr>
                      <a:t>89</a:t>
                    </a:r>
                    <a:endParaRPr lang="en-US" sz="1400" b="1" dirty="0">
                      <a:solidFill>
                        <a:srgbClr val="635A54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C7F-4FAE-AF64-432C865339E9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635A54"/>
                        </a:solidFill>
                      </a:rPr>
                      <a:t>90</a:t>
                    </a:r>
                    <a:endParaRPr lang="en-US" sz="1400" b="1" dirty="0">
                      <a:solidFill>
                        <a:srgbClr val="635A54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C7F-4FAE-AF64-432C865339E9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635A54"/>
                        </a:solidFill>
                      </a:rPr>
                      <a:t>90</a:t>
                    </a:r>
                    <a:endParaRPr lang="en-US" sz="1400" b="1" dirty="0">
                      <a:solidFill>
                        <a:srgbClr val="635A54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C7F-4FAE-AF64-432C865339E9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pPr algn="ctr">
                      <a:defRPr sz="1400" b="1">
                        <a:solidFill>
                          <a:srgbClr val="635A54"/>
                        </a:solidFill>
                        <a:latin typeface="Arial Narrow" pitchFamily="34" charset="0"/>
                      </a:defRPr>
                    </a:pPr>
                    <a:r>
                      <a:rPr lang="en-US" sz="1400" b="1">
                        <a:solidFill>
                          <a:srgbClr val="635A54"/>
                        </a:solidFill>
                      </a:rPr>
                      <a:t>90</a:t>
                    </a:r>
                    <a:endParaRPr lang="en-US" sz="1400" b="1" dirty="0">
                      <a:solidFill>
                        <a:srgbClr val="635A54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C7F-4FAE-AF64-432C865339E9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rgbClr val="635A54"/>
                        </a:solidFill>
                      </a:rPr>
                      <a:t>90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C7F-4FAE-AF64-432C865339E9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635A54"/>
                        </a:solidFill>
                      </a:rPr>
                      <a:t>92</a:t>
                    </a:r>
                    <a:endParaRPr lang="en-US" sz="1400" b="1" dirty="0">
                      <a:solidFill>
                        <a:srgbClr val="635A54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C7F-4FAE-AF64-432C865339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635A54"/>
                    </a:solidFill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ABC/3TC/DTG (ARIA)</c:v>
                </c:pt>
                <c:pt idx="1">
                  <c:v>TDF/FTC+RAL (SPRING-2)</c:v>
                </c:pt>
                <c:pt idx="2">
                  <c:v>TDF/FTC+RAL (STARTMRK)</c:v>
                </c:pt>
                <c:pt idx="3">
                  <c:v>ABC/3TC+DTG (SPRING-2)</c:v>
                </c:pt>
                <c:pt idx="4">
                  <c:v>TDF/FTC/EVG/c (WAVES)</c:v>
                </c:pt>
                <c:pt idx="5">
                  <c:v>ABC/3TC+RAL (SPRING-2)</c:v>
                </c:pt>
                <c:pt idx="6">
                  <c:v>TDF/FTC/EVG/c (GS 102)</c:v>
                </c:pt>
                <c:pt idx="7">
                  <c:v>ABC/3TC+DTG (SINGLE)</c:v>
                </c:pt>
                <c:pt idx="8">
                  <c:v>TDF/FTC+RAL (QDMRK)</c:v>
                </c:pt>
                <c:pt idx="9">
                  <c:v>TDF/FTC+DTG (SPRING-2)</c:v>
                </c:pt>
                <c:pt idx="10">
                  <c:v>BIC/FTC/TAF (Study 1490)</c:v>
                </c:pt>
                <c:pt idx="11">
                  <c:v>TDF/FTC/EVG/c (GS 103)</c:v>
                </c:pt>
                <c:pt idx="12">
                  <c:v>TDF/FTC+DTG (FLAMINGO)</c:v>
                </c:pt>
                <c:pt idx="13">
                  <c:v>ABC/3TC+DTG (FLAMINGO)</c:v>
                </c:pt>
                <c:pt idx="14">
                  <c:v>TDF/FTC/EVG/c (GS 104-111)</c:v>
                </c:pt>
                <c:pt idx="15">
                  <c:v>TAF/FTC+EVG/c (GS 104-111)</c:v>
                </c:pt>
                <c:pt idx="16">
                  <c:v>BIC/FTC/TAF (Study 1489)</c:v>
                </c:pt>
                <c:pt idx="17">
                  <c:v>DTG+FTC/TAF (Study 1490)</c:v>
                </c:pt>
                <c:pt idx="18">
                  <c:v>DTG/ABC/3TC (Study 1489)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0.82</c:v>
                </c:pt>
                <c:pt idx="1">
                  <c:v>0.85</c:v>
                </c:pt>
                <c:pt idx="2">
                  <c:v>0.86</c:v>
                </c:pt>
                <c:pt idx="3">
                  <c:v>0.86</c:v>
                </c:pt>
                <c:pt idx="4">
                  <c:v>0.87</c:v>
                </c:pt>
                <c:pt idx="5">
                  <c:v>0.87</c:v>
                </c:pt>
                <c:pt idx="6">
                  <c:v>0.88</c:v>
                </c:pt>
                <c:pt idx="7">
                  <c:v>0.88</c:v>
                </c:pt>
                <c:pt idx="8">
                  <c:v>0.89</c:v>
                </c:pt>
                <c:pt idx="9">
                  <c:v>0.89</c:v>
                </c:pt>
                <c:pt idx="10">
                  <c:v>0.89</c:v>
                </c:pt>
                <c:pt idx="11">
                  <c:v>0.9</c:v>
                </c:pt>
                <c:pt idx="12">
                  <c:v>0.9</c:v>
                </c:pt>
                <c:pt idx="13">
                  <c:v>0.9</c:v>
                </c:pt>
                <c:pt idx="14">
                  <c:v>0.9</c:v>
                </c:pt>
                <c:pt idx="15">
                  <c:v>0.92</c:v>
                </c:pt>
                <c:pt idx="16">
                  <c:v>0.92</c:v>
                </c:pt>
                <c:pt idx="17">
                  <c:v>0.93</c:v>
                </c:pt>
                <c:pt idx="18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C7F-4FAE-AF64-432C865339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785152"/>
        <c:axId val="118786688"/>
      </c:barChart>
      <c:catAx>
        <c:axId val="1187851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635A54"/>
                </a:solidFill>
                <a:latin typeface="Arial Narrow" pitchFamily="34" charset="0"/>
              </a:defRPr>
            </a:pPr>
            <a:endParaRPr lang="ru-RU"/>
          </a:p>
        </c:txPr>
        <c:crossAx val="118786688"/>
        <c:crosses val="autoZero"/>
        <c:auto val="1"/>
        <c:lblAlgn val="l"/>
        <c:lblOffset val="100"/>
        <c:noMultiLvlLbl val="0"/>
      </c:catAx>
      <c:valAx>
        <c:axId val="118786688"/>
        <c:scaling>
          <c:orientation val="minMax"/>
          <c:max val="1"/>
          <c:min val="0"/>
        </c:scaling>
        <c:delete val="0"/>
        <c:axPos val="b"/>
        <c:majorGridlines>
          <c:spPr>
            <a:ln w="3175" cmpd="sng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minorGridlines>
          <c:spPr>
            <a:ln>
              <a:noFill/>
            </a:ln>
          </c:spPr>
        </c:minorGridlines>
        <c:numFmt formatCode="0%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rgbClr val="635A54"/>
                </a:solidFill>
                <a:latin typeface="Arial Narrow" pitchFamily="34" charset="0"/>
              </a:defRPr>
            </a:pPr>
            <a:endParaRPr lang="ru-RU"/>
          </a:p>
        </c:txPr>
        <c:crossAx val="118785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rgbClr val="635A54"/>
          </a:solidFill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726808770115857"/>
          <c:y val="7.9952900297387247E-2"/>
          <c:w val="0.81954755655543055"/>
          <c:h val="0.51493136016093599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DTG + TDF/FTC (N=717)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ymbol val="square"/>
            <c:size val="4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CD-4C41-8809-3A1458AB0DC8}"/>
                </c:ext>
              </c:extLst>
            </c:dLbl>
            <c:dLbl>
              <c:idx val="1"/>
              <c:layout>
                <c:manualLayout>
                  <c:x val="-5.0505050505050509E-3"/>
                  <c:y val="1.8208450919622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CD-4C41-8809-3A1458AB0DC8}"/>
                </c:ext>
              </c:extLst>
            </c:dLbl>
            <c:dLbl>
              <c:idx val="2"/>
              <c:layout>
                <c:manualLayout>
                  <c:x val="-1.6738778864763118E-2"/>
                  <c:y val="4.2807542408724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CD-4C41-8809-3A1458AB0DC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CD-4C41-8809-3A1458AB0DC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CD-4C41-8809-3A1458AB0DC8}"/>
                </c:ext>
              </c:extLst>
            </c:dLbl>
            <c:dLbl>
              <c:idx val="5"/>
              <c:layout>
                <c:manualLayout>
                  <c:x val="-2.9629629629629631E-2"/>
                  <c:y val="-3.3707857113841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CD-4C41-8809-3A1458AB0DC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CCD-4C41-8809-3A1458AB0DC8}"/>
                </c:ext>
              </c:extLst>
            </c:dLbl>
            <c:dLbl>
              <c:idx val="7"/>
              <c:layout>
                <c:manualLayout>
                  <c:x val="-3.3670166229221407E-2"/>
                  <c:y val="-3.5492261408359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535353535353533E-2"/>
                      <c:h val="5.84257097592039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CCD-4C41-8809-3A1458AB0DC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CCD-4C41-8809-3A1458AB0DC8}"/>
                </c:ext>
              </c:extLst>
            </c:dLbl>
            <c:dLbl>
              <c:idx val="9"/>
              <c:layout>
                <c:manualLayout>
                  <c:x val="-3.1986531986531987E-2"/>
                  <c:y val="-3.641690183924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CCD-4C41-8809-3A1458AB0DC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CCD-4C41-8809-3A1458AB0DC8}"/>
                </c:ext>
              </c:extLst>
            </c:dLbl>
            <c:dLbl>
              <c:idx val="11"/>
              <c:layout>
                <c:manualLayout>
                  <c:x val="-1.5151515151515275E-2"/>
                  <c:y val="-3.3382160019307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CCD-4C41-8809-3A1458AB0DC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Sheet1!$P$2:$P$13</c:f>
                <c:numCache>
                  <c:formatCode>General</c:formatCode>
                  <c:ptCount val="12"/>
                  <c:pt idx="0">
                    <c:v>0</c:v>
                  </c:pt>
                  <c:pt idx="1">
                    <c:v>3.2863847469999996</c:v>
                  </c:pt>
                  <c:pt idx="2">
                    <c:v>2.4624309160000024</c:v>
                  </c:pt>
                  <c:pt idx="3">
                    <c:v>2.3325454390000004</c:v>
                  </c:pt>
                  <c:pt idx="4">
                    <c:v>2.3448737170000129</c:v>
                  </c:pt>
                  <c:pt idx="5">
                    <c:v>1.8494368829999956</c:v>
                  </c:pt>
                  <c:pt idx="6">
                    <c:v>2.1615000169999945</c:v>
                  </c:pt>
                  <c:pt idx="7">
                    <c:v>2.0448625679999992</c:v>
                  </c:pt>
                  <c:pt idx="8">
                    <c:v>2.2821080249999994</c:v>
                  </c:pt>
                  <c:pt idx="9">
                    <c:v>2.4511210860000006</c:v>
                  </c:pt>
                  <c:pt idx="10">
                    <c:v>2.5067426439999991</c:v>
                  </c:pt>
                  <c:pt idx="11">
                    <c:v>2.5390363220000012</c:v>
                  </c:pt>
                </c:numCache>
              </c:numRef>
            </c:plus>
            <c:minus>
              <c:numRef>
                <c:f>Sheet1!$Q$2:$Q$13</c:f>
                <c:numCache>
                  <c:formatCode>General</c:formatCode>
                  <c:ptCount val="12"/>
                  <c:pt idx="0">
                    <c:v>0</c:v>
                  </c:pt>
                  <c:pt idx="1">
                    <c:v>3.2863847469999996</c:v>
                  </c:pt>
                  <c:pt idx="2">
                    <c:v>2.462430917000006</c:v>
                  </c:pt>
                  <c:pt idx="3">
                    <c:v>2.3325454379999968</c:v>
                  </c:pt>
                  <c:pt idx="4">
                    <c:v>2.3448737169999987</c:v>
                  </c:pt>
                  <c:pt idx="5">
                    <c:v>1.8494368830000099</c:v>
                  </c:pt>
                  <c:pt idx="6">
                    <c:v>2.1615000169999945</c:v>
                  </c:pt>
                  <c:pt idx="7">
                    <c:v>2.0448625679999992</c:v>
                  </c:pt>
                  <c:pt idx="8">
                    <c:v>2.2821080260000031</c:v>
                  </c:pt>
                  <c:pt idx="9">
                    <c:v>2.4511210860000006</c:v>
                  </c:pt>
                  <c:pt idx="10">
                    <c:v>2.5067426450000028</c:v>
                  </c:pt>
                  <c:pt idx="11">
                    <c:v>2.5390363220000012</c:v>
                  </c:pt>
                </c:numCache>
              </c:numRef>
            </c:minus>
            <c:spPr>
              <a:ln w="12700">
                <a:solidFill>
                  <a:srgbClr val="FF6600"/>
                </a:solidFill>
              </a:ln>
            </c:spPr>
          </c:errBars>
          <c:xVal>
            <c:numRef>
              <c:f>Sheet1!$D$2:$D$13</c:f>
              <c:numCache>
                <c:formatCode>General</c:formatCode>
                <c:ptCount val="12"/>
                <c:pt idx="0">
                  <c:v>0.5</c:v>
                </c:pt>
                <c:pt idx="1">
                  <c:v>4.5</c:v>
                </c:pt>
                <c:pt idx="2">
                  <c:v>8.5</c:v>
                </c:pt>
                <c:pt idx="3">
                  <c:v>12.5</c:v>
                </c:pt>
                <c:pt idx="4">
                  <c:v>16.5</c:v>
                </c:pt>
                <c:pt idx="5">
                  <c:v>24.5</c:v>
                </c:pt>
                <c:pt idx="6">
                  <c:v>36.5</c:v>
                </c:pt>
                <c:pt idx="7">
                  <c:v>48.5</c:v>
                </c:pt>
                <c:pt idx="8">
                  <c:v>60.5</c:v>
                </c:pt>
                <c:pt idx="9">
                  <c:v>72.5</c:v>
                </c:pt>
                <c:pt idx="10">
                  <c:v>84.5</c:v>
                </c:pt>
                <c:pt idx="11">
                  <c:v>96</c:v>
                </c:pt>
              </c:numCache>
            </c:numRef>
          </c:xVal>
          <c:yVal>
            <c:numRef>
              <c:f>Sheet1!$C$2:$C$13</c:f>
              <c:numCache>
                <c:formatCode>0.0</c:formatCode>
                <c:ptCount val="12"/>
                <c:pt idx="0" formatCode="General">
                  <c:v>0</c:v>
                </c:pt>
                <c:pt idx="1">
                  <c:v>70.2</c:v>
                </c:pt>
                <c:pt idx="2">
                  <c:v>84.4</c:v>
                </c:pt>
                <c:pt idx="3">
                  <c:v>89</c:v>
                </c:pt>
                <c:pt idx="4">
                  <c:v>90</c:v>
                </c:pt>
                <c:pt idx="5">
                  <c:v>93.4</c:v>
                </c:pt>
                <c:pt idx="6">
                  <c:v>91</c:v>
                </c:pt>
                <c:pt idx="7">
                  <c:v>93.3</c:v>
                </c:pt>
                <c:pt idx="8">
                  <c:v>91</c:v>
                </c:pt>
                <c:pt idx="9">
                  <c:v>89.4</c:v>
                </c:pt>
                <c:pt idx="10">
                  <c:v>88</c:v>
                </c:pt>
                <c:pt idx="11">
                  <c:v>89.5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8CCD-4C41-8809-3A1458AB0DC8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DTG + 3TC (N=716)</c:v>
                </c:pt>
              </c:strCache>
            </c:strRef>
          </c:tx>
          <c:spPr>
            <a:ln>
              <a:solidFill>
                <a:srgbClr val="002F5F"/>
              </a:solidFill>
            </a:ln>
          </c:spPr>
          <c:marker>
            <c:symbol val="diamond"/>
            <c:size val="4"/>
            <c:spPr>
              <a:solidFill>
                <a:srgbClr val="002F5F"/>
              </a:solidFill>
              <a:ln>
                <a:solidFill>
                  <a:srgbClr val="002F5F"/>
                </a:solidFill>
              </a:ln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CCD-4C41-8809-3A1458AB0DC8}"/>
                </c:ext>
              </c:extLst>
            </c:dLbl>
            <c:dLbl>
              <c:idx val="1"/>
              <c:layout>
                <c:manualLayout>
                  <c:x val="-3.3532360732945785E-2"/>
                  <c:y val="-4.9363000707325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CCD-4C41-8809-3A1458AB0DC8}"/>
                </c:ext>
              </c:extLst>
            </c:dLbl>
            <c:dLbl>
              <c:idx val="2"/>
              <c:layout>
                <c:manualLayout>
                  <c:x val="-2.8763885574909196E-2"/>
                  <c:y val="-3.9191181565974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CCD-4C41-8809-3A1458AB0DC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CCD-4C41-8809-3A1458AB0DC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CCD-4C41-8809-3A1458AB0DC8}"/>
                </c:ext>
              </c:extLst>
            </c:dLbl>
            <c:dLbl>
              <c:idx val="5"/>
              <c:layout>
                <c:manualLayout>
                  <c:x val="-2.4338662212677959E-2"/>
                  <c:y val="3.9029886233025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CCD-4C41-8809-3A1458AB0DC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CCD-4C41-8809-3A1458AB0DC8}"/>
                </c:ext>
              </c:extLst>
            </c:dLbl>
            <c:dLbl>
              <c:idx val="7"/>
              <c:layout>
                <c:manualLayout>
                  <c:x val="-2.0202020202020204E-2"/>
                  <c:y val="3.640590986099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CCD-4C41-8809-3A1458AB0DC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CCD-4C41-8809-3A1458AB0DC8}"/>
                </c:ext>
              </c:extLst>
            </c:dLbl>
            <c:dLbl>
              <c:idx val="9"/>
              <c:layout>
                <c:manualLayout>
                  <c:x val="-2.1885521885522008E-2"/>
                  <c:y val="3.641690183924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CCD-4C41-8809-3A1458AB0DC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CCD-4C41-8809-3A1458AB0DC8}"/>
                </c:ext>
              </c:extLst>
            </c:dLbl>
            <c:dLbl>
              <c:idx val="11"/>
              <c:layout>
                <c:manualLayout>
                  <c:x val="-2.0202020202020325E-2"/>
                  <c:y val="4.2486385479118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CCD-4C41-8809-3A1458AB0DC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Sheet1!$S$2:$S$13</c:f>
                <c:numCache>
                  <c:formatCode>General</c:formatCode>
                  <c:ptCount val="12"/>
                  <c:pt idx="0">
                    <c:v>0</c:v>
                  </c:pt>
                  <c:pt idx="1">
                    <c:v>3.3493477170000006</c:v>
                  </c:pt>
                  <c:pt idx="2">
                    <c:v>2.6573946489999969</c:v>
                  </c:pt>
                  <c:pt idx="3">
                    <c:v>2.3045390270000041</c:v>
                  </c:pt>
                  <c:pt idx="4">
                    <c:v>2.2401005010000006</c:v>
                  </c:pt>
                  <c:pt idx="5">
                    <c:v>1.8115723680000002</c:v>
                  </c:pt>
                  <c:pt idx="6">
                    <c:v>2.0421432100000061</c:v>
                  </c:pt>
                  <c:pt idx="7">
                    <c:v>1.8293762440000023</c:v>
                  </c:pt>
                  <c:pt idx="8">
                    <c:v>2.1445993119999969</c:v>
                  </c:pt>
                  <c:pt idx="9">
                    <c:v>2.2532281500000124</c:v>
                  </c:pt>
                  <c:pt idx="10">
                    <c:v>2.4017954420000081</c:v>
                  </c:pt>
                  <c:pt idx="11">
                    <c:v>2.2401005010000006</c:v>
                  </c:pt>
                </c:numCache>
              </c:numRef>
            </c:plus>
            <c:minus>
              <c:numRef>
                <c:f>Sheet1!$T$2:$T$13</c:f>
                <c:numCache>
                  <c:formatCode>General</c:formatCode>
                  <c:ptCount val="12"/>
                  <c:pt idx="0">
                    <c:v>0</c:v>
                  </c:pt>
                  <c:pt idx="1">
                    <c:v>3.3493477170000006</c:v>
                  </c:pt>
                  <c:pt idx="2">
                    <c:v>2.6573946489999969</c:v>
                  </c:pt>
                  <c:pt idx="3">
                    <c:v>2.3045390269999899</c:v>
                  </c:pt>
                  <c:pt idx="4">
                    <c:v>2.2401005010000006</c:v>
                  </c:pt>
                  <c:pt idx="5">
                    <c:v>1.8115723690000038</c:v>
                  </c:pt>
                  <c:pt idx="6">
                    <c:v>2.0421432100000061</c:v>
                  </c:pt>
                  <c:pt idx="7">
                    <c:v>1.8293762429999987</c:v>
                  </c:pt>
                  <c:pt idx="8">
                    <c:v>2.1445993110000074</c:v>
                  </c:pt>
                  <c:pt idx="9">
                    <c:v>2.2532281509999876</c:v>
                  </c:pt>
                  <c:pt idx="10">
                    <c:v>2.4017954419999938</c:v>
                  </c:pt>
                  <c:pt idx="11">
                    <c:v>2.2401005010000006</c:v>
                  </c:pt>
                </c:numCache>
              </c:numRef>
            </c:minus>
            <c:spPr>
              <a:ln w="12700">
                <a:solidFill>
                  <a:srgbClr val="002F5F"/>
                </a:solidFill>
              </a:ln>
            </c:spPr>
          </c:errBars>
          <c:errBars>
            <c:errDir val="x"/>
            <c:errBarType val="both"/>
            <c:errValType val="fixedVal"/>
            <c:noEndCap val="1"/>
            <c:val val="0"/>
          </c:errBars>
          <c:xVal>
            <c:numRef>
              <c:f>Sheet1!$A$2:$A$13</c:f>
              <c:numCache>
                <c:formatCode>General</c:formatCode>
                <c:ptCount val="12"/>
                <c:pt idx="0">
                  <c:v>0.1</c:v>
                </c:pt>
                <c:pt idx="1">
                  <c:v>3.5</c:v>
                </c:pt>
                <c:pt idx="2">
                  <c:v>7.5</c:v>
                </c:pt>
                <c:pt idx="3">
                  <c:v>11.5</c:v>
                </c:pt>
                <c:pt idx="4">
                  <c:v>15.5</c:v>
                </c:pt>
                <c:pt idx="5">
                  <c:v>23.5</c:v>
                </c:pt>
                <c:pt idx="6">
                  <c:v>35.5</c:v>
                </c:pt>
                <c:pt idx="7">
                  <c:v>47.5</c:v>
                </c:pt>
                <c:pt idx="8">
                  <c:v>59.5</c:v>
                </c:pt>
                <c:pt idx="9">
                  <c:v>71.5</c:v>
                </c:pt>
                <c:pt idx="10">
                  <c:v>83.5</c:v>
                </c:pt>
                <c:pt idx="11">
                  <c:v>95</c:v>
                </c:pt>
              </c:numCache>
            </c:numRef>
          </c:xVal>
          <c:yVal>
            <c:numRef>
              <c:f>Sheet1!$B$2:$B$13</c:f>
              <c:numCache>
                <c:formatCode>0.0</c:formatCode>
                <c:ptCount val="12"/>
                <c:pt idx="0" formatCode="General">
                  <c:v>1E-3</c:v>
                </c:pt>
                <c:pt idx="1">
                  <c:v>72</c:v>
                </c:pt>
                <c:pt idx="2">
                  <c:v>87</c:v>
                </c:pt>
                <c:pt idx="3">
                  <c:v>89</c:v>
                </c:pt>
                <c:pt idx="4">
                  <c:v>88</c:v>
                </c:pt>
                <c:pt idx="5">
                  <c:v>93.2</c:v>
                </c:pt>
                <c:pt idx="6">
                  <c:v>90</c:v>
                </c:pt>
                <c:pt idx="7">
                  <c:v>91.5</c:v>
                </c:pt>
                <c:pt idx="8">
                  <c:v>89</c:v>
                </c:pt>
                <c:pt idx="9">
                  <c:v>87.2</c:v>
                </c:pt>
                <c:pt idx="10">
                  <c:v>86</c:v>
                </c:pt>
                <c:pt idx="11">
                  <c:v>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9-8CCD-4C41-8809-3A1458AB0D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5509632"/>
        <c:axId val="255508480"/>
      </c:scatterChart>
      <c:valAx>
        <c:axId val="255509632"/>
        <c:scaling>
          <c:orientation val="minMax"/>
          <c:max val="100"/>
          <c:min val="0"/>
        </c:scaling>
        <c:delete val="1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ru-RU" b="0"/>
                  <a:t>Визит в рамках исследования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0.49688553241592465"/>
              <c:y val="0.6536881380980030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255508480"/>
        <c:crossesAt val="-20"/>
        <c:crossBetween val="midCat"/>
        <c:majorUnit val="4"/>
      </c:valAx>
      <c:valAx>
        <c:axId val="25550848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b="0"/>
                </a:pPr>
                <a:r>
                  <a:rPr lang="ru-RU" b="0"/>
                  <a:t>РНК ВИЧ-1</a:t>
                </a:r>
                <a:r>
                  <a:rPr lang="en-US" b="0"/>
                  <a:t> &lt;50 </a:t>
                </a:r>
                <a:r>
                  <a:rPr lang="ru-RU" b="0"/>
                  <a:t>копий/мл</a:t>
                </a:r>
                <a:r>
                  <a:rPr lang="en-US" b="0"/>
                  <a:t>, % (95% </a:t>
                </a:r>
                <a:r>
                  <a:rPr lang="ru-RU" b="0"/>
                  <a:t>ДИ</a:t>
                </a:r>
                <a:r>
                  <a:rPr lang="en-US" b="0"/>
                  <a:t>)</a:t>
                </a:r>
              </a:p>
            </c:rich>
          </c:tx>
          <c:layout>
            <c:manualLayout>
              <c:xMode val="edge"/>
              <c:yMode val="edge"/>
              <c:x val="7.7575497680296437E-2"/>
              <c:y val="6.364534803957409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</a:ln>
        </c:spPr>
        <c:crossAx val="255509632"/>
        <c:crossesAt val="-4"/>
        <c:crossBetween val="midCat"/>
        <c:majorUnit val="20"/>
      </c:valAx>
    </c:plotArea>
    <c:plotVisOnly val="1"/>
    <c:dispBlanksAs val="gap"/>
    <c:showDLblsOverMax val="0"/>
  </c:chart>
  <c:txPr>
    <a:bodyPr/>
    <a:lstStyle/>
    <a:p>
      <a:pPr>
        <a:defRPr sz="1400"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DAB12B-185F-446D-BA0C-D03BBDE184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5433DA-36A6-4962-BCEB-CC0B6EFD8B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CC9C0-0F48-41BB-8C1E-B8A25C181BB0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16C15C-9DE3-42EE-A8CB-640F00AF07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12DD3-CF1A-42AB-97A7-6AE2EC85BA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3582B-DF42-48F4-B6A1-183292253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323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57172-BC8C-924A-8875-5AF02A436113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8D311-A15E-D747-87D9-32696309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6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ct2/show/NCT02831673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linicaltrials.gov/ct2/show/NCT02831764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9F95F-2024-4668-B420-A7596E5C66A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360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089ECBF4-5554-4DC4-8EBB-6855CDC619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2E80855-1B1E-4878-B778-2023D9B078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CFA829FC-EF3D-4FDE-8AD2-CE53E09C86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1494" indent="-28903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6145" indent="-23122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8602" indent="-23122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1060" indent="-23122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C6D9F-A097-446F-9B31-7A1BF7A04021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35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089ECBF4-5554-4DC4-8EBB-6855CDC619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2E80855-1B1E-4878-B778-2023D9B078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CFA829FC-EF3D-4FDE-8AD2-CE53E09C86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1494" indent="-28903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6145" indent="-23122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8602" indent="-23122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1060" indent="-23122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C6D9F-A097-446F-9B31-7A1BF7A04021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845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9F95F-2024-4668-B420-A7596E5C66A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512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1996 and 2010, life expectancy in 20-year-old patients starting ART</a:t>
            </a:r>
            <a:r>
              <a:rPr lang="en-GB" sz="12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by about 9 years in women and 10 years in men</a:t>
            </a:r>
            <a:r>
              <a:rPr lang="en-GB" sz="1200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expected age at death of a 20-year-old patient starting ART during 2008–10, who had a CD4 count of more than 350 cells per </a:t>
            </a:r>
            <a:r>
              <a:rPr lang="en-GB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μL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year after starting ART, was 78.0 years (77.7–78.3)</a:t>
            </a:r>
            <a:r>
              <a:rPr lang="en-GB" sz="1200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As</a:t>
            </a:r>
            <a:r>
              <a:rPr lang="en-GB" baseline="0" dirty="0"/>
              <a:t> it increases, life expectancy for PLHIV is approaching normal; </a:t>
            </a:r>
            <a:r>
              <a:rPr lang="en-GB" sz="1200" baseline="0" dirty="0"/>
              <a:t>h</a:t>
            </a:r>
            <a:r>
              <a:rPr lang="en-GB" sz="1200" dirty="0"/>
              <a:t>owever, even with early treatment and access to care, an 11.8-year gap (8.9–14.8) in life expectancy remains for HIV-infected compared with HIV-uninfected individuals</a:t>
            </a:r>
            <a:r>
              <a:rPr lang="en-GB" sz="1200" baseline="30000" dirty="0"/>
              <a:t>2</a:t>
            </a:r>
            <a:endParaRPr lang="en-GB" baseline="300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/>
              <a:t>In 2012, the mean duration of lifetime treatment was 39.1 years</a:t>
            </a:r>
            <a:r>
              <a:rPr lang="en-GB" baseline="30000" dirty="0"/>
              <a:t>3</a:t>
            </a: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baseline="0" dirty="0"/>
              <a:t>References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 Collaboration. Lancet HIV 2017; May 10. </a:t>
            </a:r>
            <a:r>
              <a:rPr lang="en-GB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pii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S2352-3018(17)30066-8. [</a:t>
            </a:r>
            <a:r>
              <a:rPr lang="en-GB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Epub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ahead of print]</a:t>
            </a:r>
            <a:endParaRPr kumimoji="0" lang="en-GB" sz="1200" b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GB" sz="1200" b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Marcus JL, et al. JAIDS 2016;73:39-46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GB" sz="1200" b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Nakagawa F, et al. AIDS 2012;26:335-43.</a:t>
            </a: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8D311-A15E-D747-87D9-326963096D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defTabSz="997394">
              <a:spcBef>
                <a:spcPct val="0"/>
              </a:spcBef>
              <a:defRPr/>
            </a:pPr>
            <a:r>
              <a:rPr lang="ru-RU" b="1" u="sng" dirty="0">
                <a:solidFill>
                  <a:prstClr val="black"/>
                </a:solidFill>
              </a:rPr>
              <a:t>Ключевое положение</a:t>
            </a:r>
          </a:p>
          <a:p>
            <a:pPr marL="183650" indent="-183650" defTabSz="997394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prstClr val="black"/>
                </a:solidFill>
              </a:rPr>
              <a:t>Несмотря на наличие множества АРВП, в том числе с однократным приемом, исследователи продолжают разработку более простых в соблюдении, лучше переносимых и более эффективных 2КР. </a:t>
            </a:r>
          </a:p>
          <a:p>
            <a:pPr marL="186881" indent="-186881" defTabSz="997394">
              <a:spcBef>
                <a:spcPct val="0"/>
              </a:spcBef>
              <a:buFont typeface="Arial" pitchFamily="34" charset="0"/>
              <a:buChar char="•"/>
              <a:defRPr/>
            </a:pPr>
            <a:endParaRPr lang="ru-RU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defTabSz="997394">
              <a:spcBef>
                <a:spcPct val="0"/>
              </a:spcBef>
              <a:defRPr/>
            </a:pPr>
            <a:r>
              <a:rPr lang="ru-RU" b="1" u="sng" dirty="0">
                <a:solidFill>
                  <a:prstClr val="black"/>
                </a:solidFill>
              </a:rPr>
              <a:t>Дополнительные примечания</a:t>
            </a:r>
          </a:p>
          <a:p>
            <a:pPr marL="186881" indent="-186881" defTabSz="997394">
              <a:spcBef>
                <a:spcPct val="0"/>
              </a:spcBef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В эру до ВААРТ двухкомпонентных режимы на основе НИОТ характеризовались более высокой эффективностью по сравнению с монотерапией.</a:t>
            </a:r>
            <a:r>
              <a:rPr lang="ru-RU" baseline="30000" dirty="0">
                <a:solidFill>
                  <a:prstClr val="black"/>
                </a:solidFill>
              </a:rPr>
              <a:t>1</a:t>
            </a:r>
          </a:p>
          <a:p>
            <a:pPr marL="186881" indent="-186881" defTabSz="997394">
              <a:spcBef>
                <a:spcPct val="0"/>
              </a:spcBef>
              <a:buFont typeface="Arial" pitchFamily="34" charset="0"/>
              <a:buChar char="•"/>
            </a:pPr>
            <a:r>
              <a:rPr lang="ru-RU" dirty="0"/>
              <a:t>Однако в начале 2000 г. ВИЧ-инфекция перешла из статуса опасных для жизни заболеваний в статус хронических заболеваний, и на первое место вышел вопрос о токсичности 15 зарегистрированных АРВ препаратов.</a:t>
            </a:r>
            <a:r>
              <a:rPr lang="ru-RU" baseline="30000" dirty="0">
                <a:solidFill>
                  <a:prstClr val="black"/>
                </a:solidFill>
              </a:rPr>
              <a:t>2</a:t>
            </a:r>
            <a:r>
              <a:rPr lang="ru-RU" dirty="0"/>
              <a:t> </a:t>
            </a:r>
          </a:p>
          <a:p>
            <a:pPr marL="186881" indent="-186881" defTabSz="997394">
              <a:spcBef>
                <a:spcPct val="0"/>
              </a:spcBef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В настоящее время в рамках клинической практики ВИЧ-инфицированные пациенты с высокой долей вероятности будут получать АРВ терапию в течение нескольких десятилетий, вследствие чего приоритетной задачей становится обеспечение максимальной безопасности и переносимости АРТ.</a:t>
            </a:r>
            <a:r>
              <a:rPr lang="ru-RU" baseline="30000" dirty="0">
                <a:solidFill>
                  <a:prstClr val="black"/>
                </a:solidFill>
              </a:rPr>
              <a:t>3</a:t>
            </a:r>
            <a:endParaRPr lang="ru-RU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186881" indent="-186881" defTabSz="997394">
              <a:spcBef>
                <a:spcPct val="0"/>
              </a:spcBef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Возможно, именно поэтому, несмотря на наличие многочисленных АРВ препаратов и нескольких режимов с однократным приемом, поиск эффективных 2КР продолжается.</a:t>
            </a:r>
          </a:p>
          <a:p>
            <a:pPr marL="186881" indent="-186881" defTabSz="997394">
              <a:spcBef>
                <a:spcPct val="0"/>
              </a:spcBef>
              <a:buFont typeface="Arial" pitchFamily="34" charset="0"/>
              <a:buChar char="•"/>
            </a:pPr>
            <a:endParaRPr lang="ru-RU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defTabSz="997394">
              <a:spcBef>
                <a:spcPct val="0"/>
              </a:spcBef>
              <a:defRPr/>
            </a:pPr>
            <a:r>
              <a:rPr lang="ru-RU" b="1" u="sng" dirty="0">
                <a:solidFill>
                  <a:prstClr val="black"/>
                </a:solidFill>
              </a:rPr>
              <a:t>Список литературы</a:t>
            </a:r>
          </a:p>
          <a:p>
            <a:pPr marL="249201" indent="-249201" defTabSz="997394">
              <a:spcBef>
                <a:spcPct val="0"/>
              </a:spcBef>
              <a:buFontTx/>
              <a:buAutoNum type="arabicPeriod"/>
              <a:defRPr/>
            </a:pPr>
            <a:r>
              <a:rPr lang="ru-RU" dirty="0" err="1"/>
              <a:t>Eron</a:t>
            </a:r>
            <a:r>
              <a:rPr lang="ru-RU" dirty="0"/>
              <a:t> JJ,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 N </a:t>
            </a:r>
            <a:r>
              <a:rPr lang="ru-RU" dirty="0" err="1"/>
              <a:t>Engl</a:t>
            </a:r>
            <a:r>
              <a:rPr lang="ru-RU" dirty="0"/>
              <a:t> J </a:t>
            </a:r>
            <a:r>
              <a:rPr lang="ru-RU" dirty="0" err="1"/>
              <a:t>Med</a:t>
            </a:r>
            <a:r>
              <a:rPr lang="ru-RU" dirty="0"/>
              <a:t> 1995;333:1662-9.</a:t>
            </a:r>
          </a:p>
          <a:p>
            <a:pPr marL="249201" indent="-249201" defTabSz="997394">
              <a:spcBef>
                <a:spcPct val="0"/>
              </a:spcBef>
              <a:buFontTx/>
              <a:buAutoNum type="arabicPeriod"/>
              <a:defRPr/>
            </a:pPr>
            <a:r>
              <a:rPr lang="ru-RU" dirty="0" err="1"/>
              <a:t>Carr</a:t>
            </a:r>
            <a:r>
              <a:rPr lang="ru-RU" dirty="0"/>
              <a:t> A, </a:t>
            </a:r>
            <a:r>
              <a:rPr lang="ru-RU" dirty="0" err="1"/>
              <a:t>Cooper</a:t>
            </a:r>
            <a:r>
              <a:rPr lang="ru-RU" dirty="0"/>
              <a:t> DA. </a:t>
            </a:r>
            <a:r>
              <a:rPr lang="ru-RU" dirty="0" err="1"/>
              <a:t>Lancet</a:t>
            </a:r>
            <a:r>
              <a:rPr lang="ru-RU" dirty="0"/>
              <a:t> 2000;356:1423­30.</a:t>
            </a:r>
            <a:endParaRPr lang="ru-RU" dirty="0">
              <a:cs typeface="Arial" panose="020B0604020202020204" pitchFamily="34" charset="0"/>
            </a:endParaRPr>
          </a:p>
          <a:p>
            <a:pPr marL="249201" indent="-249201" defTabSz="997394">
              <a:spcBef>
                <a:spcPct val="0"/>
              </a:spcBef>
              <a:buFontTx/>
              <a:buAutoNum type="arabicPeriod"/>
              <a:defRPr/>
            </a:pPr>
            <a:r>
              <a:rPr lang="ru-RU" dirty="0" err="1"/>
              <a:t>Cihlar</a:t>
            </a:r>
            <a:r>
              <a:rPr lang="ru-RU" dirty="0"/>
              <a:t> T, </a:t>
            </a:r>
            <a:r>
              <a:rPr lang="ru-RU" dirty="0" err="1"/>
              <a:t>Fordyce</a:t>
            </a:r>
            <a:r>
              <a:rPr lang="ru-RU" dirty="0"/>
              <a:t> M. </a:t>
            </a:r>
            <a:r>
              <a:rPr lang="ru-RU" dirty="0" err="1"/>
              <a:t>Curr</a:t>
            </a:r>
            <a:r>
              <a:rPr lang="ru-RU" dirty="0"/>
              <a:t> </a:t>
            </a:r>
            <a:r>
              <a:rPr lang="ru-RU" dirty="0" err="1"/>
              <a:t>Opin</a:t>
            </a:r>
            <a:r>
              <a:rPr lang="ru-RU" dirty="0"/>
              <a:t> </a:t>
            </a:r>
            <a:r>
              <a:rPr lang="ru-RU" dirty="0" err="1"/>
              <a:t>Virol</a:t>
            </a:r>
            <a:r>
              <a:rPr lang="ru-RU" dirty="0"/>
              <a:t> 2016;18:50–6. </a:t>
            </a:r>
            <a:endParaRPr lang="ru-RU" dirty="0">
              <a:cs typeface="Arial" panose="020B0604020202020204" pitchFamily="34" charset="0"/>
            </a:endParaRPr>
          </a:p>
          <a:p>
            <a:pPr marL="249201" indent="-249201" defTabSz="997394">
              <a:spcBef>
                <a:spcPct val="0"/>
              </a:spcBef>
              <a:buFontTx/>
              <a:buAutoNum type="arabicPeriod"/>
              <a:defRPr/>
            </a:pPr>
            <a:r>
              <a:rPr lang="ru-RU" dirty="0" err="1"/>
              <a:t>Baril</a:t>
            </a:r>
            <a:r>
              <a:rPr lang="ru-RU" dirty="0"/>
              <a:t> J-G,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 PLOS </a:t>
            </a:r>
            <a:r>
              <a:rPr lang="ru-RU" dirty="0" err="1"/>
              <a:t>one</a:t>
            </a:r>
            <a:r>
              <a:rPr lang="ru-RU" dirty="0"/>
              <a:t> 2016;11:e0148231.</a:t>
            </a:r>
            <a:endParaRPr lang="ru-RU" kern="0" baseline="30000" dirty="0"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4D5B-8AB3-4509-8E4B-93A610D464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314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ARV toxicities come in many forms:</a:t>
            </a:r>
            <a:r>
              <a:rPr lang="en-GB" baseline="30000" dirty="0"/>
              <a:t>1-8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Acute toxicities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Short-term toxicities that resolve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Chronic toxicities e.g. tenofovir-associated bone and renal effects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Cumulative toxicities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As-yet unknown toxicities – these may take years to appear and are not apparent at</a:t>
            </a:r>
            <a:r>
              <a:rPr lang="en-GB" baseline="0" dirty="0">
                <a:latin typeface="Arial" panose="020B0604020202020204" pitchFamily="34" charset="0"/>
                <a:cs typeface="Arial" panose="020B0604020202020204" pitchFamily="34" charset="0"/>
              </a:rPr>
              <a:t> approval.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200" dirty="0"/>
              <a:t>The burden of ARV toxicities can cumulatively erode treatment satisfaction and adherence over a long period of time.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200" dirty="0"/>
              <a:t>Even manageable, early-onset toxicities can eventually lead to regimen discontinuation due to cumulative dissatisfaction.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GB" sz="1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200" dirty="0"/>
              <a:t>Benefits of reducing ARV</a:t>
            </a:r>
            <a:r>
              <a:rPr lang="en-GB" sz="1200" baseline="0" dirty="0"/>
              <a:t> exposure: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200" dirty="0"/>
              <a:t>Reduced</a:t>
            </a:r>
            <a:r>
              <a:rPr lang="en-GB" sz="1200" baseline="0" dirty="0"/>
              <a:t> drug costs and long-term care/societal costs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200" baseline="0" dirty="0"/>
              <a:t>Improvements in access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200" baseline="0" dirty="0"/>
              <a:t>Improved quality of life – improvements in patient satisfaction e.g. reduced pill size, dose adjustment or DDIs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200" baseline="0" dirty="0"/>
              <a:t>Drug preservation – preservation of drug effect for ARVs not included in regimen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200" baseline="0" dirty="0"/>
              <a:t>Reduced toxicity</a:t>
            </a:r>
          </a:p>
          <a:p>
            <a:pPr marL="628650" lvl="1" indent="-1714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200" baseline="0" dirty="0"/>
              <a:t>Short and long-term tolerability/AEs</a:t>
            </a:r>
          </a:p>
          <a:p>
            <a:pPr marL="628650" lvl="1" indent="-1714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200" baseline="0" dirty="0"/>
              <a:t>Unknown toxicities, including organ dysfunction – these can take years to appear and may not be apparent at approval.</a:t>
            </a:r>
            <a:endParaRPr lang="en-GB" sz="1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GB" sz="1200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200" b="1" dirty="0"/>
              <a:t>References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altLang="en-US" sz="1200" kern="0" dirty="0">
                <a:solidFill>
                  <a:srgbClr val="000000"/>
                </a:solidFill>
                <a:latin typeface="Arial" pitchFamily="34" charset="0"/>
              </a:rPr>
              <a:t>Saint-Marc T, et al. AIDS 1999;13(15):2188-9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altLang="en-US" sz="1200" kern="0" dirty="0">
                <a:solidFill>
                  <a:srgbClr val="000000"/>
                </a:solidFill>
                <a:latin typeface="Arial" pitchFamily="34" charset="0"/>
              </a:rPr>
              <a:t>Saint-Marc T, et al. AIDS 1999;13(13):1659-1667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altLang="en-US" sz="1200" kern="0" dirty="0" err="1">
                <a:solidFill>
                  <a:srgbClr val="000000"/>
                </a:solidFill>
                <a:latin typeface="Arial" pitchFamily="34" charset="0"/>
              </a:rPr>
              <a:t>Fris</a:t>
            </a:r>
            <a:r>
              <a:rPr lang="en-AU" altLang="en-US" sz="1200" kern="0" dirty="0">
                <a:solidFill>
                  <a:srgbClr val="000000"/>
                </a:solidFill>
                <a:latin typeface="Arial" pitchFamily="34" charset="0"/>
              </a:rPr>
              <a:t>-Moller N, et al. N </a:t>
            </a:r>
            <a:r>
              <a:rPr lang="en-AU" altLang="en-US" sz="1200" kern="0" dirty="0" err="1">
                <a:solidFill>
                  <a:srgbClr val="000000"/>
                </a:solidFill>
                <a:latin typeface="Arial" pitchFamily="34" charset="0"/>
              </a:rPr>
              <a:t>Engl</a:t>
            </a:r>
            <a:r>
              <a:rPr lang="en-AU" altLang="en-US" sz="1200" kern="0" dirty="0">
                <a:solidFill>
                  <a:srgbClr val="000000"/>
                </a:solidFill>
                <a:latin typeface="Arial" pitchFamily="34" charset="0"/>
              </a:rPr>
              <a:t> J Med 2003;349(21):1993-2003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altLang="en-US" sz="1200" kern="0" dirty="0">
                <a:solidFill>
                  <a:srgbClr val="000000"/>
                </a:solidFill>
                <a:latin typeface="Arial" pitchFamily="34" charset="0"/>
              </a:rPr>
              <a:t>D:A:D Study Group. Lancet 2008;371(9622):1417-26                                                                                   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altLang="en-US" sz="1200" kern="0" dirty="0">
                <a:solidFill>
                  <a:srgbClr val="000000"/>
                </a:solidFill>
                <a:latin typeface="Arial" pitchFamily="34" charset="0"/>
              </a:rPr>
              <a:t>Cooper RD, et al. </a:t>
            </a:r>
            <a:r>
              <a:rPr lang="en-AU" altLang="en-US" sz="1200" kern="0" dirty="0" err="1">
                <a:solidFill>
                  <a:srgbClr val="000000"/>
                </a:solidFill>
                <a:latin typeface="Arial" pitchFamily="34" charset="0"/>
              </a:rPr>
              <a:t>Clin</a:t>
            </a:r>
            <a:r>
              <a:rPr lang="en-AU" altLang="en-US" sz="1200" kern="0" dirty="0">
                <a:solidFill>
                  <a:srgbClr val="000000"/>
                </a:solidFill>
                <a:latin typeface="Arial" pitchFamily="34" charset="0"/>
              </a:rPr>
              <a:t> Infect Dis 2010;51(5):496-505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altLang="en-US" sz="1200" kern="0" dirty="0" err="1">
                <a:solidFill>
                  <a:srgbClr val="000000"/>
                </a:solidFill>
                <a:latin typeface="Arial" pitchFamily="34" charset="0"/>
              </a:rPr>
              <a:t>Bedimo</a:t>
            </a:r>
            <a:r>
              <a:rPr lang="en-AU" altLang="en-US" sz="1200" kern="0" dirty="0">
                <a:solidFill>
                  <a:srgbClr val="000000"/>
                </a:solidFill>
                <a:latin typeface="Arial" pitchFamily="34" charset="0"/>
              </a:rPr>
              <a:t> R, et al. AIDS 2012;26(7):825-31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altLang="en-US" sz="1200" kern="0" dirty="0">
                <a:solidFill>
                  <a:srgbClr val="000000"/>
                </a:solidFill>
                <a:latin typeface="Arial" pitchFamily="34" charset="0"/>
              </a:rPr>
              <a:t>Lee FJ, et al. JAIDS 2013;62(5):525-33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altLang="en-US" sz="1200" kern="0" dirty="0" err="1">
                <a:solidFill>
                  <a:srgbClr val="000000"/>
                </a:solidFill>
                <a:latin typeface="Arial" pitchFamily="34" charset="0"/>
              </a:rPr>
              <a:t>Mollan</a:t>
            </a:r>
            <a:r>
              <a:rPr lang="en-AU" altLang="en-US" sz="1200" kern="0" dirty="0">
                <a:solidFill>
                  <a:srgbClr val="000000"/>
                </a:solidFill>
                <a:latin typeface="Arial" pitchFamily="34" charset="0"/>
              </a:rPr>
              <a:t> K, et al. </a:t>
            </a:r>
            <a:r>
              <a:rPr lang="en-AU" altLang="en-US" sz="1200" kern="0" dirty="0" err="1">
                <a:solidFill>
                  <a:srgbClr val="000000"/>
                </a:solidFill>
                <a:latin typeface="Arial" pitchFamily="34" charset="0"/>
              </a:rPr>
              <a:t>IDWeek</a:t>
            </a:r>
            <a:r>
              <a:rPr lang="en-AU" altLang="en-US" sz="1200" kern="0" dirty="0">
                <a:solidFill>
                  <a:srgbClr val="000000"/>
                </a:solidFill>
                <a:latin typeface="Arial" pitchFamily="34" charset="0"/>
              </a:rPr>
              <a:t> 2013, abstract 670</a:t>
            </a: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7BF99-644A-4705-81EB-AE5D0CD2411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677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245" indent="-241245" defTabSz="960444">
              <a:buAutoNum type="arabicPeriod"/>
              <a:defRPr/>
            </a:pPr>
            <a:r>
              <a:rPr lang="ru-RU" dirty="0">
                <a:latin typeface="Arial" panose="020B0604020202020204" pitchFamily="34" charset="0"/>
              </a:rPr>
              <a:t>Cahn P, et al. Lancet Infect Dis 2014;14:572-80</a:t>
            </a:r>
          </a:p>
          <a:p>
            <a:pPr marL="241245" indent="-241245" defTabSz="960444">
              <a:buAutoNum type="arabicPeriod"/>
              <a:defRPr/>
            </a:pPr>
            <a:r>
              <a:rPr lang="ru-RU" dirty="0">
                <a:latin typeface="Arial" panose="020B0604020202020204" pitchFamily="34" charset="0"/>
              </a:rPr>
              <a:t>Staszewski S, et al. N Engl J Med 1999;341:1865-73</a:t>
            </a:r>
          </a:p>
          <a:p>
            <a:pPr marL="241245" indent="-241245" defTabSz="960444">
              <a:buAutoNum type="arabicPeriod"/>
              <a:defRPr/>
            </a:pPr>
            <a:r>
              <a:rPr lang="ru-RU" dirty="0">
                <a:latin typeface="Arial" panose="020B0604020202020204" pitchFamily="34" charset="0"/>
              </a:rPr>
              <a:t>Riddler SA, et al. N Engl J Med 2008;358:2095-106</a:t>
            </a:r>
          </a:p>
          <a:p>
            <a:pPr marL="241245" indent="-241245" defTabSz="960444">
              <a:buAutoNum type="arabicPeriod"/>
              <a:defRPr/>
            </a:pPr>
            <a:r>
              <a:rPr lang="ru-RU" kern="0" dirty="0">
                <a:solidFill>
                  <a:srgbClr val="000000"/>
                </a:solidFill>
                <a:latin typeface="Arial" panose="020B0604020202020204" pitchFamily="34" charset="0"/>
              </a:rPr>
              <a:t>Stellbrink HJ, et al. AIDS 2016;30:1229–38</a:t>
            </a:r>
          </a:p>
          <a:p>
            <a:pPr marL="241245" indent="-241245" defTabSz="960444">
              <a:buAutoNum type="arabicPeriod"/>
              <a:defRPr/>
            </a:pPr>
            <a:r>
              <a:rPr lang="ru-RU" dirty="0">
                <a:latin typeface="Arial" panose="020B0604020202020204" pitchFamily="34" charset="0"/>
              </a:rPr>
              <a:t>Mills A, et al. J Acquir Immune Defic</a:t>
            </a:r>
            <a:r>
              <a:rPr lang="ru-RU" dirty="0"/>
              <a:t> </a:t>
            </a:r>
            <a:r>
              <a:rPr lang="ru-RU" dirty="0">
                <a:latin typeface="Arial" panose="020B0604020202020204" pitchFamily="34" charset="0"/>
              </a:rPr>
              <a:t>Syndr 2013;62:164–70</a:t>
            </a:r>
          </a:p>
          <a:p>
            <a:pPr marL="241245" indent="-241245" defTabSz="960444">
              <a:buAutoNum type="arabicPeriod"/>
              <a:defRPr/>
            </a:pPr>
            <a:r>
              <a:rPr lang="ru-RU" dirty="0">
                <a:latin typeface="Arial" panose="020B0604020202020204" pitchFamily="34" charset="0"/>
              </a:rPr>
              <a:t>Reynes J, et al. AIDS Res Hum Retroviruses 2013;29:256-65</a:t>
            </a:r>
          </a:p>
          <a:p>
            <a:pPr marL="241245" indent="-241245" defTabSz="960444">
              <a:buAutoNum type="arabicPeriod"/>
              <a:defRPr/>
            </a:pPr>
            <a:r>
              <a:rPr lang="ru-RU" altLang="en-US" dirty="0">
                <a:latin typeface="Arial" panose="020B0604020202020204" pitchFamily="34" charset="0"/>
              </a:rPr>
              <a:t>Raffi F, et al. Lancet 2014;384:1942-51</a:t>
            </a:r>
          </a:p>
          <a:p>
            <a:pPr marL="241245" indent="-241245" defTabSz="960444">
              <a:buAutoNum type="arabicPeriod"/>
              <a:defRPr/>
            </a:pPr>
            <a:r>
              <a:rPr lang="ru-RU" dirty="0">
                <a:latin typeface="Arial" panose="020B0604020202020204" pitchFamily="34" charset="0"/>
              </a:rPr>
              <a:t>GEMINI 1. Ссылка: </a:t>
            </a:r>
            <a:r>
              <a:rPr lang="ru-RU" dirty="0">
                <a:latin typeface="Arial" panose="020B0604020202020204" pitchFamily="34" charset="0"/>
                <a:hlinkClick r:id="rId3"/>
              </a:rPr>
              <a:t>https://clinicaltrials.gov/ct2/show/NCT02831673</a:t>
            </a:r>
            <a:r>
              <a:rPr lang="ru-RU" dirty="0">
                <a:latin typeface="Arial" panose="020B0604020202020204" pitchFamily="34" charset="0"/>
              </a:rPr>
              <a:t>. Проверено в мае 2017 г.</a:t>
            </a:r>
          </a:p>
          <a:p>
            <a:pPr marL="241245" indent="-241245" defTabSz="960444">
              <a:buAutoNum type="arabicPeriod"/>
              <a:defRPr/>
            </a:pPr>
            <a:r>
              <a:rPr lang="ru-RU" dirty="0">
                <a:latin typeface="Arial" panose="020B0604020202020204" pitchFamily="34" charset="0"/>
              </a:rPr>
              <a:t>GEMINI 2. Ссылка: </a:t>
            </a:r>
            <a:r>
              <a:rPr lang="ru-RU" dirty="0">
                <a:latin typeface="Arial" panose="020B0604020202020204" pitchFamily="34" charset="0"/>
                <a:hlinkClick r:id="rId4"/>
              </a:rPr>
              <a:t>https://clinicaltrials.gov/ct2/show/NCT02831764</a:t>
            </a:r>
            <a:r>
              <a:rPr lang="ru-RU" dirty="0">
                <a:latin typeface="Arial" panose="020B0604020202020204" pitchFamily="34" charset="0"/>
              </a:rPr>
              <a:t>. Проверено в мае 2017 г.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B53C8-14E4-49A7-A1A5-3BF810B81EBE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723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Средняя эффективность начальных режимов терапии продолжает повышаться с 2010 г.</a:t>
            </a:r>
            <a:r>
              <a:rPr lang="ru-RU" baseline="30000" dirty="0"/>
              <a:t>1-9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С этого периода эффективность зарегистрированных FDA </a:t>
            </a:r>
            <a:r>
              <a:rPr lang="ru-RU" dirty="0" err="1"/>
              <a:t>антриретровирусных</a:t>
            </a:r>
            <a:r>
              <a:rPr lang="ru-RU" dirty="0"/>
              <a:t> препаратов при применении в течение 48 недель (доля пациентов с РНК ВИЧ-1 менее 50 копий/мл) превышала 77% в диапазоне от 85 до 92 %</a:t>
            </a:r>
            <a:r>
              <a:rPr lang="ru-RU" baseline="30000" dirty="0"/>
              <a:t>1-9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Эти данные включают результаты базовых исследований с применением ряда препаратов базовой терапии, включая долутегравир, ралтегравир и элвитегравир</a:t>
            </a:r>
            <a:r>
              <a:rPr lang="ru-RU" baseline="30000" dirty="0"/>
              <a:t>1-9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baseline="0" dirty="0"/>
          </a:p>
          <a:p>
            <a:r>
              <a:rPr lang="ru-RU" dirty="0"/>
              <a:t>Следует отметить, что на данном слайде представлена общая тенденция, а не сравнение результатов разных клинических исследований.</a:t>
            </a:r>
          </a:p>
          <a:p>
            <a:endParaRPr lang="ru-RU" baseline="0" dirty="0"/>
          </a:p>
          <a:p>
            <a:r>
              <a:rPr lang="ru-RU" b="1" baseline="0" dirty="0"/>
              <a:t>Список литературы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1. </a:t>
            </a:r>
            <a:r>
              <a:rPr lang="ru-RU" dirty="0" err="1"/>
              <a:t>Lee</a:t>
            </a:r>
            <a:r>
              <a:rPr lang="ru-RU" dirty="0"/>
              <a:t> FJ,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 </a:t>
            </a:r>
            <a:r>
              <a:rPr lang="ru-RU" dirty="0" err="1"/>
              <a:t>PLoS</a:t>
            </a:r>
            <a:r>
              <a:rPr lang="ru-RU" dirty="0"/>
              <a:t> </a:t>
            </a:r>
            <a:r>
              <a:rPr lang="ru-RU" dirty="0" err="1"/>
              <a:t>One</a:t>
            </a:r>
            <a:r>
              <a:rPr lang="ru-RU" dirty="0"/>
              <a:t> 2014;9:e97482; 2. </a:t>
            </a:r>
            <a:r>
              <a:rPr lang="ru-RU" dirty="0" err="1"/>
              <a:t>Wohl</a:t>
            </a:r>
            <a:r>
              <a:rPr lang="ru-RU" dirty="0"/>
              <a:t> DA,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 CROI 2015. </a:t>
            </a:r>
            <a:r>
              <a:rPr lang="ru-RU" dirty="0" err="1"/>
              <a:t>Abstract</a:t>
            </a:r>
            <a:r>
              <a:rPr lang="ru-RU" dirty="0"/>
              <a:t> 113LB;</a:t>
            </a:r>
            <a:br>
              <a:rPr dirty="0"/>
            </a:br>
            <a:r>
              <a:rPr lang="ru-RU" dirty="0"/>
              <a:t>3. </a:t>
            </a:r>
            <a:r>
              <a:rPr lang="ru-RU" dirty="0" err="1"/>
              <a:t>Clotet</a:t>
            </a:r>
            <a:r>
              <a:rPr lang="ru-RU" dirty="0"/>
              <a:t> B,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 </a:t>
            </a:r>
            <a:r>
              <a:rPr lang="ru-RU" dirty="0" err="1"/>
              <a:t>Lancet</a:t>
            </a:r>
            <a:r>
              <a:rPr lang="ru-RU" dirty="0"/>
              <a:t> 2014;383:2222-31; 4. </a:t>
            </a:r>
            <a:r>
              <a:rPr lang="ru-RU" dirty="0" err="1"/>
              <a:t>Raffi</a:t>
            </a:r>
            <a:r>
              <a:rPr lang="ru-RU" dirty="0"/>
              <a:t> F,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 </a:t>
            </a:r>
            <a:r>
              <a:rPr lang="ru-RU" dirty="0" err="1"/>
              <a:t>Lancet</a:t>
            </a:r>
            <a:r>
              <a:rPr lang="ru-RU" dirty="0"/>
              <a:t> 2013;381:735-43;</a:t>
            </a:r>
            <a:br>
              <a:rPr dirty="0"/>
            </a:br>
            <a:r>
              <a:rPr lang="ru-RU" dirty="0"/>
              <a:t>5. </a:t>
            </a:r>
            <a:r>
              <a:rPr lang="ru-RU" dirty="0" err="1"/>
              <a:t>Walmsley</a:t>
            </a:r>
            <a:r>
              <a:rPr lang="ru-RU" dirty="0"/>
              <a:t> SL,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 NEJM 2013;369:1807-18; 6. </a:t>
            </a:r>
            <a:r>
              <a:rPr lang="ru-RU" dirty="0" err="1"/>
              <a:t>DeJesus</a:t>
            </a:r>
            <a:r>
              <a:rPr lang="ru-RU" dirty="0"/>
              <a:t> E,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 </a:t>
            </a:r>
            <a:r>
              <a:rPr lang="ru-RU" dirty="0" err="1"/>
              <a:t>Lancet</a:t>
            </a:r>
            <a:r>
              <a:rPr lang="ru-RU" dirty="0"/>
              <a:t> 2012;379:2429-38;</a:t>
            </a:r>
            <a:br>
              <a:rPr dirty="0"/>
            </a:br>
            <a:r>
              <a:rPr lang="ru-RU" dirty="0"/>
              <a:t>7. </a:t>
            </a:r>
            <a:r>
              <a:rPr lang="ru-RU" dirty="0" err="1"/>
              <a:t>Sax</a:t>
            </a:r>
            <a:r>
              <a:rPr lang="ru-RU" dirty="0"/>
              <a:t> PE,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 </a:t>
            </a:r>
            <a:r>
              <a:rPr lang="ru-RU" dirty="0" err="1"/>
              <a:t>Lancet</a:t>
            </a:r>
            <a:r>
              <a:rPr lang="ru-RU" dirty="0"/>
              <a:t> 2012;379:2439-48; 8. </a:t>
            </a:r>
            <a:r>
              <a:rPr lang="ru-RU" dirty="0" err="1"/>
              <a:t>Eron</a:t>
            </a:r>
            <a:r>
              <a:rPr lang="ru-RU" dirty="0"/>
              <a:t> JJ </a:t>
            </a:r>
            <a:r>
              <a:rPr lang="ru-RU" dirty="0" err="1"/>
              <a:t>Jr</a:t>
            </a:r>
            <a:r>
              <a:rPr lang="ru-RU" dirty="0"/>
              <a:t>,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 </a:t>
            </a:r>
            <a:r>
              <a:rPr lang="ru-RU" dirty="0" err="1"/>
              <a:t>Lancet</a:t>
            </a:r>
            <a:r>
              <a:rPr lang="ru-RU" dirty="0"/>
              <a:t> </a:t>
            </a:r>
            <a:r>
              <a:rPr lang="ru-RU" dirty="0" err="1"/>
              <a:t>Infect</a:t>
            </a:r>
            <a:r>
              <a:rPr lang="ru-RU" dirty="0"/>
              <a:t> </a:t>
            </a:r>
            <a:r>
              <a:rPr lang="ru-RU" dirty="0" err="1"/>
              <a:t>Dis</a:t>
            </a:r>
            <a:r>
              <a:rPr lang="ru-RU" dirty="0"/>
              <a:t> 2011;11:907-15;</a:t>
            </a:r>
            <a:br>
              <a:rPr dirty="0"/>
            </a:br>
            <a:r>
              <a:rPr lang="ru-RU" dirty="0"/>
              <a:t>9. </a:t>
            </a:r>
            <a:r>
              <a:rPr lang="ru-RU" dirty="0" err="1"/>
              <a:t>Lennox</a:t>
            </a:r>
            <a:r>
              <a:rPr lang="ru-RU" dirty="0"/>
              <a:t> JL,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 </a:t>
            </a:r>
            <a:r>
              <a:rPr lang="ru-RU" dirty="0" err="1"/>
              <a:t>Lancet</a:t>
            </a:r>
            <a:r>
              <a:rPr lang="ru-RU" dirty="0"/>
              <a:t> 2009;374:796-806.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C64F4-F8E9-4245-B3E9-CA2CE69CA46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056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D2BF2-ACF7-4D13-BD31-B85E800D4AF9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486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D2BF2-ACF7-4D13-BD31-B85E800D4AF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480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6142" y="0"/>
            <a:ext cx="7555858" cy="6868961"/>
          </a:xfrm>
          <a:prstGeom prst="rect">
            <a:avLst/>
          </a:prstGeom>
        </p:spPr>
      </p:pic>
      <p:sp>
        <p:nvSpPr>
          <p:cNvPr id="7" name="Rectangle 5"/>
          <p:cNvSpPr/>
          <p:nvPr userDrawn="1"/>
        </p:nvSpPr>
        <p:spPr>
          <a:xfrm>
            <a:off x="-22683" y="-1873"/>
            <a:ext cx="7396665" cy="6870834"/>
          </a:xfrm>
          <a:custGeom>
            <a:avLst/>
            <a:gdLst>
              <a:gd name="connsiteX0" fmla="*/ 0 w 5725397"/>
              <a:gd name="connsiteY0" fmla="*/ 0 h 6856126"/>
              <a:gd name="connsiteX1" fmla="*/ 5725397 w 5725397"/>
              <a:gd name="connsiteY1" fmla="*/ 0 h 6856126"/>
              <a:gd name="connsiteX2" fmla="*/ 5725397 w 5725397"/>
              <a:gd name="connsiteY2" fmla="*/ 6856126 h 6856126"/>
              <a:gd name="connsiteX3" fmla="*/ 0 w 5725397"/>
              <a:gd name="connsiteY3" fmla="*/ 6856126 h 6856126"/>
              <a:gd name="connsiteX4" fmla="*/ 0 w 5725397"/>
              <a:gd name="connsiteY4" fmla="*/ 0 h 6856126"/>
              <a:gd name="connsiteX0" fmla="*/ 0 w 5725397"/>
              <a:gd name="connsiteY0" fmla="*/ 0 h 6856126"/>
              <a:gd name="connsiteX1" fmla="*/ 5725397 w 5725397"/>
              <a:gd name="connsiteY1" fmla="*/ 0 h 6856126"/>
              <a:gd name="connsiteX2" fmla="*/ 2629500 w 5725397"/>
              <a:gd name="connsiteY2" fmla="*/ 6856126 h 6856126"/>
              <a:gd name="connsiteX3" fmla="*/ 0 w 5725397"/>
              <a:gd name="connsiteY3" fmla="*/ 6856126 h 6856126"/>
              <a:gd name="connsiteX4" fmla="*/ 0 w 5725397"/>
              <a:gd name="connsiteY4" fmla="*/ 0 h 6856126"/>
              <a:gd name="connsiteX0" fmla="*/ 0 w 5725397"/>
              <a:gd name="connsiteY0" fmla="*/ 0 h 6856126"/>
              <a:gd name="connsiteX1" fmla="*/ 5725397 w 5725397"/>
              <a:gd name="connsiteY1" fmla="*/ 0 h 6856126"/>
              <a:gd name="connsiteX2" fmla="*/ 3636075 w 5725397"/>
              <a:gd name="connsiteY2" fmla="*/ 6856126 h 6856126"/>
              <a:gd name="connsiteX3" fmla="*/ 0 w 5725397"/>
              <a:gd name="connsiteY3" fmla="*/ 6856126 h 6856126"/>
              <a:gd name="connsiteX4" fmla="*/ 0 w 5725397"/>
              <a:gd name="connsiteY4" fmla="*/ 0 h 6856126"/>
              <a:gd name="connsiteX0" fmla="*/ 1985485 w 7710882"/>
              <a:gd name="connsiteY0" fmla="*/ 0 h 6863214"/>
              <a:gd name="connsiteX1" fmla="*/ 7710882 w 7710882"/>
              <a:gd name="connsiteY1" fmla="*/ 0 h 6863214"/>
              <a:gd name="connsiteX2" fmla="*/ 5621560 w 7710882"/>
              <a:gd name="connsiteY2" fmla="*/ 6856126 h 6863214"/>
              <a:gd name="connsiteX3" fmla="*/ 0 w 7710882"/>
              <a:gd name="connsiteY3" fmla="*/ 6863214 h 6863214"/>
              <a:gd name="connsiteX4" fmla="*/ 1985485 w 7710882"/>
              <a:gd name="connsiteY4" fmla="*/ 0 h 6863214"/>
              <a:gd name="connsiteX0" fmla="*/ 1985485 w 7710882"/>
              <a:gd name="connsiteY0" fmla="*/ 0 h 6863214"/>
              <a:gd name="connsiteX1" fmla="*/ 7710882 w 7710882"/>
              <a:gd name="connsiteY1" fmla="*/ 0 h 6863214"/>
              <a:gd name="connsiteX2" fmla="*/ 5775456 w 7710882"/>
              <a:gd name="connsiteY2" fmla="*/ 6863214 h 6863214"/>
              <a:gd name="connsiteX3" fmla="*/ 0 w 7710882"/>
              <a:gd name="connsiteY3" fmla="*/ 6863214 h 6863214"/>
              <a:gd name="connsiteX4" fmla="*/ 1985485 w 7710882"/>
              <a:gd name="connsiteY4" fmla="*/ 0 h 6863214"/>
              <a:gd name="connsiteX0" fmla="*/ 1985485 w 7710882"/>
              <a:gd name="connsiteY0" fmla="*/ 0 h 6863214"/>
              <a:gd name="connsiteX1" fmla="*/ 7710882 w 7710882"/>
              <a:gd name="connsiteY1" fmla="*/ 0 h 6863214"/>
              <a:gd name="connsiteX2" fmla="*/ 5496518 w 7710882"/>
              <a:gd name="connsiteY2" fmla="*/ 6863214 h 6863214"/>
              <a:gd name="connsiteX3" fmla="*/ 0 w 7710882"/>
              <a:gd name="connsiteY3" fmla="*/ 6863214 h 6863214"/>
              <a:gd name="connsiteX4" fmla="*/ 1985485 w 7710882"/>
              <a:gd name="connsiteY4" fmla="*/ 0 h 6863214"/>
              <a:gd name="connsiteX0" fmla="*/ 1985485 w 7710882"/>
              <a:gd name="connsiteY0" fmla="*/ 0 h 6869745"/>
              <a:gd name="connsiteX1" fmla="*/ 7710882 w 7710882"/>
              <a:gd name="connsiteY1" fmla="*/ 0 h 6869745"/>
              <a:gd name="connsiteX2" fmla="*/ 5652080 w 7710882"/>
              <a:gd name="connsiteY2" fmla="*/ 6869745 h 6869745"/>
              <a:gd name="connsiteX3" fmla="*/ 0 w 7710882"/>
              <a:gd name="connsiteY3" fmla="*/ 6863214 h 6869745"/>
              <a:gd name="connsiteX4" fmla="*/ 1985485 w 7710882"/>
              <a:gd name="connsiteY4" fmla="*/ 0 h 6869745"/>
              <a:gd name="connsiteX0" fmla="*/ 1673225 w 7710882"/>
              <a:gd name="connsiteY0" fmla="*/ 0 h 6869745"/>
              <a:gd name="connsiteX1" fmla="*/ 7710882 w 7710882"/>
              <a:gd name="connsiteY1" fmla="*/ 0 h 6869745"/>
              <a:gd name="connsiteX2" fmla="*/ 5652080 w 7710882"/>
              <a:gd name="connsiteY2" fmla="*/ 6869745 h 6869745"/>
              <a:gd name="connsiteX3" fmla="*/ 0 w 7710882"/>
              <a:gd name="connsiteY3" fmla="*/ 6863214 h 6869745"/>
              <a:gd name="connsiteX4" fmla="*/ 1673225 w 7710882"/>
              <a:gd name="connsiteY4" fmla="*/ 0 h 6869745"/>
              <a:gd name="connsiteX0" fmla="*/ 24494 w 6062151"/>
              <a:gd name="connsiteY0" fmla="*/ 0 h 6870834"/>
              <a:gd name="connsiteX1" fmla="*/ 6062151 w 6062151"/>
              <a:gd name="connsiteY1" fmla="*/ 0 h 6870834"/>
              <a:gd name="connsiteX2" fmla="*/ 4003349 w 6062151"/>
              <a:gd name="connsiteY2" fmla="*/ 6869745 h 6870834"/>
              <a:gd name="connsiteX3" fmla="*/ 0 w 6062151"/>
              <a:gd name="connsiteY3" fmla="*/ 6870834 h 6870834"/>
              <a:gd name="connsiteX4" fmla="*/ 24494 w 6062151"/>
              <a:gd name="connsiteY4" fmla="*/ 0 h 687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2151" h="6870834">
                <a:moveTo>
                  <a:pt x="24494" y="0"/>
                </a:moveTo>
                <a:lnTo>
                  <a:pt x="6062151" y="0"/>
                </a:lnTo>
                <a:lnTo>
                  <a:pt x="4003349" y="6869745"/>
                </a:lnTo>
                <a:lnTo>
                  <a:pt x="0" y="6870834"/>
                </a:lnTo>
                <a:cubicBezTo>
                  <a:pt x="8165" y="4580556"/>
                  <a:pt x="16329" y="2290278"/>
                  <a:pt x="2449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4A5BB045-01BE-4F77-8C62-B342614274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7289" y="1675817"/>
            <a:ext cx="5380814" cy="19488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800"/>
              </a:lnSpc>
              <a:spcBef>
                <a:spcPts val="0"/>
              </a:spcBef>
              <a:buNone/>
              <a:defRPr sz="6000" b="0" spc="-80" baseline="0">
                <a:solidFill>
                  <a:schemeClr val="accent2"/>
                </a:solidFill>
                <a:latin typeface="Breakthrough" panose="02060603040202040303" pitchFamily="18" charset="0"/>
                <a:ea typeface="Breakthrough" panose="02060603040202040303" pitchFamily="18" charset="0"/>
                <a:cs typeface="Breakthrough" panose="02060603040202040303" pitchFamily="18" charset="0"/>
              </a:defRPr>
            </a:lvl1pPr>
          </a:lstStyle>
          <a:p>
            <a:pPr lvl="0"/>
            <a:r>
              <a:rPr lang="en-GB" dirty="0"/>
              <a:t>PRESENTATION</a:t>
            </a:r>
          </a:p>
          <a:p>
            <a:pPr lvl="0"/>
            <a:r>
              <a:rPr lang="en-GB" dirty="0"/>
              <a:t>HEADING </a:t>
            </a:r>
            <a:br>
              <a:rPr lang="en-GB" dirty="0"/>
            </a:br>
            <a:r>
              <a:rPr lang="en-GB" dirty="0"/>
              <a:t>GOES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93043AE-BFD2-417D-BD26-0E69EEE7F4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7290" y="3692537"/>
            <a:ext cx="4894972" cy="1430338"/>
          </a:xfrm>
          <a:prstGeom prst="rect">
            <a:avLst/>
          </a:prstGeom>
        </p:spPr>
        <p:txBody>
          <a:bodyPr lIns="54000" tIns="0" rIns="0" bIns="0">
            <a:normAutofit/>
          </a:bodyPr>
          <a:lstStyle>
            <a:lvl1pPr marL="0" indent="0">
              <a:buNone/>
              <a:defRPr sz="1800" b="1" spc="-40" baseline="0">
                <a:solidFill>
                  <a:srgbClr val="E40046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Sub heading goes here.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DBBF325-7F58-4C6F-91EF-ED675B02FB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35218" y="6332341"/>
            <a:ext cx="3169876" cy="96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">
                <a:solidFill>
                  <a:srgbClr val="071D49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The person depicted in this photo is a model, for illustrative purposes only.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8B7CB10-D0AE-4F86-B88F-61222E6487E2}"/>
              </a:ext>
            </a:extLst>
          </p:cNvPr>
          <p:cNvGrpSpPr/>
          <p:nvPr userDrawn="1"/>
        </p:nvGrpSpPr>
        <p:grpSpPr>
          <a:xfrm>
            <a:off x="0" y="0"/>
            <a:ext cx="1875295" cy="1051301"/>
            <a:chOff x="0" y="0"/>
            <a:chExt cx="1875295" cy="105130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4F50006-BADD-4273-90CD-0CE2039389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75295" cy="105130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4CC4F18-A34F-4003-A6D0-F0E6F919AA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017" y="120651"/>
              <a:ext cx="1324434" cy="844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634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D0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4A5BB045-01BE-4F77-8C62-B342614274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002" y="3259853"/>
            <a:ext cx="9232774" cy="19488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4800" b="0" spc="-80" baseline="0">
                <a:solidFill>
                  <a:schemeClr val="accent2"/>
                </a:solidFill>
                <a:latin typeface="Breakthrough" panose="02060603040202040303" pitchFamily="18" charset="0"/>
                <a:ea typeface="Breakthrough" panose="02060603040202040303" pitchFamily="18" charset="0"/>
                <a:cs typeface="Breakthrough" panose="02060603040202040303" pitchFamily="18" charset="0"/>
              </a:defRPr>
            </a:lvl1pPr>
          </a:lstStyle>
          <a:p>
            <a:pPr lvl="0"/>
            <a:r>
              <a:rPr lang="en-GB" dirty="0"/>
              <a:t>DIVIDER HEADING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E415E87-98B1-413F-A079-E1B9EBAB1412}"/>
              </a:ext>
            </a:extLst>
          </p:cNvPr>
          <p:cNvGrpSpPr/>
          <p:nvPr userDrawn="1"/>
        </p:nvGrpSpPr>
        <p:grpSpPr>
          <a:xfrm>
            <a:off x="0" y="0"/>
            <a:ext cx="1875295" cy="1051301"/>
            <a:chOff x="0" y="0"/>
            <a:chExt cx="1875295" cy="10513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EE77019-4CF3-4E88-94A9-A04D63CFF4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75295" cy="105130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528FFDF-752D-42BB-A767-5D4F09E233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017" y="120651"/>
              <a:ext cx="1324434" cy="844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568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3F54C1-1A57-44C8-86D9-A61E13D045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63264" y="5477068"/>
            <a:ext cx="528735" cy="1379057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CF6602-8E7D-4C5E-908B-CBD899FF10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266" y="1455315"/>
            <a:ext cx="4670398" cy="720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200" b="1" baseline="0">
                <a:solidFill>
                  <a:srgbClr val="E40046"/>
                </a:solidFill>
                <a:latin typeface="Breakthrough" panose="02060603040202040303" pitchFamily="18" charset="0"/>
              </a:defRPr>
            </a:lvl1pPr>
            <a:lvl2pPr marL="457200" indent="0">
              <a:buNone/>
              <a:defRPr>
                <a:latin typeface="HelveticaNeueLT Std" panose="020B0604020202020204" pitchFamily="34" charset="0"/>
              </a:defRPr>
            </a:lvl2pPr>
            <a:lvl3pPr marL="914400" indent="0">
              <a:buNone/>
              <a:defRPr>
                <a:latin typeface="HelveticaNeueLT Std" panose="020B0604020202020204" pitchFamily="34" charset="0"/>
              </a:defRPr>
            </a:lvl3pPr>
            <a:lvl4pPr marL="1371600" indent="0">
              <a:buNone/>
              <a:defRPr>
                <a:latin typeface="HelveticaNeueLT Std" panose="020B0604020202020204" pitchFamily="34" charset="0"/>
              </a:defRPr>
            </a:lvl4pPr>
            <a:lvl5pPr marL="1828800" indent="0">
              <a:buNone/>
              <a:defRPr>
                <a:latin typeface="HelveticaNeueLT Std" panose="020B0604020202020204" pitchFamily="34" charset="0"/>
              </a:defRPr>
            </a:lvl5pPr>
          </a:lstStyle>
          <a:p>
            <a:pPr lvl="0"/>
            <a:r>
              <a:rPr lang="en-GB" dirty="0"/>
              <a:t>SLIDE HEADING</a:t>
            </a:r>
          </a:p>
          <a:p>
            <a:pPr lvl="0"/>
            <a:r>
              <a:rPr lang="en-GB" dirty="0"/>
              <a:t>BREAKTHROUGH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323011C-889E-40FB-9049-ADF73277EB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6266" y="2368726"/>
            <a:ext cx="4806950" cy="1998663"/>
          </a:xfr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800" spc="-50" baseline="0">
                <a:solidFill>
                  <a:srgbClr val="071D49"/>
                </a:solidFill>
                <a:latin typeface="Raleway" panose="020B0503030101060003" pitchFamily="34" charset="0"/>
              </a:defRPr>
            </a:lvl1pPr>
            <a:lvl2pPr marL="180000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Raleway" panose="020B0503030101060003" pitchFamily="34" charset="77"/>
              <a:buChar char="/"/>
              <a:defRPr sz="1400">
                <a:solidFill>
                  <a:srgbClr val="071D49"/>
                </a:solidFill>
                <a:latin typeface="Raleway" panose="020B0503030101060003" pitchFamily="34" charset="0"/>
              </a:defRPr>
            </a:lvl2pPr>
            <a:lvl3pPr marL="180000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Raleway" panose="020B0503030101060003" pitchFamily="34" charset="77"/>
              <a:buChar char="/"/>
              <a:defRPr sz="1100">
                <a:solidFill>
                  <a:srgbClr val="071D49"/>
                </a:solidFill>
                <a:latin typeface="Raleway" panose="020B0503030101060003" pitchFamily="34" charset="0"/>
              </a:defRPr>
            </a:lvl3pPr>
            <a:lvl4pPr marL="180000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Raleway" panose="020B0503030101060003" pitchFamily="34" charset="77"/>
              <a:buChar char="/"/>
              <a:defRPr sz="850">
                <a:solidFill>
                  <a:srgbClr val="071D49"/>
                </a:solidFill>
                <a:latin typeface="Raleway" panose="020B0503030101060003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850" b="1">
                <a:solidFill>
                  <a:srgbClr val="E40046"/>
                </a:solidFill>
                <a:latin typeface="Raleway" panose="020B0503030101060003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850">
                <a:solidFill>
                  <a:srgbClr val="071D49"/>
                </a:solidFill>
                <a:latin typeface="Raleway" panose="020B0503030101060003" pitchFamily="34" charset="0"/>
              </a:defRPr>
            </a:lvl6pPr>
          </a:lstStyle>
          <a:p>
            <a:pPr lvl="0"/>
            <a:r>
              <a:rPr lang="en-GB" dirty="0"/>
              <a:t>Top level, </a:t>
            </a:r>
            <a:r>
              <a:rPr lang="en-GB" dirty="0" err="1"/>
              <a:t>Raleway</a:t>
            </a:r>
            <a:r>
              <a:rPr lang="en-GB" dirty="0"/>
              <a:t> no bullet</a:t>
            </a:r>
          </a:p>
          <a:p>
            <a:pPr lvl="1"/>
            <a:r>
              <a:rPr lang="en-GB" dirty="0"/>
              <a:t>Second level, </a:t>
            </a:r>
            <a:r>
              <a:rPr lang="en-GB" dirty="0" err="1"/>
              <a:t>Raleway</a:t>
            </a:r>
            <a:r>
              <a:rPr lang="en-GB" dirty="0"/>
              <a:t> bullet point</a:t>
            </a:r>
          </a:p>
          <a:p>
            <a:pPr lvl="2"/>
            <a:r>
              <a:rPr lang="en-GB" dirty="0"/>
              <a:t>Third level, </a:t>
            </a:r>
            <a:r>
              <a:rPr lang="en-GB" dirty="0" err="1"/>
              <a:t>Raleway</a:t>
            </a:r>
            <a:r>
              <a:rPr lang="en-GB" dirty="0"/>
              <a:t> bullet point</a:t>
            </a:r>
          </a:p>
          <a:p>
            <a:pPr lvl="3"/>
            <a:r>
              <a:rPr lang="en-GB" dirty="0"/>
              <a:t>Fourth level, </a:t>
            </a:r>
            <a:r>
              <a:rPr lang="en-GB" dirty="0" err="1"/>
              <a:t>Raleway</a:t>
            </a:r>
            <a:r>
              <a:rPr lang="en-GB" dirty="0"/>
              <a:t> bullet point</a:t>
            </a:r>
          </a:p>
          <a:p>
            <a:pPr lvl="3"/>
            <a:endParaRPr lang="en-GB" dirty="0"/>
          </a:p>
          <a:p>
            <a:pPr lvl="4"/>
            <a:r>
              <a:rPr lang="en-GB" dirty="0"/>
              <a:t>Sub heading, </a:t>
            </a:r>
            <a:r>
              <a:rPr lang="en-GB" dirty="0" err="1"/>
              <a:t>Raleway</a:t>
            </a:r>
            <a:r>
              <a:rPr lang="en-GB" dirty="0"/>
              <a:t> Bold</a:t>
            </a:r>
          </a:p>
          <a:p>
            <a:pPr lvl="5"/>
            <a:r>
              <a:rPr lang="en-GB" dirty="0"/>
              <a:t>Body copy </a:t>
            </a:r>
            <a:r>
              <a:rPr lang="en-GB" dirty="0" err="1"/>
              <a:t>Raleway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5F93B58-25F8-904D-B8D8-D45A58C91795}"/>
              </a:ext>
            </a:extLst>
          </p:cNvPr>
          <p:cNvGrpSpPr/>
          <p:nvPr userDrawn="1"/>
        </p:nvGrpSpPr>
        <p:grpSpPr>
          <a:xfrm>
            <a:off x="0" y="0"/>
            <a:ext cx="1875295" cy="1051301"/>
            <a:chOff x="0" y="0"/>
            <a:chExt cx="1875295" cy="105130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7D3FCB0-13E1-454C-A5F6-85E75BDA08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75295" cy="105130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3D6B335-7EA6-D840-B9EB-BEF129708A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017" y="120651"/>
              <a:ext cx="1324434" cy="844812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1CC3FB-29D6-4D3C-A349-0473633AF271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35026"/>
            <a:ext cx="11878056" cy="12481"/>
          </a:xfrm>
          <a:prstGeom prst="line">
            <a:avLst/>
          </a:prstGeom>
          <a:ln w="6350">
            <a:solidFill>
              <a:srgbClr val="071D4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438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dirty="0"/>
              <a:t>Insert your date / confidentiality text here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16x9 presentation kit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9699A2-F0B8-4021-ABD4-A345B9F4D441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35026"/>
            <a:ext cx="11878056" cy="12481"/>
          </a:xfrm>
          <a:prstGeom prst="line">
            <a:avLst/>
          </a:prstGeom>
          <a:ln w="6350">
            <a:solidFill>
              <a:srgbClr val="071D4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AFA06B0-259B-4380-BAFA-DE9654A772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63264" y="5477068"/>
            <a:ext cx="528735" cy="137905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BBC6EBE-0527-48AF-A268-A501B7F66DF1}"/>
              </a:ext>
            </a:extLst>
          </p:cNvPr>
          <p:cNvGrpSpPr/>
          <p:nvPr userDrawn="1"/>
        </p:nvGrpSpPr>
        <p:grpSpPr>
          <a:xfrm>
            <a:off x="0" y="0"/>
            <a:ext cx="1875295" cy="1051301"/>
            <a:chOff x="0" y="0"/>
            <a:chExt cx="1875295" cy="105130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65B8263-A40C-4026-9A76-45721B125E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75295" cy="105130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31A6E1A-6818-47B3-8329-4F1E721DA9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017" y="120651"/>
              <a:ext cx="1324434" cy="844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4368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3F2F77-D80F-4B57-99F1-EDDA4B359CA8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35026"/>
            <a:ext cx="11878056" cy="12481"/>
          </a:xfrm>
          <a:prstGeom prst="line">
            <a:avLst/>
          </a:prstGeom>
          <a:ln w="6350">
            <a:solidFill>
              <a:srgbClr val="071D4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73F54C1-1A57-44C8-86D9-A61E13D045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63264" y="5477068"/>
            <a:ext cx="528735" cy="1379057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912D84-52CF-4FC5-8BC4-B56923BAA4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62175" y="826131"/>
            <a:ext cx="6215881" cy="11080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850">
                <a:solidFill>
                  <a:srgbClr val="071D49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700">
                <a:solidFill>
                  <a:srgbClr val="142147"/>
                </a:solidFill>
                <a:latin typeface="Raleway" panose="020B0503030101060003" pitchFamily="34" charset="0"/>
              </a:defRPr>
            </a:lvl2pPr>
            <a:lvl3pPr marL="914400" indent="0">
              <a:buNone/>
              <a:defRPr sz="700">
                <a:solidFill>
                  <a:srgbClr val="142147"/>
                </a:solidFill>
                <a:latin typeface="Raleway" panose="020B0503030101060003" pitchFamily="34" charset="0"/>
              </a:defRPr>
            </a:lvl3pPr>
            <a:lvl4pPr marL="1371600" indent="0">
              <a:buNone/>
              <a:defRPr sz="700">
                <a:solidFill>
                  <a:srgbClr val="142147"/>
                </a:solidFill>
                <a:latin typeface="Raleway" panose="020B0503030101060003" pitchFamily="34" charset="0"/>
              </a:defRPr>
            </a:lvl4pPr>
            <a:lvl5pPr marL="1828800" indent="0">
              <a:buNone/>
              <a:defRPr sz="700">
                <a:solidFill>
                  <a:srgbClr val="142147"/>
                </a:solidFill>
                <a:latin typeface="Raleway" panose="020B0503030101060003" pitchFamily="34" charset="0"/>
              </a:defRPr>
            </a:lvl5pPr>
          </a:lstStyle>
          <a:p>
            <a:pPr lvl="0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5F93B58-25F8-904D-B8D8-D45A58C91795}"/>
              </a:ext>
            </a:extLst>
          </p:cNvPr>
          <p:cNvGrpSpPr/>
          <p:nvPr userDrawn="1"/>
        </p:nvGrpSpPr>
        <p:grpSpPr>
          <a:xfrm>
            <a:off x="0" y="0"/>
            <a:ext cx="1875295" cy="1051301"/>
            <a:chOff x="0" y="0"/>
            <a:chExt cx="1875295" cy="105130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7D3FCB0-13E1-454C-A5F6-85E75BDA08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75295" cy="105130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3D6B335-7EA6-D840-B9EB-BEF129708A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017" y="120651"/>
              <a:ext cx="1324434" cy="844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515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4A5BB045-01BE-4F77-8C62-B342614274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010" y="3259867"/>
            <a:ext cx="9232775" cy="19488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4800" b="0" spc="-80" baseline="0">
                <a:solidFill>
                  <a:schemeClr val="bg1"/>
                </a:solidFill>
                <a:latin typeface="Breakthrough" panose="02060603040202040303" pitchFamily="18" charset="0"/>
                <a:ea typeface="Breakthrough" panose="02060603040202040303" pitchFamily="18" charset="0"/>
                <a:cs typeface="Breakthrough" panose="02060603040202040303" pitchFamily="18" charset="0"/>
              </a:defRPr>
            </a:lvl1pPr>
          </a:lstStyle>
          <a:p>
            <a:pPr lvl="0"/>
            <a:r>
              <a:rPr lang="en-GB" dirty="0"/>
              <a:t>DIVIDER HEADING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FA8861F-89B9-43CB-B717-C8903872DA26}"/>
              </a:ext>
            </a:extLst>
          </p:cNvPr>
          <p:cNvGrpSpPr/>
          <p:nvPr userDrawn="1"/>
        </p:nvGrpSpPr>
        <p:grpSpPr>
          <a:xfrm>
            <a:off x="10" y="14"/>
            <a:ext cx="1875295" cy="1051301"/>
            <a:chOff x="0" y="0"/>
            <a:chExt cx="1875295" cy="10513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943B988-215C-494A-82EC-080E0AB5D0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75295" cy="105130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8445868-CE18-4B26-867A-54D84C0857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17" y="120651"/>
              <a:ext cx="1324434" cy="844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5846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3F54C1-1A57-44C8-86D9-A61E13D045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63" t="79880"/>
          <a:stretch/>
        </p:blipFill>
        <p:spPr>
          <a:xfrm>
            <a:off x="11663274" y="5477082"/>
            <a:ext cx="528735" cy="1379057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323011C-889E-40FB-9049-ADF73277EB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103" y="2002408"/>
            <a:ext cx="11075988" cy="441146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800" spc="-51" baseline="0">
                <a:solidFill>
                  <a:srgbClr val="071D49"/>
                </a:solidFill>
                <a:latin typeface="Raleway" panose="020B0503030101060003" pitchFamily="34" charset="0"/>
              </a:defRPr>
            </a:lvl1pPr>
            <a:lvl2pPr marL="179992" indent="-17999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Raleway" panose="020B0503030101060003" pitchFamily="34" charset="77"/>
              <a:buChar char="/"/>
              <a:defRPr sz="1400">
                <a:solidFill>
                  <a:srgbClr val="071D49"/>
                </a:solidFill>
                <a:latin typeface="Raleway" panose="020B0503030101060003" pitchFamily="34" charset="0"/>
              </a:defRPr>
            </a:lvl2pPr>
            <a:lvl3pPr marL="179992" indent="-17999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Raleway" panose="020B0503030101060003" pitchFamily="34" charset="77"/>
              <a:buChar char="/"/>
              <a:defRPr sz="1100">
                <a:solidFill>
                  <a:srgbClr val="071D49"/>
                </a:solidFill>
                <a:latin typeface="Raleway" panose="020B0503030101060003" pitchFamily="34" charset="0"/>
              </a:defRPr>
            </a:lvl3pPr>
            <a:lvl4pPr marL="179992" indent="-17999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Raleway" panose="020B0503030101060003" pitchFamily="34" charset="77"/>
              <a:buChar char="/"/>
              <a:defRPr sz="851">
                <a:solidFill>
                  <a:srgbClr val="071D49"/>
                </a:solidFill>
                <a:latin typeface="Raleway" panose="020B0503030101060003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100" b="1">
                <a:solidFill>
                  <a:srgbClr val="E40046"/>
                </a:solidFill>
                <a:latin typeface="Raleway" panose="020B0503030101060003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071D49"/>
                </a:solidFill>
                <a:latin typeface="Raleway" panose="020B0503030101060003" pitchFamily="34" charset="0"/>
              </a:defRPr>
            </a:lvl6pPr>
          </a:lstStyle>
          <a:p>
            <a:pPr lvl="0"/>
            <a:r>
              <a:rPr lang="en-GB" dirty="0"/>
              <a:t>Top level, </a:t>
            </a:r>
            <a:r>
              <a:rPr lang="en-GB" dirty="0" err="1"/>
              <a:t>Raleway</a:t>
            </a:r>
            <a:r>
              <a:rPr lang="en-GB" dirty="0"/>
              <a:t> no bullet</a:t>
            </a:r>
          </a:p>
          <a:p>
            <a:pPr lvl="1"/>
            <a:r>
              <a:rPr lang="en-GB" dirty="0"/>
              <a:t>Second level, </a:t>
            </a:r>
            <a:r>
              <a:rPr lang="en-GB" dirty="0" err="1"/>
              <a:t>Raleway</a:t>
            </a:r>
            <a:r>
              <a:rPr lang="en-GB" dirty="0"/>
              <a:t> bullet point</a:t>
            </a:r>
          </a:p>
          <a:p>
            <a:pPr lvl="2"/>
            <a:r>
              <a:rPr lang="en-GB" dirty="0"/>
              <a:t>Third level, </a:t>
            </a:r>
            <a:r>
              <a:rPr lang="en-GB" dirty="0" err="1"/>
              <a:t>Raleway</a:t>
            </a:r>
            <a:r>
              <a:rPr lang="en-GB" dirty="0"/>
              <a:t> bullet point</a:t>
            </a:r>
          </a:p>
          <a:p>
            <a:pPr lvl="3"/>
            <a:r>
              <a:rPr lang="en-GB" dirty="0"/>
              <a:t>Fourth level, </a:t>
            </a:r>
            <a:r>
              <a:rPr lang="en-GB" dirty="0" err="1"/>
              <a:t>Raleway</a:t>
            </a:r>
            <a:r>
              <a:rPr lang="en-GB" dirty="0"/>
              <a:t> bullet point</a:t>
            </a:r>
          </a:p>
          <a:p>
            <a:pPr lvl="3"/>
            <a:endParaRPr lang="en-GB" dirty="0"/>
          </a:p>
          <a:p>
            <a:pPr lvl="4"/>
            <a:r>
              <a:rPr lang="en-GB" dirty="0"/>
              <a:t>Sub heading, </a:t>
            </a:r>
            <a:r>
              <a:rPr lang="en-GB" dirty="0" err="1"/>
              <a:t>Raleway</a:t>
            </a:r>
            <a:r>
              <a:rPr lang="en-GB" dirty="0"/>
              <a:t> Bold</a:t>
            </a:r>
          </a:p>
          <a:p>
            <a:pPr lvl="5"/>
            <a:r>
              <a:rPr lang="en-GB" dirty="0"/>
              <a:t>Body copy </a:t>
            </a:r>
            <a:r>
              <a:rPr lang="en-GB" dirty="0" err="1"/>
              <a:t>Raleway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94DDC7D-2914-4CFD-8ABB-6752F6A9C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68000" y="6518380"/>
            <a:ext cx="2628000" cy="2031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fld id="{2A4924F2-D2C6-4E44-94BF-16121116D9F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A31CE7D-A7FA-4D32-AF27-26BE819035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101" y="1089039"/>
            <a:ext cx="4932571" cy="7207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75000"/>
              </a:lnSpc>
              <a:buFontTx/>
              <a:buNone/>
              <a:defRPr sz="2500" b="0">
                <a:solidFill>
                  <a:srgbClr val="EB1852"/>
                </a:solidFill>
                <a:latin typeface="Breakthrough" panose="02060603040202040303" pitchFamily="18" charset="0"/>
              </a:defRPr>
            </a:lvl1pPr>
            <a:lvl2pPr marL="457178" indent="0">
              <a:buNone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SLIDE HEADING</a:t>
            </a:r>
            <a:br>
              <a:rPr lang="en-US" dirty="0"/>
            </a:br>
            <a:r>
              <a:rPr lang="en-US" dirty="0"/>
              <a:t>BREAKTHROUGH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3EB8F2-94E3-4AC3-A640-2425CB52A323}"/>
              </a:ext>
            </a:extLst>
          </p:cNvPr>
          <p:cNvGrpSpPr/>
          <p:nvPr userDrawn="1"/>
        </p:nvGrpSpPr>
        <p:grpSpPr>
          <a:xfrm>
            <a:off x="10" y="14"/>
            <a:ext cx="1875295" cy="1051301"/>
            <a:chOff x="0" y="0"/>
            <a:chExt cx="1875295" cy="105130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5471360-C796-4AF7-8D9E-F813A8152B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75295" cy="105130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0771A14-3028-49F2-9EED-1A93EB4DB1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17" y="120651"/>
              <a:ext cx="1324434" cy="844812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19D8FB-92E0-48D2-931D-90521F2337BB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35026"/>
            <a:ext cx="11878056" cy="12481"/>
          </a:xfrm>
          <a:prstGeom prst="line">
            <a:avLst/>
          </a:prstGeom>
          <a:ln w="6350">
            <a:solidFill>
              <a:srgbClr val="071D4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4454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B16D0A5-399E-4374-8B69-5E565DF55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3100" y="456524"/>
            <a:ext cx="4114800" cy="1875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rgbClr val="071D49"/>
                </a:solidFill>
              </a:defRPr>
            </a:lvl1pPr>
          </a:lstStyle>
          <a:p>
            <a:r>
              <a:rPr lang="en-GB"/>
              <a:t>PowerPoint title (Global update in Header and Footer)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84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3" r:id="rId2"/>
    <p:sldLayoutId id="2147483804" r:id="rId3"/>
    <p:sldLayoutId id="2147483821" r:id="rId4"/>
    <p:sldLayoutId id="2147483822" r:id="rId5"/>
    <p:sldLayoutId id="2147483817" r:id="rId6"/>
    <p:sldLayoutId id="2147483818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393" userDrawn="1">
          <p15:clr>
            <a:srgbClr val="F26B43"/>
          </p15:clr>
        </p15:guide>
        <p15:guide id="2" pos="4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Lamivudine_structure.sv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EAEU.PV4customers@gsk.com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46BA93-B069-4D0B-9BED-25B7C069F0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2060" y="1619977"/>
            <a:ext cx="5380814" cy="707974"/>
          </a:xfrm>
        </p:spPr>
        <p:txBody>
          <a:bodyPr/>
          <a:lstStyle/>
          <a:p>
            <a:r>
              <a:rPr lang="ru-RU" sz="4400" dirty="0">
                <a:solidFill>
                  <a:srgbClr val="071D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Новые горизонты</a:t>
            </a:r>
            <a:endParaRPr lang="en-GB" sz="4400" dirty="0">
              <a:solidFill>
                <a:srgbClr val="071D4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7A379D-5BC1-44A3-9898-E2E70B1A17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301" y="2156565"/>
            <a:ext cx="5283940" cy="1430338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развития антиретровирусной терапии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1D8C65-542B-4A34-A922-AF277526F2C9}"/>
              </a:ext>
            </a:extLst>
          </p:cNvPr>
          <p:cNvSpPr txBox="1"/>
          <p:nvPr/>
        </p:nvSpPr>
        <p:spPr>
          <a:xfrm>
            <a:off x="0" y="6686366"/>
            <a:ext cx="2327563" cy="17163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PM-RU-HVX-PPT-190001 , 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сентябрь 2019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FF7D2E5-8E23-4BBA-9EC3-027A78B24827}"/>
              </a:ext>
            </a:extLst>
          </p:cNvPr>
          <p:cNvSpPr txBox="1">
            <a:spLocks/>
          </p:cNvSpPr>
          <p:nvPr/>
        </p:nvSpPr>
        <p:spPr>
          <a:xfrm>
            <a:off x="760301" y="3765159"/>
            <a:ext cx="5380814" cy="1889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1" kern="120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ергей Кузнецов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Алистар Пейс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к.м.н., р</a:t>
            </a:r>
            <a:r>
              <a:rPr lang="ru-RU" sz="1800" i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егиональный медицинский научный советник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ViiV Healthcare по России и странам СНГ</a:t>
            </a:r>
          </a:p>
          <a:p>
            <a:endParaRPr lang="ru-RU" sz="1800" i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i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i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i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сентября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2019, </a:t>
            </a:r>
            <a:r>
              <a:rPr lang="ru-RU" i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Казань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923E24-502D-494B-A6ED-F394E6A07D5B}"/>
              </a:ext>
            </a:extLst>
          </p:cNvPr>
          <p:cNvSpPr txBox="1"/>
          <p:nvPr/>
        </p:nvSpPr>
        <p:spPr>
          <a:xfrm>
            <a:off x="1996253" y="182769"/>
            <a:ext cx="5157581" cy="7079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Всероссийская научно-практическая конференция «Актуальные вопросы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ВИЧ-инфекции: взгляд в будущее»</a:t>
            </a:r>
          </a:p>
        </p:txBody>
      </p:sp>
    </p:spTree>
    <p:extLst>
      <p:ext uri="{BB962C8B-B14F-4D97-AF65-F5344CB8AC3E}">
        <p14:creationId xmlns:p14="http://schemas.microsoft.com/office/powerpoint/2010/main" val="110488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E3FF32-DB34-4FE7-B081-77AF4689888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662175" y="826131"/>
            <a:ext cx="6215881" cy="110800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8FF728-01BF-4940-95AC-BCE8FD6EFF68}"/>
              </a:ext>
            </a:extLst>
          </p:cNvPr>
          <p:cNvSpPr txBox="1">
            <a:spLocks/>
          </p:cNvSpPr>
          <p:nvPr/>
        </p:nvSpPr>
        <p:spPr>
          <a:xfrm>
            <a:off x="2071255" y="365125"/>
            <a:ext cx="10515600" cy="461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E300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Программа клинических исследований </a:t>
            </a:r>
            <a:r>
              <a:rPr lang="en-GB" sz="2800" b="1" dirty="0">
                <a:solidFill>
                  <a:srgbClr val="E300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DTG*</a:t>
            </a:r>
          </a:p>
        </p:txBody>
      </p:sp>
      <p:sp>
        <p:nvSpPr>
          <p:cNvPr id="128" name="Content Placeholder 4">
            <a:extLst>
              <a:ext uri="{FF2B5EF4-FFF2-40B4-BE49-F238E27FC236}">
                <a16:creationId xmlns:a16="http://schemas.microsoft.com/office/drawing/2014/main" id="{77B951C5-E948-49EE-ABB2-60BDAE90DBC6}"/>
              </a:ext>
            </a:extLst>
          </p:cNvPr>
          <p:cNvSpPr txBox="1">
            <a:spLocks/>
          </p:cNvSpPr>
          <p:nvPr/>
        </p:nvSpPr>
        <p:spPr>
          <a:xfrm>
            <a:off x="734075" y="1355801"/>
            <a:ext cx="11161593" cy="3799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marR="0" lvl="0" indent="-1793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Обширная программа клинической разработки была направлена на сравнение долутегравира со стандартом лечения у ранее не получавших терапию, пациентов с опытом лечения , получавших интенсивное лечение пациентов и пациентов с вирусологической супрессией</a:t>
            </a: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C93BC43-7EB8-4FF9-8D2B-59E9AA3D62BD}"/>
              </a:ext>
            </a:extLst>
          </p:cNvPr>
          <p:cNvGrpSpPr/>
          <p:nvPr/>
        </p:nvGrpSpPr>
        <p:grpSpPr>
          <a:xfrm>
            <a:off x="1480633" y="3179135"/>
            <a:ext cx="8372599" cy="246205"/>
            <a:chOff x="557212" y="3635271"/>
            <a:chExt cx="11242901" cy="328273"/>
          </a:xfrm>
          <a:solidFill>
            <a:sysClr val="window" lastClr="FFFFFF">
              <a:lumMod val="65000"/>
            </a:sysClr>
          </a:solidFill>
        </p:grpSpPr>
        <p:sp>
          <p:nvSpPr>
            <p:cNvPr id="130" name="Pentagon 45">
              <a:extLst>
                <a:ext uri="{FF2B5EF4-FFF2-40B4-BE49-F238E27FC236}">
                  <a16:creationId xmlns:a16="http://schemas.microsoft.com/office/drawing/2014/main" id="{0CEC4473-D245-4AA6-A375-400F85D010D1}"/>
                </a:ext>
              </a:extLst>
            </p:cNvPr>
            <p:cNvSpPr/>
            <p:nvPr/>
          </p:nvSpPr>
          <p:spPr>
            <a:xfrm>
              <a:off x="557212" y="3635271"/>
              <a:ext cx="11242901" cy="328273"/>
            </a:xfrm>
            <a:prstGeom prst="homePlat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numCol="3" rtlCol="0" anchor="ctr"/>
            <a:lstStyle/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Скрининг</a:t>
              </a:r>
            </a:p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Рандомизация</a:t>
              </a:r>
              <a:r>
                <a:rPr kumimoji="0" lang="ru-RU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</a:t>
              </a:r>
            </a:p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Открытая фаза, продолжение</a:t>
              </a:r>
            </a:p>
          </p:txBody>
        </p:sp>
        <p:sp>
          <p:nvSpPr>
            <p:cNvPr id="131" name="Pentagon 46">
              <a:extLst>
                <a:ext uri="{FF2B5EF4-FFF2-40B4-BE49-F238E27FC236}">
                  <a16:creationId xmlns:a16="http://schemas.microsoft.com/office/drawing/2014/main" id="{C5CB366D-80AD-49DB-B764-F1A970C88353}"/>
                </a:ext>
              </a:extLst>
            </p:cNvPr>
            <p:cNvSpPr/>
            <p:nvPr/>
          </p:nvSpPr>
          <p:spPr>
            <a:xfrm>
              <a:off x="557212" y="3635271"/>
              <a:ext cx="11072813" cy="328273"/>
            </a:xfrm>
            <a:prstGeom prst="homePlat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numCol="3" rtlCol="0" anchor="ctr"/>
            <a:lstStyle/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6614644C-1420-4B40-80EF-D2848A86C77E}"/>
              </a:ext>
            </a:extLst>
          </p:cNvPr>
          <p:cNvSpPr txBox="1"/>
          <p:nvPr/>
        </p:nvSpPr>
        <p:spPr>
          <a:xfrm>
            <a:off x="1421054" y="3572789"/>
            <a:ext cx="838200" cy="20774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685783">
              <a:defRPr/>
            </a:pPr>
            <a:r>
              <a:rPr lang="ru-RU" sz="700" dirty="0">
                <a:solidFill>
                  <a:srgbClr val="002F5F"/>
                </a:solidFill>
                <a:latin typeface="Arial"/>
              </a:rPr>
              <a:t>SPRING-2</a:t>
            </a:r>
            <a:r>
              <a:rPr lang="ru-RU" sz="700" baseline="30000" dirty="0">
                <a:solidFill>
                  <a:srgbClr val="002F5F"/>
                </a:solidFill>
                <a:latin typeface="Arial"/>
              </a:rPr>
              <a:t>1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CF184961-6C25-4C98-82D3-7D0241D5E1B9}"/>
              </a:ext>
            </a:extLst>
          </p:cNvPr>
          <p:cNvSpPr txBox="1"/>
          <p:nvPr/>
        </p:nvSpPr>
        <p:spPr>
          <a:xfrm>
            <a:off x="2221999" y="3572789"/>
            <a:ext cx="838200" cy="20774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685783">
              <a:defRPr/>
            </a:pPr>
            <a:r>
              <a:rPr lang="ru-RU" sz="700" dirty="0">
                <a:solidFill>
                  <a:srgbClr val="002F5F"/>
                </a:solidFill>
                <a:latin typeface="Arial"/>
              </a:rPr>
              <a:t>SINGLE</a:t>
            </a:r>
            <a:r>
              <a:rPr lang="ru-RU" sz="700" baseline="30000" dirty="0">
                <a:solidFill>
                  <a:srgbClr val="002F5F"/>
                </a:solidFill>
                <a:latin typeface="Arial"/>
              </a:rPr>
              <a:t>2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97D1569-EBA4-4DDF-99C8-8F2F7B65B682}"/>
              </a:ext>
            </a:extLst>
          </p:cNvPr>
          <p:cNvSpPr txBox="1"/>
          <p:nvPr/>
        </p:nvSpPr>
        <p:spPr>
          <a:xfrm>
            <a:off x="3011224" y="3572789"/>
            <a:ext cx="838200" cy="20774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685783">
              <a:defRPr/>
            </a:pPr>
            <a:r>
              <a:rPr lang="ru-RU" sz="700" dirty="0">
                <a:solidFill>
                  <a:srgbClr val="002F5F"/>
                </a:solidFill>
                <a:latin typeface="Arial"/>
              </a:rPr>
              <a:t>FLAMINGO</a:t>
            </a:r>
            <a:r>
              <a:rPr lang="ru-RU" sz="700" baseline="30000" dirty="0">
                <a:solidFill>
                  <a:srgbClr val="002F5F"/>
                </a:solidFill>
                <a:latin typeface="Arial"/>
              </a:rPr>
              <a:t>3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D7FAC259-E040-4EB7-9A8A-862217D768BE}"/>
              </a:ext>
            </a:extLst>
          </p:cNvPr>
          <p:cNvSpPr txBox="1"/>
          <p:nvPr/>
        </p:nvSpPr>
        <p:spPr>
          <a:xfrm>
            <a:off x="3794588" y="3572789"/>
            <a:ext cx="838200" cy="20774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685783">
              <a:defRPr/>
            </a:pPr>
            <a:r>
              <a:rPr lang="ru-RU" sz="700" dirty="0">
                <a:solidFill>
                  <a:srgbClr val="002F5F"/>
                </a:solidFill>
                <a:latin typeface="Arial"/>
              </a:rPr>
              <a:t>ARIA</a:t>
            </a:r>
            <a:r>
              <a:rPr lang="ru-RU" sz="700" baseline="30000" dirty="0">
                <a:solidFill>
                  <a:srgbClr val="002F5F"/>
                </a:solidFill>
                <a:latin typeface="Arial"/>
              </a:rPr>
              <a:t>4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C65458F-5C93-443A-83D0-349E4678C9CC}"/>
              </a:ext>
            </a:extLst>
          </p:cNvPr>
          <p:cNvSpPr txBox="1"/>
          <p:nvPr/>
        </p:nvSpPr>
        <p:spPr>
          <a:xfrm>
            <a:off x="4604441" y="3572789"/>
            <a:ext cx="838200" cy="20774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685783">
              <a:defRPr/>
            </a:pPr>
            <a:r>
              <a:rPr lang="ru-RU" sz="700" dirty="0">
                <a:solidFill>
                  <a:srgbClr val="002F5F"/>
                </a:solidFill>
                <a:latin typeface="Arial"/>
              </a:rPr>
              <a:t>INSPIRING</a:t>
            </a:r>
            <a:r>
              <a:rPr lang="ru-RU" sz="700" baseline="30000" dirty="0">
                <a:solidFill>
                  <a:srgbClr val="002F5F"/>
                </a:solidFill>
                <a:latin typeface="Arial"/>
              </a:rPr>
              <a:t>5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4FA6693C-A579-491C-A582-5C5969C14BD4}"/>
              </a:ext>
            </a:extLst>
          </p:cNvPr>
          <p:cNvSpPr txBox="1"/>
          <p:nvPr/>
        </p:nvSpPr>
        <p:spPr>
          <a:xfrm>
            <a:off x="1583750" y="2745561"/>
            <a:ext cx="3784552" cy="30008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 defTabSz="685783">
              <a:defRPr/>
            </a:pPr>
            <a:r>
              <a:rPr lang="ru-RU" sz="900" b="1" cap="all" dirty="0">
                <a:solidFill>
                  <a:srgbClr val="A30234"/>
                </a:solidFill>
                <a:latin typeface="Arial"/>
              </a:rPr>
              <a:t>Ранее не получали лечения 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4506931-8123-41D2-8375-334C740FDEB8}"/>
              </a:ext>
            </a:extLst>
          </p:cNvPr>
          <p:cNvSpPr txBox="1"/>
          <p:nvPr/>
        </p:nvSpPr>
        <p:spPr>
          <a:xfrm>
            <a:off x="5311228" y="2745561"/>
            <a:ext cx="1008000" cy="30008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 defTabSz="685783">
              <a:defRPr/>
            </a:pPr>
            <a:r>
              <a:rPr lang="ru-RU" sz="900" b="1" cap="all" dirty="0">
                <a:solidFill>
                  <a:srgbClr val="A30234"/>
                </a:solidFill>
                <a:latin typeface="Arial"/>
              </a:rPr>
              <a:t>Переключение после супрессии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F4D147D2-119A-4F88-9684-890047E07A87}"/>
              </a:ext>
            </a:extLst>
          </p:cNvPr>
          <p:cNvSpPr txBox="1"/>
          <p:nvPr/>
        </p:nvSpPr>
        <p:spPr>
          <a:xfrm>
            <a:off x="6258422" y="2745560"/>
            <a:ext cx="2321893" cy="32594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 defTabSz="685783">
              <a:defRPr/>
            </a:pPr>
            <a:r>
              <a:rPr lang="ru-RU" sz="900" b="1" cap="all" dirty="0">
                <a:solidFill>
                  <a:srgbClr val="A30234"/>
                </a:solidFill>
                <a:latin typeface="Arial"/>
              </a:rPr>
              <a:t>РАНЕЕ ПОЛУЧАЛИ лечение 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8A94E8D9-C1E0-4721-AFAE-A45DC2B31DAD}"/>
              </a:ext>
            </a:extLst>
          </p:cNvPr>
          <p:cNvSpPr txBox="1"/>
          <p:nvPr/>
        </p:nvSpPr>
        <p:spPr>
          <a:xfrm>
            <a:off x="5370129" y="3572789"/>
            <a:ext cx="838200" cy="20774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685783">
              <a:defRPr/>
            </a:pPr>
            <a:r>
              <a:rPr lang="ru-RU" sz="700" dirty="0">
                <a:solidFill>
                  <a:srgbClr val="002F5F"/>
                </a:solidFill>
                <a:latin typeface="Arial"/>
              </a:rPr>
              <a:t>STRIIVING</a:t>
            </a:r>
            <a:r>
              <a:rPr lang="ru-RU" sz="700" baseline="30000" dirty="0">
                <a:solidFill>
                  <a:srgbClr val="002F5F"/>
                </a:solidFill>
                <a:latin typeface="Arial"/>
              </a:rPr>
              <a:t>6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70A320DD-0CF4-4AD5-9CFD-D0EF1FD53ECD}"/>
              </a:ext>
            </a:extLst>
          </p:cNvPr>
          <p:cNvSpPr txBox="1"/>
          <p:nvPr/>
        </p:nvSpPr>
        <p:spPr>
          <a:xfrm>
            <a:off x="6173709" y="3572789"/>
            <a:ext cx="838200" cy="20774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685783">
              <a:defRPr/>
            </a:pPr>
            <a:r>
              <a:rPr lang="ru-RU" sz="700" dirty="0">
                <a:solidFill>
                  <a:srgbClr val="002F5F"/>
                </a:solidFill>
                <a:latin typeface="Arial"/>
              </a:rPr>
              <a:t>DAWNING</a:t>
            </a:r>
            <a:r>
              <a:rPr lang="ru-RU" sz="700" baseline="30000" dirty="0">
                <a:solidFill>
                  <a:srgbClr val="002F5F"/>
                </a:solidFill>
                <a:latin typeface="Arial"/>
              </a:rPr>
              <a:t>7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522164F-0990-4302-80F5-B36A1323AB04}"/>
              </a:ext>
            </a:extLst>
          </p:cNvPr>
          <p:cNvSpPr txBox="1"/>
          <p:nvPr/>
        </p:nvSpPr>
        <p:spPr>
          <a:xfrm>
            <a:off x="6882500" y="3572789"/>
            <a:ext cx="993830" cy="20774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685783">
              <a:defRPr/>
            </a:pPr>
            <a:r>
              <a:rPr lang="ru-RU" sz="700" dirty="0">
                <a:solidFill>
                  <a:srgbClr val="002F5F"/>
                </a:solidFill>
                <a:latin typeface="Arial"/>
              </a:rPr>
              <a:t>IMPAACT P1093</a:t>
            </a:r>
            <a:r>
              <a:rPr lang="ru-RU" sz="700" baseline="30000" dirty="0">
                <a:solidFill>
                  <a:srgbClr val="002F5F"/>
                </a:solidFill>
                <a:latin typeface="Arial"/>
              </a:rPr>
              <a:t>8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E9BE0811-1106-46A6-B033-61C407E60FFC}"/>
              </a:ext>
            </a:extLst>
          </p:cNvPr>
          <p:cNvSpPr txBox="1"/>
          <p:nvPr/>
        </p:nvSpPr>
        <p:spPr>
          <a:xfrm>
            <a:off x="7781413" y="3572789"/>
            <a:ext cx="838200" cy="20774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685783">
              <a:defRPr/>
            </a:pPr>
            <a:r>
              <a:rPr lang="ru-RU" sz="700" dirty="0">
                <a:solidFill>
                  <a:srgbClr val="002F5F"/>
                </a:solidFill>
                <a:latin typeface="Arial"/>
              </a:rPr>
              <a:t>SAILING</a:t>
            </a:r>
            <a:r>
              <a:rPr lang="ru-RU" sz="700" baseline="30000" dirty="0">
                <a:solidFill>
                  <a:srgbClr val="002F5F"/>
                </a:solidFill>
                <a:latin typeface="Arial"/>
              </a:rPr>
              <a:t>9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18A5B440-765D-47AC-9023-272983CCA81F}"/>
              </a:ext>
            </a:extLst>
          </p:cNvPr>
          <p:cNvSpPr txBox="1"/>
          <p:nvPr/>
        </p:nvSpPr>
        <p:spPr>
          <a:xfrm>
            <a:off x="8580313" y="3572789"/>
            <a:ext cx="838200" cy="20774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685783">
              <a:defRPr/>
            </a:pPr>
            <a:r>
              <a:rPr lang="ru-RU" sz="700" dirty="0">
                <a:solidFill>
                  <a:srgbClr val="002F5F"/>
                </a:solidFill>
                <a:latin typeface="Arial"/>
              </a:rPr>
              <a:t>VIKING-3</a:t>
            </a:r>
            <a:r>
              <a:rPr lang="ru-RU" sz="700" baseline="30000" dirty="0">
                <a:solidFill>
                  <a:srgbClr val="002F5F"/>
                </a:solidFill>
                <a:latin typeface="Arial"/>
              </a:rPr>
              <a:t>10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44C1F7C-7BA7-4E58-B3CE-8271C729D6DB}"/>
              </a:ext>
            </a:extLst>
          </p:cNvPr>
          <p:cNvSpPr txBox="1"/>
          <p:nvPr/>
        </p:nvSpPr>
        <p:spPr>
          <a:xfrm>
            <a:off x="8616736" y="2745560"/>
            <a:ext cx="1337491" cy="32594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 defTabSz="685783">
              <a:defRPr/>
            </a:pPr>
            <a:r>
              <a:rPr lang="ru-RU" sz="900" b="1" cap="all" dirty="0">
                <a:solidFill>
                  <a:srgbClr val="A30234"/>
                </a:solidFill>
                <a:latin typeface="Arial"/>
              </a:rPr>
              <a:t>РАНЕЕ ПОЛУЧАЛИ ИНТЕНСИВНОЕ лечение </a:t>
            </a:r>
          </a:p>
        </p:txBody>
      </p:sp>
      <p:pic>
        <p:nvPicPr>
          <p:cNvPr id="146" name="Picture 145">
            <a:extLst>
              <a:ext uri="{FF2B5EF4-FFF2-40B4-BE49-F238E27FC236}">
                <a16:creationId xmlns:a16="http://schemas.microsoft.com/office/drawing/2014/main" id="{C5274CFB-41F1-4E6C-9E34-4F2275E5CB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559" y="2381411"/>
            <a:ext cx="437962" cy="309693"/>
          </a:xfrm>
          <a:prstGeom prst="rect">
            <a:avLst/>
          </a:prstGeom>
        </p:spPr>
      </p:pic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9F4A9F5-CB22-4ED8-B12B-B0C4D59B875B}"/>
              </a:ext>
            </a:extLst>
          </p:cNvPr>
          <p:cNvGrpSpPr/>
          <p:nvPr/>
        </p:nvGrpSpPr>
        <p:grpSpPr>
          <a:xfrm>
            <a:off x="5301934" y="2141300"/>
            <a:ext cx="3273237" cy="1639238"/>
            <a:chOff x="5742762" y="2249448"/>
            <a:chExt cx="4364316" cy="2404217"/>
          </a:xfrm>
        </p:grpSpPr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665F42FE-3DFE-4905-8709-833EFBCACA68}"/>
                </a:ext>
              </a:extLst>
            </p:cNvPr>
            <p:cNvCxnSpPr/>
            <p:nvPr/>
          </p:nvCxnSpPr>
          <p:spPr>
            <a:xfrm>
              <a:off x="5742762" y="2249448"/>
              <a:ext cx="0" cy="2333700"/>
            </a:xfrm>
            <a:prstGeom prst="line">
              <a:avLst/>
            </a:prstGeom>
            <a:noFill/>
            <a:ln w="6350" cap="flat" cmpd="sng" algn="ctr">
              <a:solidFill>
                <a:srgbClr val="44546A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B708667D-BB4A-42CB-BE73-F6A398C59A85}"/>
                </a:ext>
              </a:extLst>
            </p:cNvPr>
            <p:cNvCxnSpPr/>
            <p:nvPr/>
          </p:nvCxnSpPr>
          <p:spPr>
            <a:xfrm>
              <a:off x="7093346" y="2249448"/>
              <a:ext cx="0" cy="2333700"/>
            </a:xfrm>
            <a:prstGeom prst="line">
              <a:avLst/>
            </a:prstGeom>
            <a:noFill/>
            <a:ln w="6350" cap="flat" cmpd="sng" algn="ctr">
              <a:solidFill>
                <a:srgbClr val="44546A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E8669996-8B34-4348-BD01-CDF40C9B8966}"/>
                </a:ext>
              </a:extLst>
            </p:cNvPr>
            <p:cNvCxnSpPr/>
            <p:nvPr/>
          </p:nvCxnSpPr>
          <p:spPr>
            <a:xfrm>
              <a:off x="10107078" y="2319964"/>
              <a:ext cx="0" cy="2333701"/>
            </a:xfrm>
            <a:prstGeom prst="line">
              <a:avLst/>
            </a:prstGeom>
            <a:noFill/>
            <a:ln w="6350" cap="flat" cmpd="sng" algn="ctr">
              <a:solidFill>
                <a:srgbClr val="44546A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</p:cxnSp>
      </p:grpSp>
      <p:pic>
        <p:nvPicPr>
          <p:cNvPr id="151" name="Picture 150">
            <a:extLst>
              <a:ext uri="{FF2B5EF4-FFF2-40B4-BE49-F238E27FC236}">
                <a16:creationId xmlns:a16="http://schemas.microsoft.com/office/drawing/2014/main" id="{F3F759C5-4CCB-425C-B504-15754AF9F8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597" y="2400619"/>
            <a:ext cx="448931" cy="271276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DEF23384-1B41-4BE6-B3AC-E119851303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540" y="2335139"/>
            <a:ext cx="490382" cy="402236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F44D8C7B-D2E8-47DC-BD9C-EBF8B1A649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77" y="2353908"/>
            <a:ext cx="460532" cy="331292"/>
          </a:xfrm>
          <a:prstGeom prst="rect">
            <a:avLst/>
          </a:prstGeom>
        </p:spPr>
      </p:pic>
      <p:sp>
        <p:nvSpPr>
          <p:cNvPr id="154" name="Oval 153">
            <a:extLst>
              <a:ext uri="{FF2B5EF4-FFF2-40B4-BE49-F238E27FC236}">
                <a16:creationId xmlns:a16="http://schemas.microsoft.com/office/drawing/2014/main" id="{0D025D7D-126B-48E5-9F8A-5E1E41DD7A83}"/>
              </a:ext>
            </a:extLst>
          </p:cNvPr>
          <p:cNvSpPr/>
          <p:nvPr/>
        </p:nvSpPr>
        <p:spPr>
          <a:xfrm>
            <a:off x="4842897" y="3144356"/>
            <a:ext cx="355559" cy="358089"/>
          </a:xfrm>
          <a:prstGeom prst="ellipse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B0421BB9-449B-4FFA-9E25-77F07C189912}"/>
              </a:ext>
            </a:extLst>
          </p:cNvPr>
          <p:cNvSpPr/>
          <p:nvPr/>
        </p:nvSpPr>
        <p:spPr>
          <a:xfrm>
            <a:off x="6381809" y="3123222"/>
            <a:ext cx="394823" cy="400361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1BBA4864-5A7B-4005-84D3-320FE56D935F}"/>
              </a:ext>
            </a:extLst>
          </p:cNvPr>
          <p:cNvSpPr/>
          <p:nvPr/>
        </p:nvSpPr>
        <p:spPr>
          <a:xfrm>
            <a:off x="7182913" y="3123222"/>
            <a:ext cx="394823" cy="400361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25400" dist="12700" dir="54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DA2B58DD-10BE-4555-8579-09DCE23EE012}"/>
              </a:ext>
            </a:extLst>
          </p:cNvPr>
          <p:cNvSpPr/>
          <p:nvPr/>
        </p:nvSpPr>
        <p:spPr>
          <a:xfrm>
            <a:off x="8824601" y="3142920"/>
            <a:ext cx="355966" cy="36096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7B427903-25E8-4B7D-9738-EE2175CB7D51}"/>
              </a:ext>
            </a:extLst>
          </p:cNvPr>
          <p:cNvGrpSpPr/>
          <p:nvPr/>
        </p:nvGrpSpPr>
        <p:grpSpPr>
          <a:xfrm>
            <a:off x="4030239" y="3134506"/>
            <a:ext cx="385379" cy="388121"/>
            <a:chOff x="3957783" y="3675198"/>
            <a:chExt cx="517494" cy="517494"/>
          </a:xfrm>
        </p:grpSpPr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AA30EB4C-8AF8-4BFA-8A68-A6865B2A8680}"/>
                </a:ext>
              </a:extLst>
            </p:cNvPr>
            <p:cNvSpPr/>
            <p:nvPr/>
          </p:nvSpPr>
          <p:spPr>
            <a:xfrm>
              <a:off x="3957783" y="3675198"/>
              <a:ext cx="517494" cy="51749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F07C55F5-E6AD-454A-8305-717B1AC87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7784" y="3797565"/>
              <a:ext cx="488904" cy="268623"/>
            </a:xfrm>
            <a:prstGeom prst="rect">
              <a:avLst/>
            </a:prstGeom>
          </p:spPr>
        </p:pic>
      </p:grpSp>
      <p:pic>
        <p:nvPicPr>
          <p:cNvPr id="161" name="Picture 160">
            <a:extLst>
              <a:ext uri="{FF2B5EF4-FFF2-40B4-BE49-F238E27FC236}">
                <a16:creationId xmlns:a16="http://schemas.microsoft.com/office/drawing/2014/main" id="{9198258A-D9A4-41CA-A951-77FA5CE9D2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135" y="3123842"/>
            <a:ext cx="409323" cy="412235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E16A3124-6F68-4DDD-B632-2BFD18D5A0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122" y="3123219"/>
            <a:ext cx="405519" cy="408404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E98715C2-4BC6-4CCF-8134-156E7F51AE3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827" y="3126679"/>
            <a:ext cx="402118" cy="404979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9715BE7D-B157-4BF5-9B13-9EA66D15ADE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719" y="3127114"/>
            <a:ext cx="402118" cy="404979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B453F8F7-1451-4AC0-A98E-5DE61419A64C}"/>
              </a:ext>
            </a:extLst>
          </p:cNvPr>
          <p:cNvGrpSpPr/>
          <p:nvPr/>
        </p:nvGrpSpPr>
        <p:grpSpPr>
          <a:xfrm>
            <a:off x="5597102" y="3134506"/>
            <a:ext cx="385379" cy="388121"/>
            <a:chOff x="6046933" y="3662498"/>
            <a:chExt cx="517494" cy="517494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328A1ACC-AC28-4481-A23D-62CC14B743BE}"/>
                </a:ext>
              </a:extLst>
            </p:cNvPr>
            <p:cNvSpPr/>
            <p:nvPr/>
          </p:nvSpPr>
          <p:spPr>
            <a:xfrm>
              <a:off x="6046933" y="3662498"/>
              <a:ext cx="517494" cy="51749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F0C182CB-BD38-4CAB-8E97-F6BBBF85D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6946" y="3790370"/>
              <a:ext cx="494176" cy="290281"/>
            </a:xfrm>
            <a:prstGeom prst="rect">
              <a:avLst/>
            </a:prstGeom>
          </p:spPr>
        </p:pic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77C1E72-4B31-4C80-A991-CFA14276040F}"/>
              </a:ext>
            </a:extLst>
          </p:cNvPr>
          <p:cNvGrpSpPr/>
          <p:nvPr/>
        </p:nvGrpSpPr>
        <p:grpSpPr>
          <a:xfrm>
            <a:off x="4833099" y="3132954"/>
            <a:ext cx="385379" cy="388121"/>
            <a:chOff x="4914735" y="4965675"/>
            <a:chExt cx="517494" cy="517494"/>
          </a:xfrm>
        </p:grpSpPr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417F0EA6-E59C-45C9-93C3-83D0FBAC8F4D}"/>
                </a:ext>
              </a:extLst>
            </p:cNvPr>
            <p:cNvSpPr/>
            <p:nvPr/>
          </p:nvSpPr>
          <p:spPr>
            <a:xfrm>
              <a:off x="4914735" y="4965675"/>
              <a:ext cx="517494" cy="51749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D7A01BCF-D800-4551-9ED6-41CC9EF80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6345" y="5058701"/>
              <a:ext cx="356962" cy="339690"/>
            </a:xfrm>
            <a:prstGeom prst="rect">
              <a:avLst/>
            </a:prstGeom>
          </p:spPr>
        </p:pic>
      </p:grpSp>
      <p:sp>
        <p:nvSpPr>
          <p:cNvPr id="171" name="TextBox 170">
            <a:extLst>
              <a:ext uri="{FF2B5EF4-FFF2-40B4-BE49-F238E27FC236}">
                <a16:creationId xmlns:a16="http://schemas.microsoft.com/office/drawing/2014/main" id="{D75FE058-448B-4ED0-A266-3E081733766E}"/>
              </a:ext>
            </a:extLst>
          </p:cNvPr>
          <p:cNvSpPr txBox="1"/>
          <p:nvPr/>
        </p:nvSpPr>
        <p:spPr>
          <a:xfrm>
            <a:off x="1368787" y="3680291"/>
            <a:ext cx="91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ru-RU" sz="700" dirty="0">
                <a:solidFill>
                  <a:srgbClr val="A30234"/>
                </a:solidFill>
                <a:latin typeface="Arial"/>
              </a:rPr>
              <a:t>Не меньшая эффективность по сравнению с </a:t>
            </a:r>
            <a:r>
              <a:rPr lang="en-US" sz="700" dirty="0">
                <a:solidFill>
                  <a:srgbClr val="A30234"/>
                </a:solidFill>
                <a:latin typeface="Arial"/>
              </a:rPr>
              <a:t>RAL</a:t>
            </a:r>
            <a:r>
              <a:rPr lang="ru-RU" sz="700" baseline="30000" dirty="0">
                <a:solidFill>
                  <a:srgbClr val="A30234"/>
                </a:solidFill>
                <a:latin typeface="Arial"/>
              </a:rPr>
              <a:t>1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F8A949C-22AD-4B30-95AF-5139E42833B5}"/>
              </a:ext>
            </a:extLst>
          </p:cNvPr>
          <p:cNvSpPr txBox="1"/>
          <p:nvPr/>
        </p:nvSpPr>
        <p:spPr>
          <a:xfrm>
            <a:off x="2068158" y="3700710"/>
            <a:ext cx="10351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ru-RU" sz="700" dirty="0">
                <a:solidFill>
                  <a:srgbClr val="A30234"/>
                </a:solidFill>
                <a:latin typeface="Arial"/>
              </a:rPr>
              <a:t>БОЛЕЕ ВЫСОКАЯ ЭФФЕКТИВНОСТЬ по сравнению с препаратом </a:t>
            </a:r>
          </a:p>
          <a:p>
            <a:pPr algn="ctr" defTabSz="685783">
              <a:defRPr/>
            </a:pPr>
            <a:r>
              <a:rPr lang="en-US" sz="700" dirty="0">
                <a:solidFill>
                  <a:srgbClr val="A30234"/>
                </a:solidFill>
                <a:latin typeface="Arial"/>
              </a:rPr>
              <a:t>EFV/TDF/FTC</a:t>
            </a:r>
            <a:r>
              <a:rPr lang="ru-RU" sz="700" baseline="30000" dirty="0">
                <a:solidFill>
                  <a:srgbClr val="A30234"/>
                </a:solidFill>
                <a:latin typeface="Arial"/>
              </a:rPr>
              <a:t>2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1A1A8DC5-7C41-4E4D-BE74-57F9365330A5}"/>
              </a:ext>
            </a:extLst>
          </p:cNvPr>
          <p:cNvSpPr txBox="1"/>
          <p:nvPr/>
        </p:nvSpPr>
        <p:spPr>
          <a:xfrm>
            <a:off x="2973494" y="3697908"/>
            <a:ext cx="984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ru-RU" sz="700" dirty="0">
                <a:solidFill>
                  <a:srgbClr val="A30234"/>
                </a:solidFill>
                <a:latin typeface="Arial"/>
              </a:rPr>
              <a:t>БОЛЕЕ ВЫСОКАЯ ЭФФЕКТИВНОСТЬ по сравнению с </a:t>
            </a:r>
            <a:r>
              <a:rPr lang="en-US" sz="700" dirty="0">
                <a:solidFill>
                  <a:srgbClr val="A30234"/>
                </a:solidFill>
                <a:latin typeface="Arial"/>
              </a:rPr>
              <a:t>DRV/r</a:t>
            </a:r>
            <a:r>
              <a:rPr lang="ru-RU" sz="700" baseline="30000" dirty="0">
                <a:solidFill>
                  <a:srgbClr val="A30234"/>
                </a:solidFill>
                <a:latin typeface="Arial"/>
              </a:rPr>
              <a:t>3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FFD28EFB-C0BA-4894-BCA2-71ED8D0B3684}"/>
              </a:ext>
            </a:extLst>
          </p:cNvPr>
          <p:cNvSpPr txBox="1"/>
          <p:nvPr/>
        </p:nvSpPr>
        <p:spPr>
          <a:xfrm>
            <a:off x="3785781" y="3697908"/>
            <a:ext cx="1009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ru-RU" sz="700" dirty="0">
                <a:solidFill>
                  <a:srgbClr val="A30234"/>
                </a:solidFill>
                <a:latin typeface="Arial"/>
              </a:rPr>
              <a:t>БОЛЕЕ ВЫСОКАЯ ЭФФЕКТИВНОСТЬ по сравнению с </a:t>
            </a:r>
            <a:r>
              <a:rPr lang="en-US" sz="700" dirty="0">
                <a:solidFill>
                  <a:srgbClr val="A30234"/>
                </a:solidFill>
                <a:latin typeface="Arial"/>
              </a:rPr>
              <a:t>ATV/r</a:t>
            </a:r>
            <a:r>
              <a:rPr lang="ru-RU" sz="700" baseline="30000" dirty="0">
                <a:solidFill>
                  <a:srgbClr val="A30234"/>
                </a:solidFill>
                <a:latin typeface="Arial"/>
              </a:rPr>
              <a:t>4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80CF3E23-426D-4180-80EA-C8A34F661117}"/>
              </a:ext>
            </a:extLst>
          </p:cNvPr>
          <p:cNvSpPr txBox="1"/>
          <p:nvPr/>
        </p:nvSpPr>
        <p:spPr>
          <a:xfrm>
            <a:off x="5339605" y="3703711"/>
            <a:ext cx="9352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ru-RU" sz="700" dirty="0">
                <a:solidFill>
                  <a:srgbClr val="A30234"/>
                </a:solidFill>
                <a:latin typeface="Arial"/>
              </a:rPr>
              <a:t>Не меньшая эффективность по сравнению с </a:t>
            </a:r>
          </a:p>
          <a:p>
            <a:pPr algn="ctr" defTabSz="685783">
              <a:defRPr/>
            </a:pPr>
            <a:r>
              <a:rPr lang="ru-RU" sz="700" dirty="0">
                <a:solidFill>
                  <a:srgbClr val="A30234"/>
                </a:solidFill>
                <a:latin typeface="Arial"/>
              </a:rPr>
              <a:t>текущими режимами АРТ</a:t>
            </a:r>
            <a:r>
              <a:rPr lang="ru-RU" sz="700" baseline="30000" dirty="0">
                <a:solidFill>
                  <a:srgbClr val="A30234"/>
                </a:solidFill>
                <a:latin typeface="Arial"/>
              </a:rPr>
              <a:t>6,†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1566186-BCCC-466B-8810-83860C0C063F}"/>
              </a:ext>
            </a:extLst>
          </p:cNvPr>
          <p:cNvSpPr txBox="1"/>
          <p:nvPr/>
        </p:nvSpPr>
        <p:spPr>
          <a:xfrm>
            <a:off x="6068919" y="3732460"/>
            <a:ext cx="105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ru-RU" sz="700" dirty="0">
                <a:solidFill>
                  <a:srgbClr val="A30234"/>
                </a:solidFill>
                <a:latin typeface="Arial"/>
              </a:rPr>
              <a:t>БОЛЕЕ ВЫСОКАЯ ЭФФЕКТИВНОСТЬ</a:t>
            </a:r>
            <a:r>
              <a:rPr lang="ru-RU" sz="700" baseline="30000" dirty="0">
                <a:solidFill>
                  <a:srgbClr val="A30234"/>
                </a:solidFill>
                <a:latin typeface="Arial"/>
              </a:rPr>
              <a:t> </a:t>
            </a:r>
            <a:r>
              <a:rPr lang="ru-RU" sz="700" dirty="0">
                <a:solidFill>
                  <a:srgbClr val="A30234"/>
                </a:solidFill>
                <a:latin typeface="Arial"/>
              </a:rPr>
              <a:t>по сравнению с </a:t>
            </a:r>
            <a:r>
              <a:rPr lang="en-US" sz="700" dirty="0">
                <a:solidFill>
                  <a:srgbClr val="A30234"/>
                </a:solidFill>
                <a:latin typeface="Arial"/>
              </a:rPr>
              <a:t>LPV/r</a:t>
            </a:r>
            <a:r>
              <a:rPr lang="ru-RU" sz="700" baseline="30000" dirty="0">
                <a:solidFill>
                  <a:srgbClr val="A30234"/>
                </a:solidFill>
                <a:latin typeface="Arial"/>
              </a:rPr>
              <a:t>7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B0B98B37-4C6C-4055-8303-D2E5EB391F1F}"/>
              </a:ext>
            </a:extLst>
          </p:cNvPr>
          <p:cNvSpPr txBox="1"/>
          <p:nvPr/>
        </p:nvSpPr>
        <p:spPr>
          <a:xfrm>
            <a:off x="7712737" y="3721616"/>
            <a:ext cx="1028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ru-RU" sz="700" dirty="0">
                <a:solidFill>
                  <a:srgbClr val="A30234"/>
                </a:solidFill>
                <a:latin typeface="Arial"/>
              </a:rPr>
              <a:t>БОЛЕЕ ВЫСОКАЯ ЭФФЕКТИВНОСТЬ по сравнению с </a:t>
            </a:r>
            <a:r>
              <a:rPr lang="en-US" sz="700" dirty="0">
                <a:solidFill>
                  <a:srgbClr val="A30234"/>
                </a:solidFill>
                <a:latin typeface="Arial"/>
              </a:rPr>
              <a:t>RAL</a:t>
            </a:r>
            <a:r>
              <a:rPr lang="ru-RU" sz="700" baseline="30000" dirty="0">
                <a:solidFill>
                  <a:srgbClr val="A30234"/>
                </a:solidFill>
                <a:latin typeface="Arial"/>
              </a:rPr>
              <a:t>9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3BCDBFE8-94D1-4572-973C-36527F7062C6}"/>
              </a:ext>
            </a:extLst>
          </p:cNvPr>
          <p:cNvSpPr txBox="1"/>
          <p:nvPr/>
        </p:nvSpPr>
        <p:spPr>
          <a:xfrm>
            <a:off x="8585873" y="3703438"/>
            <a:ext cx="986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ru-RU" sz="700" dirty="0">
                <a:solidFill>
                  <a:srgbClr val="A30234"/>
                </a:solidFill>
                <a:latin typeface="Arial"/>
              </a:rPr>
              <a:t>Эффективность у пациентов с резистентностью к ИнИ</a:t>
            </a:r>
            <a:r>
              <a:rPr lang="ru-RU" sz="700" baseline="30000" dirty="0">
                <a:solidFill>
                  <a:srgbClr val="A30234"/>
                </a:solidFill>
                <a:latin typeface="Arial"/>
              </a:rPr>
              <a:t>10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3797124F-E36E-4FCE-ABAC-2B8DC13CE309}"/>
              </a:ext>
            </a:extLst>
          </p:cNvPr>
          <p:cNvSpPr txBox="1"/>
          <p:nvPr/>
        </p:nvSpPr>
        <p:spPr>
          <a:xfrm>
            <a:off x="6909133" y="3714738"/>
            <a:ext cx="9778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ru-RU" sz="700" dirty="0">
                <a:solidFill>
                  <a:srgbClr val="A30234"/>
                </a:solidFill>
                <a:latin typeface="Arial"/>
              </a:rPr>
              <a:t>Продолжающееся исследование с участием пациентов </a:t>
            </a:r>
            <a:br>
              <a:rPr sz="700" dirty="0">
                <a:solidFill>
                  <a:prstClr val="black"/>
                </a:solidFill>
                <a:latin typeface="Calibri"/>
              </a:rPr>
            </a:br>
            <a:r>
              <a:rPr lang="ru-RU" sz="700" dirty="0">
                <a:solidFill>
                  <a:srgbClr val="A30234"/>
                </a:solidFill>
                <a:latin typeface="Arial"/>
              </a:rPr>
              <a:t>в возрасте от ≥6 до &lt;18 лет</a:t>
            </a:r>
            <a:r>
              <a:rPr lang="ru-RU" sz="700" baseline="30000" dirty="0">
                <a:solidFill>
                  <a:srgbClr val="A30234"/>
                </a:solidFill>
                <a:latin typeface="Arial"/>
              </a:rPr>
              <a:t>8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FE01CA98-3754-4E67-9DEC-718CBA86513E}"/>
              </a:ext>
            </a:extLst>
          </p:cNvPr>
          <p:cNvSpPr txBox="1"/>
          <p:nvPr/>
        </p:nvSpPr>
        <p:spPr>
          <a:xfrm>
            <a:off x="4541452" y="3700710"/>
            <a:ext cx="99378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ru-RU" sz="700" dirty="0">
                <a:solidFill>
                  <a:srgbClr val="A30234"/>
                </a:solidFill>
                <a:latin typeface="Arial"/>
              </a:rPr>
              <a:t>Не меньшая эффективность</a:t>
            </a:r>
          </a:p>
          <a:p>
            <a:pPr algn="ctr" defTabSz="685783">
              <a:defRPr/>
            </a:pPr>
            <a:r>
              <a:rPr lang="ru-RU" sz="700" dirty="0">
                <a:solidFill>
                  <a:srgbClr val="A30234"/>
                </a:solidFill>
                <a:latin typeface="Arial"/>
              </a:rPr>
              <a:t>по сравнению с </a:t>
            </a:r>
            <a:r>
              <a:rPr lang="en-US" sz="700" dirty="0">
                <a:solidFill>
                  <a:srgbClr val="A30234"/>
                </a:solidFill>
                <a:latin typeface="Arial"/>
              </a:rPr>
              <a:t>EFV</a:t>
            </a:r>
            <a:endParaRPr lang="ru-RU" sz="700" dirty="0">
              <a:solidFill>
                <a:srgbClr val="A30234"/>
              </a:solidFill>
              <a:latin typeface="Arial"/>
            </a:endParaRPr>
          </a:p>
          <a:p>
            <a:pPr algn="ctr" defTabSz="685783">
              <a:defRPr/>
            </a:pPr>
            <a:r>
              <a:rPr lang="ru-RU" sz="700" dirty="0">
                <a:solidFill>
                  <a:srgbClr val="A30234"/>
                </a:solidFill>
                <a:latin typeface="Arial"/>
              </a:rPr>
              <a:t> у больных с ТБ, чувствительным к рифампину</a:t>
            </a:r>
            <a:r>
              <a:rPr lang="ru-RU" sz="700" baseline="30000" dirty="0">
                <a:solidFill>
                  <a:srgbClr val="A30234"/>
                </a:solidFill>
                <a:latin typeface="Arial"/>
              </a:rPr>
              <a:t>5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D0D4937F-F26C-48BE-A495-D454BB61D13D}"/>
              </a:ext>
            </a:extLst>
          </p:cNvPr>
          <p:cNvSpPr/>
          <p:nvPr/>
        </p:nvSpPr>
        <p:spPr>
          <a:xfrm>
            <a:off x="838200" y="4382491"/>
            <a:ext cx="2223738" cy="293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defTabSz="914355">
              <a:defRPr/>
            </a:pPr>
            <a:r>
              <a:rPr lang="ru-RU" sz="1000" b="1" dirty="0">
                <a:solidFill>
                  <a:srgbClr val="A30234"/>
                </a:solidFill>
                <a:latin typeface="Arial"/>
              </a:rPr>
              <a:t>В рамках программы оценили:</a:t>
            </a:r>
            <a:endParaRPr lang="ru-RU" sz="1000" b="1" baseline="30000" dirty="0">
              <a:solidFill>
                <a:srgbClr val="A30234"/>
              </a:solidFill>
              <a:latin typeface="Arial"/>
            </a:endParaRPr>
          </a:p>
        </p:txBody>
      </p:sp>
      <p:pic>
        <p:nvPicPr>
          <p:cNvPr id="182" name="Picture 181">
            <a:extLst>
              <a:ext uri="{FF2B5EF4-FFF2-40B4-BE49-F238E27FC236}">
                <a16:creationId xmlns:a16="http://schemas.microsoft.com/office/drawing/2014/main" id="{DCD77E28-8337-45EE-A78D-AF7AA39810A2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3340" y="4528047"/>
            <a:ext cx="4475018" cy="462159"/>
          </a:xfrm>
          <a:prstGeom prst="rect">
            <a:avLst/>
          </a:prstGeom>
        </p:spPr>
      </p:pic>
      <p:sp>
        <p:nvSpPr>
          <p:cNvPr id="183" name="Rectangle 182">
            <a:extLst>
              <a:ext uri="{FF2B5EF4-FFF2-40B4-BE49-F238E27FC236}">
                <a16:creationId xmlns:a16="http://schemas.microsoft.com/office/drawing/2014/main" id="{11EEC538-6C7C-4A25-B0FB-C5ADDD38DF9C}"/>
              </a:ext>
            </a:extLst>
          </p:cNvPr>
          <p:cNvSpPr/>
          <p:nvPr/>
        </p:nvSpPr>
        <p:spPr>
          <a:xfrm>
            <a:off x="6906101" y="4539734"/>
            <a:ext cx="4551824" cy="741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2300" indent="-132300" defTabSz="685783">
              <a:lnSpc>
                <a:spcPct val="90000"/>
              </a:lnSpc>
              <a:spcAft>
                <a:spcPts val="225"/>
              </a:spcAft>
              <a:buClr>
                <a:srgbClr val="002F5F"/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Основная конечная точка: доля участников с РНК ВИЧ-1 &lt;50 копий/мл на 48-й неделе (24-я неделя в рамках исследования STRIIVING; 8-й день и 24-я неделя комбинированная основная точка в рамках исследования VIKING-3)</a:t>
            </a:r>
          </a:p>
          <a:p>
            <a:pPr marL="132300" indent="-132300" defTabSz="685783">
              <a:lnSpc>
                <a:spcPct val="90000"/>
              </a:lnSpc>
              <a:spcAft>
                <a:spcPts val="225"/>
              </a:spcAft>
              <a:buClr>
                <a:srgbClr val="002F5F"/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Дизайн исследования по оценке не меньшей эффективности, предварительно установленный критерий более высокой эффективности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596B4A00-1D7F-4015-B46A-A7B4AB42FA65}"/>
              </a:ext>
            </a:extLst>
          </p:cNvPr>
          <p:cNvSpPr txBox="1"/>
          <p:nvPr/>
        </p:nvSpPr>
        <p:spPr>
          <a:xfrm>
            <a:off x="1046129" y="4949895"/>
            <a:ext cx="14334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A30234"/>
                </a:solidFill>
                <a:latin typeface="Arial"/>
              </a:rPr>
              <a:t>&gt;</a:t>
            </a:r>
            <a:r>
              <a:rPr lang="ru-RU" sz="1000" dirty="0">
                <a:solidFill>
                  <a:srgbClr val="A30234"/>
                </a:solidFill>
                <a:latin typeface="Arial"/>
              </a:rPr>
              <a:t>2100 пациентов</a:t>
            </a:r>
            <a:r>
              <a:rPr lang="ru-RU" sz="1000" baseline="30000" dirty="0">
                <a:solidFill>
                  <a:srgbClr val="A30234"/>
                </a:solidFill>
                <a:latin typeface="Arial"/>
              </a:rPr>
              <a:t>1–8</a:t>
            </a:r>
            <a:endParaRPr lang="ru-RU" sz="1000" dirty="0">
              <a:solidFill>
                <a:srgbClr val="A30234"/>
              </a:solidFill>
              <a:latin typeface="Arial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AA2614A8-AD72-4822-9FEB-2E0B932B10B8}"/>
              </a:ext>
            </a:extLst>
          </p:cNvPr>
          <p:cNvSpPr txBox="1"/>
          <p:nvPr/>
        </p:nvSpPr>
        <p:spPr>
          <a:xfrm>
            <a:off x="2516044" y="4948449"/>
            <a:ext cx="11945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A30234"/>
                </a:solidFill>
                <a:latin typeface="Arial"/>
              </a:rPr>
              <a:t>в </a:t>
            </a:r>
            <a:r>
              <a:rPr lang="en-US" sz="1000" dirty="0">
                <a:solidFill>
                  <a:srgbClr val="A30234"/>
                </a:solidFill>
                <a:latin typeface="Arial"/>
              </a:rPr>
              <a:t>&gt;</a:t>
            </a:r>
            <a:r>
              <a:rPr lang="ru-RU" sz="1000" dirty="0">
                <a:solidFill>
                  <a:srgbClr val="A30234"/>
                </a:solidFill>
                <a:latin typeface="Arial"/>
              </a:rPr>
              <a:t>30 странах</a:t>
            </a:r>
            <a:r>
              <a:rPr lang="ru-RU" sz="1000" baseline="30000" dirty="0">
                <a:solidFill>
                  <a:srgbClr val="A30234"/>
                </a:solidFill>
                <a:latin typeface="Arial"/>
              </a:rPr>
              <a:t>1–8</a:t>
            </a:r>
            <a:endParaRPr lang="ru-RU" sz="1000" dirty="0">
              <a:solidFill>
                <a:srgbClr val="A30234"/>
              </a:solidFill>
              <a:latin typeface="Arial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F72EBC12-7ADE-4CDF-8BDD-EFE3E032016E}"/>
              </a:ext>
            </a:extLst>
          </p:cNvPr>
          <p:cNvSpPr txBox="1"/>
          <p:nvPr/>
        </p:nvSpPr>
        <p:spPr>
          <a:xfrm>
            <a:off x="3773686" y="4953423"/>
            <a:ext cx="15118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A30234"/>
                </a:solidFill>
                <a:latin typeface="Arial"/>
              </a:rPr>
              <a:t>в возрасте 6–79 лет</a:t>
            </a:r>
            <a:r>
              <a:rPr lang="ru-RU" sz="1000" baseline="30000" dirty="0">
                <a:solidFill>
                  <a:srgbClr val="A30234"/>
                </a:solidFill>
                <a:latin typeface="Arial"/>
              </a:rPr>
              <a:t>1–8</a:t>
            </a:r>
            <a:endParaRPr lang="ru-RU" sz="1000" dirty="0">
              <a:solidFill>
                <a:srgbClr val="A30234"/>
              </a:solidFill>
              <a:latin typeface="Arial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AA40B66D-D12A-4B18-A207-19FC8999ABFB}"/>
              </a:ext>
            </a:extLst>
          </p:cNvPr>
          <p:cNvSpPr txBox="1"/>
          <p:nvPr/>
        </p:nvSpPr>
        <p:spPr>
          <a:xfrm>
            <a:off x="5198456" y="4948449"/>
            <a:ext cx="15825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A30234"/>
                </a:solidFill>
                <a:latin typeface="Arial"/>
              </a:rPr>
              <a:t>&gt;500 женщин</a:t>
            </a:r>
            <a:r>
              <a:rPr lang="ru-RU" sz="1000" baseline="30000" dirty="0">
                <a:solidFill>
                  <a:srgbClr val="A30234"/>
                </a:solidFill>
                <a:latin typeface="Arial"/>
              </a:rPr>
              <a:t>1-7, 9-10</a:t>
            </a:r>
            <a:endParaRPr lang="ru-RU" sz="1000" dirty="0">
              <a:solidFill>
                <a:srgbClr val="A30234"/>
              </a:solidFill>
              <a:latin typeface="Arial"/>
            </a:endParaRPr>
          </a:p>
        </p:txBody>
      </p:sp>
      <p:sp>
        <p:nvSpPr>
          <p:cNvPr id="188" name="Footer Placeholder 7">
            <a:extLst>
              <a:ext uri="{FF2B5EF4-FFF2-40B4-BE49-F238E27FC236}">
                <a16:creationId xmlns:a16="http://schemas.microsoft.com/office/drawing/2014/main" id="{85BBA154-E504-4784-A982-5D109121B8B1}"/>
              </a:ext>
            </a:extLst>
          </p:cNvPr>
          <p:cNvSpPr txBox="1">
            <a:spLocks/>
          </p:cNvSpPr>
          <p:nvPr/>
        </p:nvSpPr>
        <p:spPr>
          <a:xfrm>
            <a:off x="838199" y="5965002"/>
            <a:ext cx="10619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600" dirty="0">
              <a:solidFill>
                <a:srgbClr val="000000">
                  <a:tint val="75000"/>
                </a:srgbClr>
              </a:solidFill>
              <a:latin typeface="Arial"/>
            </a:endParaRPr>
          </a:p>
          <a:p>
            <a:pPr algn="l"/>
            <a:r>
              <a:rPr lang="ru-RU" sz="900" dirty="0">
                <a:solidFill>
                  <a:srgbClr val="000000">
                    <a:tint val="75000"/>
                  </a:srgbClr>
                </a:solidFill>
                <a:latin typeface="Arial"/>
              </a:rPr>
              <a:t>*Исследования по оценке двухкомпонентных режимов с применение долутегравира не представлены. </a:t>
            </a:r>
          </a:p>
          <a:p>
            <a:pPr algn="l"/>
            <a:r>
              <a:rPr lang="ru-RU" sz="900" baseline="30000" dirty="0">
                <a:solidFill>
                  <a:srgbClr val="000000">
                    <a:tint val="75000"/>
                  </a:srgbClr>
                </a:solidFill>
                <a:latin typeface="Arial"/>
              </a:rPr>
              <a:t>†</a:t>
            </a:r>
            <a:r>
              <a:rPr lang="ru-RU" sz="900" dirty="0">
                <a:solidFill>
                  <a:srgbClr val="000000">
                    <a:tint val="75000"/>
                  </a:srgbClr>
                </a:solidFill>
                <a:latin typeface="Arial"/>
              </a:rPr>
              <a:t>АРТ двумя НИОТ плюс ННИОТ, ИП и ИнИ со стабильной супрессией. </a:t>
            </a:r>
            <a:br>
              <a:rPr lang="ru-RU" sz="1100" dirty="0">
                <a:solidFill>
                  <a:prstClr val="black">
                    <a:tint val="75000"/>
                  </a:prstClr>
                </a:solidFill>
                <a:latin typeface="Calibri"/>
              </a:rPr>
            </a:br>
            <a:endParaRPr lang="ru-RU" sz="1100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pPr algn="l"/>
            <a:r>
              <a:rPr lang="ru-RU" sz="900" dirty="0">
                <a:solidFill>
                  <a:srgbClr val="000000">
                    <a:tint val="75000"/>
                  </a:srgbClr>
                </a:solidFill>
                <a:latin typeface="Arial"/>
              </a:rPr>
              <a:t>1. </a:t>
            </a:r>
            <a:r>
              <a:rPr lang="en-US" sz="900" dirty="0">
                <a:solidFill>
                  <a:srgbClr val="000000">
                    <a:tint val="75000"/>
                  </a:srgbClr>
                </a:solidFill>
                <a:latin typeface="Arial"/>
              </a:rPr>
              <a:t>Raffi et al. Lancet 2013;381:735-43. 2. Walmsley et al. N </a:t>
            </a:r>
            <a:r>
              <a:rPr lang="en-US" sz="900" dirty="0" err="1">
                <a:solidFill>
                  <a:srgbClr val="000000">
                    <a:tint val="75000"/>
                  </a:srgbClr>
                </a:solidFill>
                <a:latin typeface="Arial"/>
              </a:rPr>
              <a:t>Engl</a:t>
            </a:r>
            <a:r>
              <a:rPr lang="en-US" sz="900" dirty="0">
                <a:solidFill>
                  <a:srgbClr val="000000">
                    <a:tint val="75000"/>
                  </a:srgbClr>
                </a:solidFill>
                <a:latin typeface="Arial"/>
              </a:rPr>
              <a:t> J Med 2013;369:1807-18. 3. </a:t>
            </a:r>
            <a:r>
              <a:rPr lang="en-US" sz="900" dirty="0" err="1">
                <a:solidFill>
                  <a:srgbClr val="000000">
                    <a:tint val="75000"/>
                  </a:srgbClr>
                </a:solidFill>
                <a:latin typeface="Arial"/>
              </a:rPr>
              <a:t>Clotet</a:t>
            </a:r>
            <a:r>
              <a:rPr lang="en-US" sz="900" dirty="0">
                <a:solidFill>
                  <a:srgbClr val="000000">
                    <a:tint val="75000"/>
                  </a:srgbClr>
                </a:solidFill>
                <a:latin typeface="Arial"/>
              </a:rPr>
              <a:t> et al. Lancet 2014;383:2222-31. 4. </a:t>
            </a:r>
            <a:r>
              <a:rPr lang="en-US" sz="900" dirty="0" err="1">
                <a:solidFill>
                  <a:srgbClr val="000000">
                    <a:tint val="75000"/>
                  </a:srgbClr>
                </a:solidFill>
                <a:latin typeface="Arial"/>
              </a:rPr>
              <a:t>Orrell</a:t>
            </a:r>
            <a:r>
              <a:rPr lang="en-US" sz="900" dirty="0">
                <a:solidFill>
                  <a:srgbClr val="000000">
                    <a:tint val="75000"/>
                  </a:srgbClr>
                </a:solidFill>
                <a:latin typeface="Arial"/>
              </a:rPr>
              <a:t> et al. Lancet HIV 2017 (</a:t>
            </a:r>
            <a:r>
              <a:rPr lang="en-US" sz="900" dirty="0" err="1">
                <a:solidFill>
                  <a:srgbClr val="000000">
                    <a:tint val="75000"/>
                  </a:srgbClr>
                </a:solidFill>
                <a:latin typeface="Arial"/>
              </a:rPr>
              <a:t>Epub</a:t>
            </a:r>
            <a:r>
              <a:rPr lang="en-US" sz="900" dirty="0">
                <a:solidFill>
                  <a:srgbClr val="000000">
                    <a:tint val="75000"/>
                  </a:srgbClr>
                </a:solidFill>
                <a:latin typeface="Arial"/>
              </a:rPr>
              <a:t> ahead of print). 5. Dooley et al. 22nd International AIDS Conference; Amsterdam, the Netherlands. Slides TUAB0206. 6.Trottier et al. </a:t>
            </a:r>
            <a:r>
              <a:rPr lang="en-US" sz="900" dirty="0" err="1">
                <a:solidFill>
                  <a:srgbClr val="000000">
                    <a:tint val="75000"/>
                  </a:srgbClr>
                </a:solidFill>
                <a:latin typeface="Arial"/>
              </a:rPr>
              <a:t>Antivir</a:t>
            </a:r>
            <a:r>
              <a:rPr lang="en-US" sz="900" dirty="0">
                <a:solidFill>
                  <a:srgbClr val="000000">
                    <a:tint val="75000"/>
                  </a:srgbClr>
                </a:solidFill>
                <a:latin typeface="Arial"/>
              </a:rPr>
              <a:t> </a:t>
            </a:r>
            <a:r>
              <a:rPr lang="en-US" sz="900" dirty="0" err="1">
                <a:solidFill>
                  <a:srgbClr val="000000">
                    <a:tint val="75000"/>
                  </a:srgbClr>
                </a:solidFill>
                <a:latin typeface="Arial"/>
              </a:rPr>
              <a:t>Ther</a:t>
            </a:r>
            <a:r>
              <a:rPr lang="en-US" sz="900" dirty="0">
                <a:solidFill>
                  <a:srgbClr val="000000">
                    <a:tint val="75000"/>
                  </a:srgbClr>
                </a:solidFill>
                <a:latin typeface="Arial"/>
              </a:rPr>
              <a:t> 2017;22:459–60. 7. Aboud et al. Presented at IAS 2017; TUA90105L. 8. </a:t>
            </a:r>
            <a:r>
              <a:rPr lang="en-US" sz="900" dirty="0" err="1">
                <a:solidFill>
                  <a:srgbClr val="000000">
                    <a:tint val="75000"/>
                  </a:srgbClr>
                </a:solidFill>
                <a:latin typeface="Arial"/>
              </a:rPr>
              <a:t>Viani</a:t>
            </a:r>
            <a:r>
              <a:rPr lang="en-US" sz="900" dirty="0">
                <a:solidFill>
                  <a:srgbClr val="000000">
                    <a:tint val="75000"/>
                  </a:srgbClr>
                </a:solidFill>
                <a:latin typeface="Arial"/>
              </a:rPr>
              <a:t> et al. Presented at CROI 2014; 119. 9. Cahn et al. Lancet 2013;382:700-8. 10. Castagna et al. J Infect Dis 2014;210:354–62.</a:t>
            </a:r>
          </a:p>
        </p:txBody>
      </p:sp>
    </p:spTree>
    <p:extLst>
      <p:ext uri="{BB962C8B-B14F-4D97-AF65-F5344CB8AC3E}">
        <p14:creationId xmlns:p14="http://schemas.microsoft.com/office/powerpoint/2010/main" val="115992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746420" y="6731468"/>
            <a:ext cx="9108000" cy="110800"/>
          </a:xfrm>
        </p:spPr>
        <p:txBody>
          <a:bodyPr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Min S, et al. AIDS 2011;25:1737–45; 2. Cahn P, et al. Lancet 2013;382:700-8; 3. Kobayashi M, et al. Antimicrob Agents Chemother 2011;55:813–21; 4. Hightower KE, et al. Antimicrob Agents Chemother 2011;5:4552–9; 5. van Lunzen J, et al. Lancet Infect Dis 2012;12:111-8; 6. Elliot E, et al. IWCPHIV 2015. Abstract 13; 7. Walmsley S, et al. N Engl J Med 2013;369:1807–18; 8. Clotet B, et al. Lancet 2014;383:2222-31; 9. Orrell C, et al. International AIDS Conference 2016. Abstract 10215; 10. Raffi F, et al. Lancet 2013;381:735-43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95380" y="317721"/>
            <a:ext cx="7543800" cy="838200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r>
              <a:rPr lang="ru-RU" sz="2800" b="1" dirty="0">
                <a:solidFill>
                  <a:srgbClr val="E300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DTG в качестве основного препарата 2КР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3256548" y="5286969"/>
            <a:ext cx="6012000" cy="90000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E31836"/>
            </a:solidFill>
            <a:prstDash val="solid"/>
          </a:ln>
          <a:effectLst>
            <a:outerShdw blurRad="63500" sx="102000" sy="102000" algn="ctr" rotWithShape="0">
              <a:srgbClr val="919194">
                <a:alpha val="40000"/>
              </a:srgbClr>
            </a:outerShdw>
          </a:effectLst>
        </p:spPr>
        <p:txBody>
          <a:bodyPr rtlCol="0" anchor="ctr"/>
          <a:lstStyle/>
          <a:p>
            <a:pPr>
              <a:defRPr/>
            </a:pPr>
            <a:r>
              <a:rPr lang="ru-RU" sz="14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Длительный период полувыведения; низкая вариабельность экспозиции</a:t>
            </a:r>
            <a:endParaRPr lang="ru-RU" sz="1400" b="1" kern="0" baseline="30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Экспозиция при применении DTG (50 мг 1 р/сут) в 19 раз выше IC</a:t>
            </a:r>
            <a:r>
              <a:rPr lang="ru-RU" sz="1400" kern="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r>
              <a:rPr lang="ru-RU" sz="1400" kern="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Длительное сохранение остаточной концентрации в плазме крови — </a:t>
            </a:r>
            <a:br>
              <a:rPr lang="ru-RU" sz="1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течение периода до 216 часов после приема</a:t>
            </a:r>
            <a:r>
              <a:rPr lang="ru-RU" sz="1400" kern="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4723142" y="1101949"/>
            <a:ext cx="2635882" cy="43200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E31836"/>
            </a:solidFill>
            <a:prstDash val="solid"/>
          </a:ln>
          <a:effectLst>
            <a:outerShdw blurRad="63500" sx="102000" sy="102000" algn="ctr" rotWithShape="0">
              <a:srgbClr val="919194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sz="1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Быстрое начало активного противовирусного действия</a:t>
            </a:r>
            <a:r>
              <a:rPr lang="ru-RU" sz="1400" kern="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88" name="Gruppieren 1"/>
          <p:cNvGrpSpPr/>
          <p:nvPr/>
        </p:nvGrpSpPr>
        <p:grpSpPr>
          <a:xfrm>
            <a:off x="4524801" y="1806704"/>
            <a:ext cx="3142398" cy="3179810"/>
            <a:chOff x="3005260" y="1981200"/>
            <a:chExt cx="3777190" cy="3822159"/>
          </a:xfrm>
        </p:grpSpPr>
        <p:sp>
          <p:nvSpPr>
            <p:cNvPr id="89" name="Sechseck 23"/>
            <p:cNvSpPr/>
            <p:nvPr/>
          </p:nvSpPr>
          <p:spPr>
            <a:xfrm rot="5400000">
              <a:off x="3208425" y="2300176"/>
              <a:ext cx="3384376" cy="3168352"/>
            </a:xfrm>
            <a:prstGeom prst="hexagon">
              <a:avLst/>
            </a:prstGeom>
            <a:noFill/>
            <a:ln w="146050" cap="flat" cmpd="sng" algn="ctr">
              <a:solidFill>
                <a:srgbClr val="A5A5A5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sz="1200" ker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Ellipse 46"/>
            <p:cNvSpPr/>
            <p:nvPr/>
          </p:nvSpPr>
          <p:spPr>
            <a:xfrm>
              <a:off x="4618931" y="1981200"/>
              <a:ext cx="576064" cy="576064"/>
            </a:xfrm>
            <a:prstGeom prst="ellipse">
              <a:avLst/>
            </a:prstGeom>
            <a:solidFill>
              <a:srgbClr val="E31836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DE" sz="1200" ker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" name="Ellipse 47"/>
            <p:cNvSpPr/>
            <p:nvPr/>
          </p:nvSpPr>
          <p:spPr>
            <a:xfrm>
              <a:off x="6180986" y="2653549"/>
              <a:ext cx="576064" cy="576064"/>
            </a:xfrm>
            <a:prstGeom prst="ellipse">
              <a:avLst/>
            </a:prstGeom>
            <a:solidFill>
              <a:srgbClr val="E31836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DE" sz="1200" ker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Ellipse 50"/>
            <p:cNvSpPr/>
            <p:nvPr/>
          </p:nvSpPr>
          <p:spPr>
            <a:xfrm>
              <a:off x="4618931" y="5227295"/>
              <a:ext cx="576064" cy="576064"/>
            </a:xfrm>
            <a:prstGeom prst="ellipse">
              <a:avLst/>
            </a:prstGeom>
            <a:solidFill>
              <a:srgbClr val="E31836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DE" sz="1200" ker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Ellipse 52"/>
            <p:cNvSpPr/>
            <p:nvPr/>
          </p:nvSpPr>
          <p:spPr>
            <a:xfrm>
              <a:off x="3005260" y="4465295"/>
              <a:ext cx="576064" cy="576064"/>
            </a:xfrm>
            <a:prstGeom prst="ellipse">
              <a:avLst/>
            </a:prstGeom>
            <a:solidFill>
              <a:srgbClr val="E31836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DE" sz="1200" ker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Ellipse 39"/>
            <p:cNvSpPr/>
            <p:nvPr/>
          </p:nvSpPr>
          <p:spPr>
            <a:xfrm>
              <a:off x="3026668" y="2653549"/>
              <a:ext cx="576064" cy="576064"/>
            </a:xfrm>
            <a:prstGeom prst="ellipse">
              <a:avLst/>
            </a:prstGeom>
            <a:solidFill>
              <a:srgbClr val="E31836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DE" sz="1200" ker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Ellipse 21"/>
            <p:cNvSpPr/>
            <p:nvPr/>
          </p:nvSpPr>
          <p:spPr>
            <a:xfrm>
              <a:off x="6206386" y="4465295"/>
              <a:ext cx="576064" cy="576064"/>
            </a:xfrm>
            <a:prstGeom prst="ellipse">
              <a:avLst/>
            </a:prstGeom>
            <a:solidFill>
              <a:srgbClr val="E31836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DE" sz="1200" ker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6" name="Right Arrow 95"/>
          <p:cNvSpPr/>
          <p:nvPr/>
        </p:nvSpPr>
        <p:spPr>
          <a:xfrm rot="16200000">
            <a:off x="5971043" y="1455068"/>
            <a:ext cx="264981" cy="411908"/>
          </a:xfrm>
          <a:prstGeom prst="right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sz="1200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Right Arrow 96"/>
          <p:cNvSpPr/>
          <p:nvPr/>
        </p:nvSpPr>
        <p:spPr>
          <a:xfrm rot="2543845" flipV="1">
            <a:off x="7636557" y="4173892"/>
            <a:ext cx="264981" cy="411908"/>
          </a:xfrm>
          <a:prstGeom prst="right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sz="1200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ight Arrow 97"/>
          <p:cNvSpPr/>
          <p:nvPr/>
        </p:nvSpPr>
        <p:spPr>
          <a:xfrm rot="19056155" flipH="1" flipV="1">
            <a:off x="4306672" y="4185925"/>
            <a:ext cx="264981" cy="411908"/>
          </a:xfrm>
          <a:prstGeom prst="right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sz="1200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Right Arrow 98"/>
          <p:cNvSpPr/>
          <p:nvPr/>
        </p:nvSpPr>
        <p:spPr>
          <a:xfrm rot="19104893" flipV="1">
            <a:off x="7610800" y="2111070"/>
            <a:ext cx="264981" cy="411908"/>
          </a:xfrm>
          <a:prstGeom prst="right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sz="1200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ight Arrow 99"/>
          <p:cNvSpPr/>
          <p:nvPr/>
        </p:nvSpPr>
        <p:spPr>
          <a:xfrm rot="2495107" flipH="1" flipV="1">
            <a:off x="4308956" y="2104631"/>
            <a:ext cx="264981" cy="411908"/>
          </a:xfrm>
          <a:prstGeom prst="right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sz="1200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978110" y="1230337"/>
            <a:ext cx="3271823" cy="1790490"/>
          </a:xfrm>
          <a:prstGeom prst="roundRect">
            <a:avLst>
              <a:gd name="adj" fmla="val 11002"/>
            </a:avLst>
          </a:prstGeom>
          <a:solidFill>
            <a:srgbClr val="FFFFFF"/>
          </a:solidFill>
          <a:ln w="25400" cap="flat" cmpd="sng" algn="ctr">
            <a:solidFill>
              <a:srgbClr val="E31836"/>
            </a:solidFill>
            <a:prstDash val="solid"/>
          </a:ln>
          <a:effectLst>
            <a:outerShdw blurRad="63500" sx="102000" sy="102000" algn="ctr" rotWithShape="0">
              <a:srgbClr val="919194">
                <a:alpha val="40000"/>
              </a:srgbClr>
            </a:outerShdw>
          </a:effectLst>
        </p:spPr>
        <p:txBody>
          <a:bodyPr rtlCol="0" anchor="ctr"/>
          <a:lstStyle/>
          <a:p>
            <a:pPr>
              <a:defRPr/>
            </a:pPr>
            <a:r>
              <a:rPr lang="ru-RU" sz="14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Объем и глубина данных клинических исследований</a:t>
            </a:r>
            <a:r>
              <a:rPr lang="ru-RU" sz="1400" b="1" kern="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2,7–9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DTG эффективнее, чем EFV и DRV/r, у ранее не получавших лечения пациентов, </a:t>
            </a:r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ATV/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TDF/FTC</a:t>
            </a:r>
            <a:r>
              <a:rPr lang="ru-RU" sz="1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 ранее не получавших лечения женщин и RAL у ранее получавших лечение пациентов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959881" y="3633727"/>
            <a:ext cx="3271823" cy="1516304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E31836"/>
            </a:solidFill>
            <a:prstDash val="solid"/>
          </a:ln>
          <a:effectLst>
            <a:outerShdw blurRad="63500" sx="102000" sy="102000" algn="ctr" rotWithShape="0">
              <a:srgbClr val="919194">
                <a:alpha val="40000"/>
              </a:srgbClr>
            </a:outerShdw>
          </a:effectLst>
        </p:spPr>
        <p:txBody>
          <a:bodyPr rtlCol="0" anchor="ctr"/>
          <a:lstStyle/>
          <a:p>
            <a:pPr>
              <a:defRPr/>
            </a:pPr>
            <a:r>
              <a:rPr lang="ru-RU" sz="14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Хорошая переносимость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Более низкая частота досрочного прекращения терапии по причине развития НЯ в рамках клинических исследований с участием пациентов, ранее не получавших терапию ИнИ</a:t>
            </a:r>
            <a:r>
              <a:rPr lang="ru-RU" sz="1400" kern="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 7–10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7962302" y="1507869"/>
            <a:ext cx="3456000" cy="1512958"/>
          </a:xfrm>
          <a:prstGeom prst="roundRect">
            <a:avLst>
              <a:gd name="adj" fmla="val 10106"/>
            </a:avLst>
          </a:prstGeom>
          <a:solidFill>
            <a:srgbClr val="FFFFFF"/>
          </a:solidFill>
          <a:ln w="25400" cap="flat" cmpd="sng" algn="ctr">
            <a:solidFill>
              <a:srgbClr val="E31836"/>
            </a:solidFill>
            <a:prstDash val="solid"/>
          </a:ln>
          <a:effectLst>
            <a:outerShdw blurRad="63500" sx="102000" sy="102000" algn="ctr" rotWithShape="0">
              <a:srgbClr val="919194">
                <a:alpha val="40000"/>
              </a:srgbClr>
            </a:outerShdw>
          </a:effectLst>
        </p:spPr>
        <p:txBody>
          <a:bodyPr rtlCol="0" anchor="ctr"/>
          <a:lstStyle/>
          <a:p>
            <a:pPr>
              <a:defRPr/>
            </a:pPr>
            <a:r>
              <a:rPr lang="ru-RU" sz="14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Высокий барьер для резистентности</a:t>
            </a:r>
            <a:r>
              <a:rPr lang="ru-RU" sz="1400" b="1" kern="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2,3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400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vitro</a:t>
            </a:r>
            <a:r>
              <a:rPr lang="ru-RU" sz="1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данные, подтвержденные данными исследований фазы III</a:t>
            </a:r>
          </a:p>
          <a:p>
            <a:pPr>
              <a:defRPr/>
            </a:pPr>
            <a:r>
              <a:rPr lang="ru-RU" sz="14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Длительное связывание с Инт ДТ</a:t>
            </a:r>
            <a:r>
              <a:rPr lang="ru-RU" sz="1400" b="1" kern="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Диссоциация от мутантных комплексов Инт-ДНК происходит медленнее по сравнению с RAL или EVG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8005758" y="4138417"/>
            <a:ext cx="2808000" cy="1011614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E31836"/>
            </a:solidFill>
            <a:prstDash val="solid"/>
          </a:ln>
          <a:effectLst>
            <a:outerShdw blurRad="63500" sx="102000" sy="102000" algn="ctr" rotWithShape="0">
              <a:srgbClr val="919194">
                <a:alpha val="40000"/>
              </a:srgbClr>
            </a:outerShdw>
          </a:effectLst>
        </p:spPr>
        <p:txBody>
          <a:bodyPr rtlCol="0" anchor="ctr"/>
          <a:lstStyle/>
          <a:p>
            <a:pPr>
              <a:defRPr/>
            </a:pPr>
            <a:r>
              <a:rPr lang="ru-RU" sz="14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Лекарственные взаимодействия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требует бустера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Небольшое число клинически значимых ЛВ</a:t>
            </a:r>
          </a:p>
        </p:txBody>
      </p:sp>
      <p:sp>
        <p:nvSpPr>
          <p:cNvPr id="105" name="Textfeld 2"/>
          <p:cNvSpPr txBox="1"/>
          <p:nvPr/>
        </p:nvSpPr>
        <p:spPr>
          <a:xfrm>
            <a:off x="5869354" y="1806015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</a:t>
            </a:r>
            <a:endParaRPr lang="ru-RU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Textfeld 2"/>
          <p:cNvSpPr txBox="1"/>
          <p:nvPr/>
        </p:nvSpPr>
        <p:spPr>
          <a:xfrm>
            <a:off x="5869354" y="4535039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</a:t>
            </a:r>
            <a:endParaRPr lang="ru-RU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Textfeld 2"/>
          <p:cNvSpPr txBox="1"/>
          <p:nvPr/>
        </p:nvSpPr>
        <p:spPr>
          <a:xfrm>
            <a:off x="7176120" y="3875244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</a:t>
            </a:r>
            <a:endParaRPr lang="ru-RU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Textfeld 2"/>
          <p:cNvSpPr txBox="1"/>
          <p:nvPr/>
        </p:nvSpPr>
        <p:spPr>
          <a:xfrm>
            <a:off x="4546993" y="3875244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</a:t>
            </a:r>
            <a:endParaRPr lang="ru-RU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Textfeld 2"/>
          <p:cNvSpPr txBox="1"/>
          <p:nvPr/>
        </p:nvSpPr>
        <p:spPr>
          <a:xfrm>
            <a:off x="7164397" y="2363076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</a:t>
            </a:r>
            <a:endParaRPr lang="ru-RU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Textfeld 2"/>
          <p:cNvSpPr txBox="1"/>
          <p:nvPr/>
        </p:nvSpPr>
        <p:spPr>
          <a:xfrm>
            <a:off x="4546993" y="2374799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</a:t>
            </a:r>
            <a:endParaRPr lang="ru-RU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TextBox 71"/>
          <p:cNvSpPr txBox="1"/>
          <p:nvPr/>
        </p:nvSpPr>
        <p:spPr>
          <a:xfrm>
            <a:off x="4748482" y="2707120"/>
            <a:ext cx="2718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DTG</a:t>
            </a:r>
          </a:p>
        </p:txBody>
      </p:sp>
      <p:pic>
        <p:nvPicPr>
          <p:cNvPr id="112" name="Picture 7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6989" y="3192003"/>
            <a:ext cx="2158023" cy="1001608"/>
          </a:xfrm>
          <a:prstGeom prst="rect">
            <a:avLst/>
          </a:prstGeom>
        </p:spPr>
      </p:pic>
      <p:sp>
        <p:nvSpPr>
          <p:cNvPr id="113" name="Right Arrow 112"/>
          <p:cNvSpPr/>
          <p:nvPr/>
        </p:nvSpPr>
        <p:spPr>
          <a:xfrm rot="5400000" flipV="1">
            <a:off x="6013405" y="4959492"/>
            <a:ext cx="264981" cy="411908"/>
          </a:xfrm>
          <a:prstGeom prst="right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sz="1200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66570E37-F576-4491-A32F-21B547B61CCC}"/>
              </a:ext>
            </a:extLst>
          </p:cNvPr>
          <p:cNvSpPr txBox="1">
            <a:spLocks/>
          </p:cNvSpPr>
          <p:nvPr/>
        </p:nvSpPr>
        <p:spPr>
          <a:xfrm>
            <a:off x="0" y="5702768"/>
            <a:ext cx="1403350" cy="365125"/>
          </a:xfrm>
        </p:spPr>
        <p:txBody>
          <a:bodyPr>
            <a:no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9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F3CD2D-C7C1-4631-BF17-4459ABA35B84}"/>
              </a:ext>
            </a:extLst>
          </p:cNvPr>
          <p:cNvSpPr/>
          <p:nvPr/>
        </p:nvSpPr>
        <p:spPr>
          <a:xfrm>
            <a:off x="1681896" y="61787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en-US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</a:t>
            </a:r>
            <a:r>
              <a:rPr lang="ru-RU" altLang="en-US" sz="10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r>
              <a:rPr lang="ru-RU" altLang="en-US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— концентрация полумаксимального ингибирования ДТ — дикого типа</a:t>
            </a:r>
            <a:endParaRPr lang="ru-RU" sz="1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06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F2383B-E1B0-43BD-9507-27E83A05CA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33600" y="352496"/>
            <a:ext cx="10058400" cy="838200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r>
              <a:rPr lang="ru-RU" sz="2800" b="1" dirty="0">
                <a:solidFill>
                  <a:srgbClr val="E300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Почему 3TC следует применять в комбинации с DTG?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7934267" y="1304868"/>
            <a:ext cx="2891575" cy="1862875"/>
          </a:xfrm>
          <a:prstGeom prst="roundRect">
            <a:avLst>
              <a:gd name="adj" fmla="val 13687"/>
            </a:avLst>
          </a:prstGeom>
          <a:solidFill>
            <a:srgbClr val="FFFFFF"/>
          </a:solidFill>
          <a:ln w="25400" cap="flat" cmpd="sng" algn="ctr">
            <a:solidFill>
              <a:srgbClr val="E31836"/>
            </a:solidFill>
            <a:prstDash val="solid"/>
          </a:ln>
          <a:effectLst>
            <a:outerShdw blurRad="63500" sx="102000" sy="102000" algn="ctr" rotWithShape="0">
              <a:srgbClr val="919194">
                <a:alpha val="40000"/>
              </a:srgbClr>
            </a:outerShdw>
          </a:effectLst>
        </p:spPr>
        <p:txBody>
          <a:bodyPr rtlCol="0" anchor="ctr"/>
          <a:lstStyle/>
          <a:p>
            <a:pPr>
              <a:defRPr/>
            </a:pPr>
            <a:r>
              <a:rPr lang="ru-RU" sz="14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Обнадеживающие данные клинических исследований по оценке 2КР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Ранее не получали лечения: GARDEL</a:t>
            </a:r>
            <a:r>
              <a:rPr lang="ru-RU" sz="1400" kern="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ru-RU" sz="1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Супрессия на фоне лечения: OLE,</a:t>
            </a:r>
            <a:r>
              <a:rPr lang="ru-RU" sz="1400" kern="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ru-RU" sz="1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SALT</a:t>
            </a:r>
            <a:r>
              <a:rPr lang="ru-RU" sz="1400" kern="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ru-RU" sz="1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ATLAS-M,</a:t>
            </a:r>
            <a:r>
              <a:rPr lang="ru-RU" sz="1400" kern="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DUAL-GESIDA 8014</a:t>
            </a:r>
            <a:r>
              <a:rPr lang="ru-RU" sz="1400" kern="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</a:p>
        </p:txBody>
      </p:sp>
      <p:sp>
        <p:nvSpPr>
          <p:cNvPr id="77" name="Sechseck 23"/>
          <p:cNvSpPr/>
          <p:nvPr/>
        </p:nvSpPr>
        <p:spPr>
          <a:xfrm rot="5400000">
            <a:off x="4925247" y="2204751"/>
            <a:ext cx="2448267" cy="2392001"/>
          </a:xfrm>
          <a:prstGeom prst="rect">
            <a:avLst/>
          </a:prstGeom>
          <a:noFill/>
          <a:ln w="146050" cap="flat" cmpd="sng" algn="ctr">
            <a:solidFill>
              <a:srgbClr val="A5A5A5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DE" sz="1400" ker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Box 71"/>
          <p:cNvSpPr txBox="1"/>
          <p:nvPr/>
        </p:nvSpPr>
        <p:spPr>
          <a:xfrm>
            <a:off x="4798587" y="2419038"/>
            <a:ext cx="2664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3TC</a:t>
            </a:r>
          </a:p>
        </p:txBody>
      </p:sp>
      <p:pic>
        <p:nvPicPr>
          <p:cNvPr id="79" name="Picture 2" descr="Lamivudine structure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646" y="3023244"/>
            <a:ext cx="1612593" cy="127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Ellipse 47"/>
          <p:cNvSpPr/>
          <p:nvPr/>
        </p:nvSpPr>
        <p:spPr>
          <a:xfrm>
            <a:off x="4680910" y="1976897"/>
            <a:ext cx="479251" cy="479251"/>
          </a:xfrm>
          <a:prstGeom prst="ellipse">
            <a:avLst/>
          </a:prstGeom>
          <a:solidFill>
            <a:srgbClr val="E31836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de-DE" sz="1400" ker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Ellipse 47"/>
          <p:cNvSpPr/>
          <p:nvPr/>
        </p:nvSpPr>
        <p:spPr>
          <a:xfrm>
            <a:off x="7080691" y="1983516"/>
            <a:ext cx="479251" cy="479251"/>
          </a:xfrm>
          <a:prstGeom prst="ellipse">
            <a:avLst/>
          </a:prstGeom>
          <a:solidFill>
            <a:srgbClr val="E31836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de-DE" sz="1400" ker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Ellipse 47"/>
          <p:cNvSpPr/>
          <p:nvPr/>
        </p:nvSpPr>
        <p:spPr>
          <a:xfrm>
            <a:off x="7069261" y="4372349"/>
            <a:ext cx="479251" cy="479251"/>
          </a:xfrm>
          <a:prstGeom prst="ellipse">
            <a:avLst/>
          </a:prstGeom>
          <a:solidFill>
            <a:srgbClr val="E31836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de-DE" sz="1400" ker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Ellipse 47"/>
          <p:cNvSpPr/>
          <p:nvPr/>
        </p:nvSpPr>
        <p:spPr>
          <a:xfrm>
            <a:off x="4790566" y="4351592"/>
            <a:ext cx="479251" cy="479251"/>
          </a:xfrm>
          <a:prstGeom prst="ellipse">
            <a:avLst/>
          </a:prstGeom>
          <a:solidFill>
            <a:srgbClr val="E31836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de-DE" sz="1400" ker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Textfeld 2"/>
          <p:cNvSpPr txBox="1"/>
          <p:nvPr/>
        </p:nvSpPr>
        <p:spPr>
          <a:xfrm>
            <a:off x="7085264" y="2007233"/>
            <a:ext cx="50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</a:t>
            </a:r>
            <a:endParaRPr lang="ru-RU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Textfeld 2"/>
          <p:cNvSpPr txBox="1"/>
          <p:nvPr/>
        </p:nvSpPr>
        <p:spPr>
          <a:xfrm>
            <a:off x="4700341" y="2000614"/>
            <a:ext cx="50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</a:t>
            </a:r>
            <a:endParaRPr lang="ru-RU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feld 2"/>
          <p:cNvSpPr txBox="1"/>
          <p:nvPr/>
        </p:nvSpPr>
        <p:spPr>
          <a:xfrm>
            <a:off x="7080690" y="4372348"/>
            <a:ext cx="50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</a:t>
            </a:r>
            <a:endParaRPr lang="ru-RU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Textfeld 2"/>
          <p:cNvSpPr txBox="1"/>
          <p:nvPr/>
        </p:nvSpPr>
        <p:spPr>
          <a:xfrm>
            <a:off x="4801995" y="4351591"/>
            <a:ext cx="50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</a:t>
            </a:r>
            <a:endParaRPr lang="ru-RU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2123573" y="1304869"/>
            <a:ext cx="2355468" cy="77653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E31836"/>
            </a:solidFill>
            <a:prstDash val="solid"/>
          </a:ln>
          <a:effectLst>
            <a:outerShdw blurRad="63500" sx="102000" sy="102000" algn="ctr" rotWithShape="0">
              <a:srgbClr val="919194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sz="1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Препарат включен во все основные клинические рекомендации</a:t>
            </a:r>
            <a:r>
              <a:rPr lang="ru-RU" sz="1400" kern="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1-4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7910464" y="3977610"/>
            <a:ext cx="3132000" cy="108000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E31836"/>
            </a:solidFill>
            <a:prstDash val="solid"/>
          </a:ln>
          <a:effectLst>
            <a:outerShdw blurRad="63500" sx="102000" sy="102000" algn="ctr" rotWithShape="0">
              <a:srgbClr val="919194">
                <a:alpha val="40000"/>
              </a:srgbClr>
            </a:outerShdw>
          </a:effectLst>
        </p:spPr>
        <p:txBody>
          <a:bodyPr rtlCol="0" anchor="ctr"/>
          <a:lstStyle/>
          <a:p>
            <a:pPr>
              <a:defRPr/>
            </a:pPr>
            <a:r>
              <a:rPr lang="ru-RU" sz="14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Лекарственные взаимодействия</a:t>
            </a:r>
            <a:r>
              <a:rPr lang="ru-RU" sz="1400" b="1" kern="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Низкая вероятность метаболического взаимодействия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CYP3A в метаболизме не участвует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631505" y="3291114"/>
            <a:ext cx="2821379" cy="186439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E31836"/>
            </a:solidFill>
            <a:prstDash val="solid"/>
          </a:ln>
          <a:effectLst>
            <a:outerShdw blurRad="63500" sx="102000" sy="102000" algn="ctr" rotWithShape="0">
              <a:srgbClr val="919194">
                <a:alpha val="40000"/>
              </a:srgbClr>
            </a:outerShdw>
          </a:effectLst>
        </p:spPr>
        <p:txBody>
          <a:bodyPr rtlCol="0" anchor="ctr"/>
          <a:lstStyle/>
          <a:p>
            <a:pPr>
              <a:defRPr/>
            </a:pPr>
            <a:r>
              <a:rPr lang="ru-RU" sz="14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Очень хорошая переносимость</a:t>
            </a:r>
            <a:endParaRPr lang="ru-RU" sz="1400" b="1" kern="0" baseline="30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Низкая частота досрочного прекращения терапии по причине развития НЯ по данным 4 клинических исследований: NUCA3001,</a:t>
            </a:r>
            <a:r>
              <a:rPr lang="ru-RU" sz="1400" kern="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ru-RU" sz="1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NUCA3002,</a:t>
            </a:r>
            <a:r>
              <a:rPr lang="ru-RU" sz="1400" kern="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ru-RU" sz="1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NUCB3001,</a:t>
            </a:r>
            <a:r>
              <a:rPr lang="ru-RU" sz="1400" kern="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 </a:t>
            </a:r>
            <a:r>
              <a:rPr lang="ru-RU" sz="1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NUCB3002</a:t>
            </a:r>
            <a:r>
              <a:rPr lang="ru-RU" sz="1400" kern="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24" name="Right Arrow 23"/>
          <p:cNvSpPr/>
          <p:nvPr/>
        </p:nvSpPr>
        <p:spPr>
          <a:xfrm rot="19104893" flipV="1">
            <a:off x="7531376" y="1783028"/>
            <a:ext cx="264981" cy="411908"/>
          </a:xfrm>
          <a:prstGeom prst="right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sz="1400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ight Arrow 25"/>
          <p:cNvSpPr/>
          <p:nvPr/>
        </p:nvSpPr>
        <p:spPr>
          <a:xfrm rot="2495107" flipH="1" flipV="1">
            <a:off x="4483013" y="1738528"/>
            <a:ext cx="264981" cy="411908"/>
          </a:xfrm>
          <a:prstGeom prst="right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sz="1400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 rot="19762064" flipH="1">
            <a:off x="4474344" y="4606934"/>
            <a:ext cx="264981" cy="411908"/>
          </a:xfrm>
          <a:prstGeom prst="right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sz="1400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ight Arrow 27"/>
          <p:cNvSpPr/>
          <p:nvPr/>
        </p:nvSpPr>
        <p:spPr>
          <a:xfrm rot="1837936">
            <a:off x="7529094" y="4606934"/>
            <a:ext cx="264981" cy="411908"/>
          </a:xfrm>
          <a:prstGeom prst="right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sz="1400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6929F0-C7AE-4296-A803-0382C3CC91CE}"/>
              </a:ext>
            </a:extLst>
          </p:cNvPr>
          <p:cNvSpPr/>
          <p:nvPr/>
        </p:nvSpPr>
        <p:spPr>
          <a:xfrm>
            <a:off x="1459011" y="5729531"/>
            <a:ext cx="958345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47607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1. DHHS Guidelines for the use of antiretroviral agents in HIV-1-infected adults and adolescents. March 2018; 2. Günthard HF, et al. JAMA 2016;316:191–210; 3. EACS guidelines Version 9.0, October 2017; 4. World Health Organization. Consolidated guidelines on the use of antiretroviral drugs for treating and preventing HIV infection. Updated 2016; 5. Cahn P, et al. Lancet Infect Dis 2014;14:572–80; 6. Arribas JR, et al. Lancet Infect Dis 2015;15:785‒92; 7. Perez-Molina JA, et al. Lancet Infect Dis 2015;15:775-84; 8. Gagliardini R, et al. HIV Glasgow 2016 Abstract O121; 9. Pulido F, et al. HIV Glasgow 2016. Abstract O331; 10. Lamivudine summary of product characteristics, September 2016; 11. Eron JJ, et al. AIDS 1996;5:S11–9; 12. Bartlett JA, et al. Ann Intern Med 1996;125:161</a:t>
            </a: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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72; 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13. Result summary for NUCB3001, ViiV Healthcare 2005; 14. Result summary for NUCB3002, ViiV Healthcare 2005</a:t>
            </a:r>
          </a:p>
        </p:txBody>
      </p:sp>
    </p:spTree>
    <p:extLst>
      <p:ext uri="{BB962C8B-B14F-4D97-AF65-F5344CB8AC3E}">
        <p14:creationId xmlns:p14="http://schemas.microsoft.com/office/powerpoint/2010/main" val="3418926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90AA22-68FC-4D95-ACB1-152F81C805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5">
            <a:extLst>
              <a:ext uri="{FF2B5EF4-FFF2-40B4-BE49-F238E27FC236}">
                <a16:creationId xmlns:a16="http://schemas.microsoft.com/office/drawing/2014/main" id="{8F478488-6D62-470A-B811-D0FFC25037F6}"/>
              </a:ext>
            </a:extLst>
          </p:cNvPr>
          <p:cNvSpPr txBox="1">
            <a:spLocks/>
          </p:cNvSpPr>
          <p:nvPr/>
        </p:nvSpPr>
        <p:spPr>
          <a:xfrm>
            <a:off x="1948095" y="100587"/>
            <a:ext cx="10058400" cy="838200"/>
          </a:xfrm>
          <a:prstGeom prst="rect">
            <a:avLst/>
          </a:prstGeom>
        </p:spPr>
        <p:txBody>
          <a:bodyPr anchor="ctr"/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defRPr/>
            </a:pPr>
            <a:r>
              <a:rPr lang="ru-RU" sz="2800" b="1" dirty="0">
                <a:solidFill>
                  <a:srgbClr val="E300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Дизайн исследований фазы III GEMINI-1 и GEMINI-2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4039E66-BD4F-4658-BB97-3CF8ED017E70}"/>
              </a:ext>
            </a:extLst>
          </p:cNvPr>
          <p:cNvSpPr txBox="1">
            <a:spLocks/>
          </p:cNvSpPr>
          <p:nvPr/>
        </p:nvSpPr>
        <p:spPr>
          <a:xfrm>
            <a:off x="1799898" y="6199334"/>
            <a:ext cx="8548060" cy="254166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000" b="1" dirty="0">
                <a:latin typeface="Calibri" panose="020F0502020204030204" pitchFamily="34" charset="0"/>
                <a:cs typeface="Calibri" panose="020F0502020204030204" pitchFamily="34" charset="0"/>
              </a:rPr>
              <a:t>Факторы исходной стратификации: 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РНК ВИЧ-1 в плазме крови (≤100 000 копий/мл по сравнению с &gt;100 000 копий/мл) число CD4+ клеток (≤200 клеток/мм</a:t>
            </a:r>
            <a:r>
              <a:rPr lang="ru-RU" sz="1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 по сравнению с &gt;200 клеток/мм</a:t>
            </a:r>
            <a:r>
              <a:rPr lang="ru-RU" sz="1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7C300F77-1CC7-4A50-8B75-D2D9469D8242}"/>
              </a:ext>
            </a:extLst>
          </p:cNvPr>
          <p:cNvSpPr txBox="1">
            <a:spLocks/>
          </p:cNvSpPr>
          <p:nvPr/>
        </p:nvSpPr>
        <p:spPr>
          <a:xfrm>
            <a:off x="2057400" y="6294438"/>
            <a:ext cx="8358188" cy="182562"/>
          </a:xfr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42C7B57F-B2B8-48C2-966C-A34921B6E412}"/>
              </a:ext>
            </a:extLst>
          </p:cNvPr>
          <p:cNvSpPr txBox="1">
            <a:spLocks/>
          </p:cNvSpPr>
          <p:nvPr/>
        </p:nvSpPr>
        <p:spPr>
          <a:xfrm>
            <a:off x="1726799" y="5797073"/>
            <a:ext cx="8358188" cy="365125"/>
          </a:xfr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ja-JP" sz="105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ru-RU" altLang="ja-JP" sz="1050" dirty="0">
                <a:latin typeface="Calibri" panose="020F0502020204030204" pitchFamily="34" charset="0"/>
                <a:cs typeface="Calibri" panose="020F0502020204030204" pitchFamily="34" charset="0"/>
              </a:rPr>
              <a:t>−10% предел не меньшей эффективности для отдельных исследований.</a:t>
            </a: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6A542E6E-4B1E-41C0-B9A5-6B3B3C7EB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450" y="2296773"/>
            <a:ext cx="4023360" cy="457200"/>
          </a:xfrm>
          <a:prstGeom prst="homePlate">
            <a:avLst>
              <a:gd name="adj" fmla="val 37877"/>
            </a:avLst>
          </a:prstGeom>
          <a:solidFill>
            <a:srgbClr val="002F5F"/>
          </a:solidFill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182880" anchor="ctr"/>
          <a:lstStyle/>
          <a:p>
            <a:pPr>
              <a:defRPr/>
            </a:pPr>
            <a:r>
              <a:rPr lang="ru-RU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DTG + 3TC (N=716)</a:t>
            </a: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F8982347-7F66-443A-A85C-A92C6F91F9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24050" y="3648925"/>
            <a:ext cx="8131006" cy="1201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 sz="1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A59954F2-D169-42C9-8E7F-AEE99F756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4094" y="3745921"/>
            <a:ext cx="56457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ja-JP" sz="1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День 1</a:t>
            </a:r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29D6D69C-CAF3-4C77-B588-B0D0FBCA778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382" y="3648104"/>
            <a:ext cx="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 sz="1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id="{2211E808-ECF1-40F9-8AD7-D5DF088417D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6075" y="3648104"/>
            <a:ext cx="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 sz="1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67C8022F-69B5-4B0B-B649-7291FCCFC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703" y="1727058"/>
            <a:ext cx="8515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ja-JP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Скрининг </a:t>
            </a:r>
          </a:p>
          <a:p>
            <a:pPr algn="ctr">
              <a:defRPr/>
            </a:pPr>
            <a:r>
              <a:rPr lang="ru-RU" altLang="ja-JP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(28 дней)</a:t>
            </a:r>
          </a:p>
        </p:txBody>
      </p:sp>
      <p:sp>
        <p:nvSpPr>
          <p:cNvPr id="13" name="Text Box 26">
            <a:extLst>
              <a:ext uri="{FF2B5EF4-FFF2-40B4-BE49-F238E27FC236}">
                <a16:creationId xmlns:a16="http://schemas.microsoft.com/office/drawing/2014/main" id="{D02C165D-F6AD-4007-90B3-CDFC7C72B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040" y="1111586"/>
            <a:ext cx="8503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buClr>
                <a:srgbClr val="000000"/>
              </a:buClr>
              <a:defRPr/>
            </a:pPr>
            <a:r>
              <a:rPr lang="ru-RU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Рандомизированные двойные слепые многоцентровые исследования в параллельных группах по оценке не меньшей эффективности с идентичным дизайном </a:t>
            </a: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71EFEF93-7235-44C0-8F8B-3F3089D57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450" y="2919167"/>
            <a:ext cx="4023360" cy="457200"/>
          </a:xfrm>
          <a:prstGeom prst="homePlate">
            <a:avLst>
              <a:gd name="adj" fmla="val 37877"/>
            </a:avLst>
          </a:prstGeom>
          <a:solidFill>
            <a:srgbClr val="FF6600"/>
          </a:solidFill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182880" anchor="ctr"/>
          <a:lstStyle/>
          <a:p>
            <a:pPr>
              <a:defRPr/>
            </a:pPr>
            <a:r>
              <a:rPr lang="ru-RU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DTG + TDF/FTC</a:t>
            </a:r>
            <a:r>
              <a:rPr lang="ru-RU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(N=717)</a:t>
            </a:r>
            <a:r>
              <a:rPr lang="ru-RU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83CF9F36-E4F3-4E2A-95A5-B40CB848A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7070" y="2286529"/>
            <a:ext cx="1660381" cy="457200"/>
          </a:xfrm>
          <a:prstGeom prst="homePlate">
            <a:avLst>
              <a:gd name="adj" fmla="val 37877"/>
            </a:avLst>
          </a:prstGeom>
          <a:solidFill>
            <a:srgbClr val="002F5F"/>
          </a:solidFill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182880" anchor="ctr"/>
          <a:lstStyle/>
          <a:p>
            <a:pPr>
              <a:defRPr/>
            </a:pPr>
            <a:r>
              <a:rPr lang="ru-RU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DTG + 3TC</a:t>
            </a:r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54F1DE80-8FA4-460E-B641-C247B791C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5822" y="3745921"/>
            <a:ext cx="7601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ja-JP" sz="1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Неделя 48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ADBDF82-BC4C-4FBA-960A-28BA663F72B8}"/>
              </a:ext>
            </a:extLst>
          </p:cNvPr>
          <p:cNvCxnSpPr>
            <a:cxnSpLocks/>
          </p:cNvCxnSpPr>
          <p:nvPr/>
        </p:nvCxnSpPr>
        <p:spPr>
          <a:xfrm flipV="1">
            <a:off x="5787426" y="4224514"/>
            <a:ext cx="0" cy="787577"/>
          </a:xfrm>
          <a:prstGeom prst="straightConnector1">
            <a:avLst/>
          </a:prstGeom>
          <a:ln w="28575">
            <a:solidFill>
              <a:srgbClr val="E318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41">
            <a:extLst>
              <a:ext uri="{FF2B5EF4-FFF2-40B4-BE49-F238E27FC236}">
                <a16:creationId xmlns:a16="http://schemas.microsoft.com/office/drawing/2014/main" id="{CFC35F92-7417-47FF-8362-4DC0D5619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425" y="4337741"/>
            <a:ext cx="1800000" cy="127727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E31836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0" rIns="0" anchor="ctr" anchorCtr="0">
            <a:spAutoFit/>
          </a:bodyPr>
          <a:lstStyle/>
          <a:p>
            <a:pPr algn="ctr">
              <a:defRPr/>
            </a:pPr>
            <a:r>
              <a:rPr lang="ru-RU" altLang="ja-JP" sz="1100" b="1" dirty="0">
                <a:solidFill>
                  <a:srgbClr val="E31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Основная конечная точка </a:t>
            </a:r>
            <a:br>
              <a:rPr lang="ru-RU" altLang="ja-JP" sz="1100" b="1" dirty="0">
                <a:solidFill>
                  <a:srgbClr val="E31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ja-JP" sz="1100" b="1" dirty="0">
                <a:solidFill>
                  <a:srgbClr val="E31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неделе 48: </a:t>
            </a:r>
            <a:br>
              <a:rPr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ja-JP" sz="1100" b="1" dirty="0">
                <a:solidFill>
                  <a:srgbClr val="E31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участники с РНК ВИЧ-1</a:t>
            </a:r>
            <a:br>
              <a:rPr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ja-JP" sz="1100" b="1" dirty="0">
                <a:solidFill>
                  <a:srgbClr val="E31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&lt;50 копий/мл </a:t>
            </a:r>
          </a:p>
          <a:p>
            <a:pPr algn="ctr">
              <a:defRPr/>
            </a:pPr>
            <a:r>
              <a:rPr lang="ru-RU" altLang="ja-JP" sz="1100" b="1" dirty="0">
                <a:solidFill>
                  <a:srgbClr val="E31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(популяция ITT-E, с использованием алгоритма одномоментного анализа)</a:t>
            </a:r>
            <a:r>
              <a:rPr lang="ru-RU" altLang="ja-JP" sz="1100" b="1" baseline="30000" dirty="0">
                <a:solidFill>
                  <a:srgbClr val="E31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61ADDAA6-3D77-4A55-AE9A-F7716EA41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383" y="1727057"/>
            <a:ext cx="26105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ja-JP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Двойная слепая</a:t>
            </a:r>
            <a:br>
              <a:rPr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ja-JP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фаза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altLang="ja-JP" sz="1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5228770B-3722-478D-8FDE-17C063565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9605" y="1727058"/>
            <a:ext cx="1424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ja-JP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Открытая</a:t>
            </a:r>
            <a:br>
              <a:rPr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ja-JP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фаза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FF610D0F-C73B-40C2-AED9-929C8B0FE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070" y="1727058"/>
            <a:ext cx="16603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ja-JP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Фаза продолжения </a:t>
            </a:r>
          </a:p>
          <a:p>
            <a:pPr algn="ctr">
              <a:defRPr/>
            </a:pPr>
            <a:endParaRPr lang="ru-RU" altLang="ja-JP" sz="1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41">
            <a:extLst>
              <a:ext uri="{FF2B5EF4-FFF2-40B4-BE49-F238E27FC236}">
                <a16:creationId xmlns:a16="http://schemas.microsoft.com/office/drawing/2014/main" id="{32A2AF95-539C-43F1-9A49-C2FDB6C9C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5541" y="4176310"/>
            <a:ext cx="3462417" cy="126496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2F5F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9144" rIns="91440" bIns="9144" anchor="t" anchorCtr="0">
            <a:spAutoFit/>
          </a:bodyPr>
          <a:lstStyle/>
          <a:p>
            <a:pPr>
              <a:tabLst>
                <a:tab pos="914400" algn="l"/>
                <a:tab pos="2060575" algn="l"/>
                <a:tab pos="2797175" algn="l"/>
              </a:tabLst>
              <a:defRPr/>
            </a:pPr>
            <a:r>
              <a:rPr lang="ru-RU" altLang="ja-JP" sz="1100" b="1" dirty="0">
                <a:solidFill>
                  <a:srgbClr val="002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Страны</a:t>
            </a:r>
            <a:br>
              <a:rPr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ja-JP" sz="1000" dirty="0">
                <a:solidFill>
                  <a:srgbClr val="002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Аргентина</a:t>
            </a:r>
            <a:r>
              <a:rPr lang="en-US" altLang="ja-JP" sz="1000" dirty="0">
                <a:solidFill>
                  <a:srgbClr val="002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altLang="ja-JP" sz="1000" dirty="0">
                <a:solidFill>
                  <a:srgbClr val="002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Австралия</a:t>
            </a:r>
            <a:r>
              <a:rPr lang="en-US" altLang="ja-JP" sz="1000" dirty="0">
                <a:solidFill>
                  <a:srgbClr val="002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altLang="ja-JP" sz="1000" dirty="0">
                <a:solidFill>
                  <a:srgbClr val="002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Бельгия</a:t>
            </a:r>
            <a:r>
              <a:rPr lang="en-US" altLang="ja-JP" sz="1000" dirty="0">
                <a:solidFill>
                  <a:srgbClr val="002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tabLst>
                <a:tab pos="914400" algn="l"/>
                <a:tab pos="2060575" algn="l"/>
                <a:tab pos="2797175" algn="l"/>
              </a:tabLst>
              <a:defRPr/>
            </a:pPr>
            <a:r>
              <a:rPr lang="ru-RU" altLang="ja-JP" sz="1000" dirty="0">
                <a:solidFill>
                  <a:srgbClr val="002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Канада</a:t>
            </a:r>
            <a:r>
              <a:rPr lang="en-US" altLang="ja-JP" sz="1000" dirty="0">
                <a:solidFill>
                  <a:srgbClr val="002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altLang="ja-JP" sz="1000" dirty="0">
                <a:solidFill>
                  <a:srgbClr val="002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Франция</a:t>
            </a:r>
            <a:r>
              <a:rPr lang="en-US" altLang="ja-JP" sz="1000" dirty="0">
                <a:solidFill>
                  <a:srgbClr val="002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altLang="ja-JP" sz="1000" dirty="0">
                <a:solidFill>
                  <a:srgbClr val="002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Германия</a:t>
            </a:r>
            <a:r>
              <a:rPr lang="en-US" altLang="ja-JP" sz="1000" dirty="0">
                <a:solidFill>
                  <a:srgbClr val="002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tabLst>
                <a:tab pos="914400" algn="l"/>
                <a:tab pos="2060575" algn="l"/>
                <a:tab pos="2797175" algn="l"/>
              </a:tabLst>
              <a:defRPr/>
            </a:pPr>
            <a:r>
              <a:rPr lang="ru-RU" altLang="ja-JP" sz="1000" dirty="0">
                <a:solidFill>
                  <a:srgbClr val="002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Италия</a:t>
            </a:r>
            <a:r>
              <a:rPr lang="en-US" altLang="ja-JP" sz="1000" dirty="0">
                <a:solidFill>
                  <a:srgbClr val="002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altLang="ja-JP" sz="1000" dirty="0">
                <a:solidFill>
                  <a:srgbClr val="002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Республика Корея</a:t>
            </a:r>
            <a:r>
              <a:rPr lang="en-US" altLang="ja-JP" sz="1000" dirty="0">
                <a:solidFill>
                  <a:srgbClr val="002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altLang="ja-JP" sz="1000" dirty="0">
                <a:solidFill>
                  <a:srgbClr val="002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Мексика     </a:t>
            </a:r>
          </a:p>
          <a:p>
            <a:pPr>
              <a:tabLst>
                <a:tab pos="914400" algn="l"/>
                <a:tab pos="2060575" algn="l"/>
                <a:tab pos="2797175" algn="l"/>
              </a:tabLst>
              <a:defRPr/>
            </a:pPr>
            <a:r>
              <a:rPr lang="ru-RU" altLang="ja-JP" sz="1000" dirty="0">
                <a:solidFill>
                  <a:srgbClr val="002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Нидерланды</a:t>
            </a:r>
            <a:r>
              <a:rPr lang="en-US" altLang="ja-JP" sz="1000" dirty="0">
                <a:solidFill>
                  <a:srgbClr val="002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altLang="ja-JP" sz="1000" dirty="0">
                <a:solidFill>
                  <a:srgbClr val="002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Перу</a:t>
            </a:r>
            <a:r>
              <a:rPr lang="en-US" altLang="ja-JP" sz="1000" dirty="0">
                <a:solidFill>
                  <a:srgbClr val="002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altLang="ja-JP" sz="1000" dirty="0">
                <a:solidFill>
                  <a:srgbClr val="002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Польша</a:t>
            </a:r>
            <a:br>
              <a:rPr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ja-JP" sz="1000" dirty="0">
                <a:solidFill>
                  <a:srgbClr val="002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Португалия</a:t>
            </a:r>
            <a:r>
              <a:rPr lang="en-US" altLang="ja-JP" sz="1000" dirty="0">
                <a:solidFill>
                  <a:srgbClr val="002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altLang="ja-JP" sz="1000" dirty="0">
                <a:solidFill>
                  <a:srgbClr val="002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Румыния</a:t>
            </a:r>
            <a:r>
              <a:rPr lang="en-US" altLang="ja-JP" sz="1000" dirty="0">
                <a:solidFill>
                  <a:srgbClr val="002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altLang="ja-JP" sz="1000" b="1" spc="-60" dirty="0">
                <a:solidFill>
                  <a:srgbClr val="002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Российская Федерация            </a:t>
            </a:r>
          </a:p>
          <a:p>
            <a:pPr>
              <a:tabLst>
                <a:tab pos="914400" algn="l"/>
                <a:tab pos="2057400" algn="l"/>
                <a:tab pos="2797175" algn="l"/>
              </a:tabLst>
              <a:defRPr/>
            </a:pPr>
            <a:r>
              <a:rPr lang="ru-RU" altLang="ja-JP" sz="1000" dirty="0">
                <a:solidFill>
                  <a:srgbClr val="002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Южная Африка</a:t>
            </a:r>
            <a:r>
              <a:rPr lang="en-US" altLang="ja-JP" sz="1000" dirty="0">
                <a:solidFill>
                  <a:srgbClr val="002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altLang="ja-JP" sz="1000" dirty="0">
                <a:solidFill>
                  <a:srgbClr val="002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Испания</a:t>
            </a:r>
            <a:r>
              <a:rPr lang="en-US" altLang="ja-JP" sz="1000" dirty="0">
                <a:solidFill>
                  <a:srgbClr val="002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altLang="ja-JP" sz="1000" dirty="0">
                <a:solidFill>
                  <a:srgbClr val="002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Швейцария        </a:t>
            </a:r>
          </a:p>
          <a:p>
            <a:pPr>
              <a:tabLst>
                <a:tab pos="914400" algn="l"/>
                <a:tab pos="2057400" algn="l"/>
                <a:tab pos="2797175" algn="l"/>
              </a:tabLst>
              <a:defRPr/>
            </a:pPr>
            <a:r>
              <a:rPr lang="ru-RU" altLang="ja-JP" sz="1000" dirty="0">
                <a:solidFill>
                  <a:srgbClr val="002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Тайвань</a:t>
            </a:r>
            <a:r>
              <a:rPr lang="en-US" altLang="ja-JP" sz="1000" dirty="0">
                <a:solidFill>
                  <a:srgbClr val="002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altLang="ja-JP" sz="1000" dirty="0">
                <a:solidFill>
                  <a:srgbClr val="002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Великобритания</a:t>
            </a:r>
            <a:r>
              <a:rPr lang="en-US" altLang="ja-JP" sz="1000" dirty="0">
                <a:solidFill>
                  <a:srgbClr val="002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altLang="ja-JP" sz="1000" dirty="0">
                <a:solidFill>
                  <a:srgbClr val="002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США             </a:t>
            </a:r>
          </a:p>
        </p:txBody>
      </p:sp>
      <p:sp>
        <p:nvSpPr>
          <p:cNvPr id="23" name="Text Box 18">
            <a:extLst>
              <a:ext uri="{FF2B5EF4-FFF2-40B4-BE49-F238E27FC236}">
                <a16:creationId xmlns:a16="http://schemas.microsoft.com/office/drawing/2014/main" id="{0895EB8A-E280-430F-B028-077426A26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4136" y="3745921"/>
            <a:ext cx="8258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ja-JP" sz="1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Неделя 144</a:t>
            </a:r>
          </a:p>
        </p:txBody>
      </p:sp>
      <p:sp>
        <p:nvSpPr>
          <p:cNvPr id="24" name="Line 12">
            <a:extLst>
              <a:ext uri="{FF2B5EF4-FFF2-40B4-BE49-F238E27FC236}">
                <a16:creationId xmlns:a16="http://schemas.microsoft.com/office/drawing/2014/main" id="{3055C16E-424B-41B0-9ACC-32FADCF2EC2C}"/>
              </a:ext>
            </a:extLst>
          </p:cNvPr>
          <p:cNvSpPr>
            <a:spLocks noChangeShapeType="1"/>
          </p:cNvSpPr>
          <p:nvPr/>
        </p:nvSpPr>
        <p:spPr bwMode="auto">
          <a:xfrm>
            <a:off x="8404355" y="3644267"/>
            <a:ext cx="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 sz="1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Line 12">
            <a:extLst>
              <a:ext uri="{FF2B5EF4-FFF2-40B4-BE49-F238E27FC236}">
                <a16:creationId xmlns:a16="http://schemas.microsoft.com/office/drawing/2014/main" id="{794DFB90-7F99-41D0-86A1-82FEC23487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4127" y="3648104"/>
            <a:ext cx="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 sz="1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Line 12">
            <a:extLst>
              <a:ext uri="{FF2B5EF4-FFF2-40B4-BE49-F238E27FC236}">
                <a16:creationId xmlns:a16="http://schemas.microsoft.com/office/drawing/2014/main" id="{6643500A-9E64-4529-9AD9-311BF67D47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7425" y="3648104"/>
            <a:ext cx="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 sz="1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 Box 18">
            <a:extLst>
              <a:ext uri="{FF2B5EF4-FFF2-40B4-BE49-F238E27FC236}">
                <a16:creationId xmlns:a16="http://schemas.microsoft.com/office/drawing/2014/main" id="{736A7B50-6C59-43F7-960A-557954829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151" y="3745921"/>
            <a:ext cx="7601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ja-JP" sz="1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Неделя 24</a:t>
            </a:r>
          </a:p>
        </p:txBody>
      </p:sp>
      <p:sp>
        <p:nvSpPr>
          <p:cNvPr id="28" name="Text Box 18">
            <a:extLst>
              <a:ext uri="{FF2B5EF4-FFF2-40B4-BE49-F238E27FC236}">
                <a16:creationId xmlns:a16="http://schemas.microsoft.com/office/drawing/2014/main" id="{DCACC962-FFA1-4CC6-A440-A76C12033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005" y="3745921"/>
            <a:ext cx="7601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ja-JP" sz="1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Неделя 96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EEFE03C-49FB-478C-B042-FA43C36B12BA}"/>
              </a:ext>
            </a:extLst>
          </p:cNvPr>
          <p:cNvGrpSpPr/>
          <p:nvPr/>
        </p:nvGrpSpPr>
        <p:grpSpPr>
          <a:xfrm>
            <a:off x="1939290" y="1957848"/>
            <a:ext cx="2448186" cy="1510482"/>
            <a:chOff x="287348" y="1748088"/>
            <a:chExt cx="2448186" cy="1510482"/>
          </a:xfrm>
          <a:solidFill>
            <a:schemeClr val="bg1">
              <a:lumMod val="50000"/>
            </a:schemeClr>
          </a:solidFill>
        </p:grpSpPr>
        <p:sp>
          <p:nvSpPr>
            <p:cNvPr id="30" name="AutoShape 2">
              <a:extLst>
                <a:ext uri="{FF2B5EF4-FFF2-40B4-BE49-F238E27FC236}">
                  <a16:creationId xmlns:a16="http://schemas.microsoft.com/office/drawing/2014/main" id="{9AA08622-748B-4655-878E-8FA5CAFB7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48" y="2033423"/>
              <a:ext cx="2370851" cy="1225147"/>
            </a:xfrm>
            <a:prstGeom prst="rightArrow">
              <a:avLst>
                <a:gd name="adj1" fmla="val 57009"/>
                <a:gd name="adj2" fmla="val 65033"/>
              </a:avLst>
            </a:prstGeom>
            <a:grpFill/>
            <a:ln w="1905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lIns="182880" anchor="ctr"/>
            <a:lstStyle/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ru-RU" sz="11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Взрослые, ранее не </a:t>
              </a:r>
            </a:p>
            <a:p>
              <a:pPr>
                <a:defRPr/>
              </a:pPr>
              <a:r>
                <a:rPr lang="ru-RU" sz="11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получавшие АРТ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ru-RU" sz="11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ВН 1000-500 000 копий/мл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C52372D-A0D0-4C82-8762-F2F17ACA49F8}"/>
                </a:ext>
              </a:extLst>
            </p:cNvPr>
            <p:cNvSpPr txBox="1"/>
            <p:nvPr/>
          </p:nvSpPr>
          <p:spPr>
            <a:xfrm>
              <a:off x="2336467" y="1748088"/>
              <a:ext cx="39906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1:1</a:t>
              </a:r>
            </a:p>
          </p:txBody>
        </p:sp>
      </p:grpSp>
      <p:sp>
        <p:nvSpPr>
          <p:cNvPr id="32" name="TextBox 41">
            <a:extLst>
              <a:ext uri="{FF2B5EF4-FFF2-40B4-BE49-F238E27FC236}">
                <a16:creationId xmlns:a16="http://schemas.microsoft.com/office/drawing/2014/main" id="{90C4D35A-120D-4B47-8FFB-4F991386E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898" y="4161802"/>
            <a:ext cx="2926618" cy="148502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2F5F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 anchor="t" anchorCtr="0">
            <a:spAutoFit/>
          </a:bodyPr>
          <a:lstStyle/>
          <a:p>
            <a:pPr>
              <a:tabLst>
                <a:tab pos="914400" algn="l"/>
                <a:tab pos="2060575" algn="l"/>
                <a:tab pos="2797175" algn="l"/>
              </a:tabLst>
              <a:defRPr/>
            </a:pPr>
            <a:r>
              <a:rPr lang="ru-RU" altLang="ja-JP" sz="1050" b="1" dirty="0">
                <a:solidFill>
                  <a:srgbClr val="002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Критерии включения в исследование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914400" algn="l"/>
                <a:tab pos="2060575" algn="l"/>
                <a:tab pos="2797175" algn="l"/>
              </a:tabLst>
              <a:defRPr/>
            </a:pPr>
            <a:r>
              <a:rPr lang="ru-RU" altLang="ja-JP" sz="1000" dirty="0">
                <a:solidFill>
                  <a:srgbClr val="002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≤10 дней предшествующей АРТ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914400" algn="l"/>
                <a:tab pos="2060575" algn="l"/>
                <a:tab pos="2797175" algn="l"/>
              </a:tabLst>
              <a:defRPr/>
            </a:pPr>
            <a:r>
              <a:rPr lang="ru-RU" altLang="ja-JP" sz="1000" dirty="0">
                <a:solidFill>
                  <a:srgbClr val="002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Отсутствие данные о наличии вирусной резистентности на момент начала исследования на основании какой-либо главной мутации, связанной с резистентностью,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914400" algn="l"/>
                <a:tab pos="2060575" algn="l"/>
                <a:tab pos="2797175" algn="l"/>
              </a:tabLst>
              <a:defRPr/>
            </a:pPr>
            <a:r>
              <a:rPr lang="ru-RU" altLang="ja-JP" sz="1000" dirty="0">
                <a:solidFill>
                  <a:srgbClr val="002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Случаи инфекции ВГB или необходимости проведения терапии по поводу ВГC не зарегистрированы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EEEDAA74-061D-4B41-9D7E-1FF4C10CBE97}"/>
              </a:ext>
            </a:extLst>
          </p:cNvPr>
          <p:cNvSpPr txBox="1">
            <a:spLocks/>
          </p:cNvSpPr>
          <p:nvPr/>
        </p:nvSpPr>
        <p:spPr bwMode="auto">
          <a:xfrm>
            <a:off x="3396444" y="6657350"/>
            <a:ext cx="82296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  <a:latin typeface="+mj-lt"/>
                <a:ea typeface="+mn-ea"/>
                <a:cs typeface="Helvetica" panose="020B0604020202020204" pitchFamily="34" charset="0"/>
              </a:defRPr>
            </a:lvl1pPr>
            <a:lvl2pPr marL="473075" indent="-257175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j-lt"/>
                <a:cs typeface="Helvetica" panose="020B0604020202020204" pitchFamily="34" charset="0"/>
              </a:defRPr>
            </a:lvl2pPr>
            <a:lvl3pPr marL="639763" indent="-158750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defRPr>
            </a:lvl3pPr>
            <a:lvl4pPr marL="798513" indent="-142875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-"/>
              <a:defRPr lang="en-US" sz="160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defRPr>
            </a:lvl4pPr>
            <a:lvl5pPr marL="922338" indent="-114300" algn="l" defTabSz="923925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0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defRPr>
            </a:lvl5pPr>
            <a:lvl6pPr marL="66833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000">
                <a:solidFill>
                  <a:schemeClr val="bg2"/>
                </a:solidFill>
                <a:latin typeface="+mn-lt"/>
                <a:cs typeface="+mn-cs"/>
              </a:defRPr>
            </a:lvl6pPr>
            <a:lvl7pPr marL="14478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7pPr>
            <a:lvl8pPr marL="19050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8pPr>
            <a:lvl9pPr marL="2362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Cahn et al. IAS 2019; Mexico City, Mexico. Slides WEAB0404LB.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548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D0B64C-CC3E-40CE-BB2F-3F5663D057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D63B0A1-748F-4FEB-8B23-6D7594AB63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8681561"/>
              </p:ext>
            </p:extLst>
          </p:nvPr>
        </p:nvGraphicFramePr>
        <p:xfrm>
          <a:off x="843116" y="1314959"/>
          <a:ext cx="9318432" cy="4869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8AE460EA-86EA-451A-B964-4221FA76B247}"/>
              </a:ext>
            </a:extLst>
          </p:cNvPr>
          <p:cNvSpPr txBox="1">
            <a:spLocks/>
          </p:cNvSpPr>
          <p:nvPr/>
        </p:nvSpPr>
        <p:spPr bwMode="auto">
          <a:xfrm>
            <a:off x="1120277" y="4787332"/>
            <a:ext cx="10113039" cy="82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+mj-lt"/>
                <a:ea typeface="+mn-ea"/>
                <a:cs typeface="Helvetica" panose="020B0604020202020204" pitchFamily="34" charset="0"/>
              </a:defRPr>
            </a:lvl1pPr>
            <a:lvl2pPr marL="473075" indent="-257175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j-lt"/>
                <a:cs typeface="Helvetica" panose="020B0604020202020204" pitchFamily="34" charset="0"/>
              </a:defRPr>
            </a:lvl2pPr>
            <a:lvl3pPr marL="639763" indent="-158750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defRPr>
            </a:lvl3pPr>
            <a:lvl4pPr marL="798513" indent="-142875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-"/>
              <a:defRPr lang="en-US" sz="160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defRPr>
            </a:lvl4pPr>
            <a:lvl5pPr marL="922338" indent="-114300" algn="l" defTabSz="923925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0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defRPr>
            </a:lvl5pPr>
            <a:lvl6pPr marL="66833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000">
                <a:solidFill>
                  <a:schemeClr val="bg2"/>
                </a:solidFill>
                <a:latin typeface="+mn-lt"/>
                <a:cs typeface="+mn-cs"/>
              </a:defRPr>
            </a:lvl6pPr>
            <a:lvl7pPr marL="14478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7pPr>
            <a:lvl8pPr marL="19050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8pPr>
            <a:lvl9pPr marL="2362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276225" marR="0" lvl="0" indent="-2762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Соответствие критериям не меньшей эффективности в исследованиях 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GEMINI-1, GEMINI-2</a:t>
            </a: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и сводном анализе</a:t>
            </a:r>
            <a:endParaRPr kumimoji="0" lang="en-US" sz="1050" b="1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6225" marR="0" lvl="0" indent="-2762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Досрочное выбывание из исследования, связанное с терапией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неудача 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(TRDF)</a:t>
            </a: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данная популяция включала случаи досрочного выбывания из исследовании в связи с подтвержденной вирусологической неудачей, досрочного выбывания из исследования в связи с отсутствием эффекта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досрочного выбывания из исследования в связи с НЯ, связанным с терапией, а также участников, соответствовавших критериям прекращения терапии, определенным протоколом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AA240AF-5BDB-4A02-882D-9D1FDE9613A9}"/>
              </a:ext>
            </a:extLst>
          </p:cNvPr>
          <p:cNvSpPr txBox="1">
            <a:spLocks/>
          </p:cNvSpPr>
          <p:nvPr/>
        </p:nvSpPr>
        <p:spPr bwMode="auto">
          <a:xfrm>
            <a:off x="3396444" y="6657350"/>
            <a:ext cx="82296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  <a:latin typeface="+mj-lt"/>
                <a:ea typeface="+mn-ea"/>
                <a:cs typeface="Helvetica" panose="020B0604020202020204" pitchFamily="34" charset="0"/>
              </a:defRPr>
            </a:lvl1pPr>
            <a:lvl2pPr marL="473075" indent="-257175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j-lt"/>
                <a:cs typeface="Helvetica" panose="020B0604020202020204" pitchFamily="34" charset="0"/>
              </a:defRPr>
            </a:lvl2pPr>
            <a:lvl3pPr marL="639763" indent="-158750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defRPr>
            </a:lvl3pPr>
            <a:lvl4pPr marL="798513" indent="-142875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-"/>
              <a:defRPr lang="en-US" sz="160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defRPr>
            </a:lvl4pPr>
            <a:lvl5pPr marL="922338" indent="-114300" algn="l" defTabSz="923925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0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defRPr>
            </a:lvl5pPr>
            <a:lvl6pPr marL="66833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000">
                <a:solidFill>
                  <a:schemeClr val="bg2"/>
                </a:solidFill>
                <a:latin typeface="+mn-lt"/>
                <a:cs typeface="+mn-cs"/>
              </a:defRPr>
            </a:lvl6pPr>
            <a:lvl7pPr marL="14478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7pPr>
            <a:lvl8pPr marL="19050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8pPr>
            <a:lvl9pPr marL="2362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Cahn et al. IAS 2019; Mexico City, Mexico. Slides WEAB0404LB.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5AC8DEB-CB9B-4C6D-9DA6-D38EE20536F2}"/>
              </a:ext>
            </a:extLst>
          </p:cNvPr>
          <p:cNvSpPr txBox="1">
            <a:spLocks/>
          </p:cNvSpPr>
          <p:nvPr/>
        </p:nvSpPr>
        <p:spPr bwMode="auto">
          <a:xfrm>
            <a:off x="1201073" y="5226605"/>
            <a:ext cx="9951446" cy="125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+mj-lt"/>
                <a:ea typeface="+mn-ea"/>
                <a:cs typeface="Helvetica" panose="020B0604020202020204" pitchFamily="34" charset="0"/>
              </a:defRPr>
            </a:lvl1pPr>
            <a:lvl2pPr marL="473075" indent="-257175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j-lt"/>
                <a:cs typeface="Helvetica" panose="020B0604020202020204" pitchFamily="34" charset="0"/>
              </a:defRPr>
            </a:lvl2pPr>
            <a:lvl3pPr marL="639763" indent="-158750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defRPr>
            </a:lvl3pPr>
            <a:lvl4pPr marL="798513" indent="-142875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-"/>
              <a:defRPr lang="en-US" sz="160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defRPr>
            </a:lvl4pPr>
            <a:lvl5pPr marL="922338" indent="-114300" algn="l" defTabSz="923925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0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defRPr>
            </a:lvl5pPr>
            <a:lvl6pPr marL="66833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000">
                <a:solidFill>
                  <a:schemeClr val="bg2"/>
                </a:solidFill>
                <a:latin typeface="+mn-lt"/>
                <a:cs typeface="+mn-cs"/>
              </a:defRPr>
            </a:lvl6pPr>
            <a:lvl7pPr marL="14478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7pPr>
            <a:lvl8pPr marL="19050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8pPr>
            <a:lvl9pPr marL="2362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0" lang="ru-RU" altLang="ja-JP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На основании стратифицированного анализа Кохрана-Мантеля-Хензеля с поправкой на следующие исходные факторы стратификации: концентрация РНК ВИЧ-1 в плазме крови (≤100 000 и &gt;100 000 копий/мл), число CD4+ клеток (≤200 и &gt;200 клеток/мм3) и исследование (GEMINI-1 и GEMINI-2</a:t>
            </a:r>
            <a:r>
              <a:rPr kumimoji="0" lang="en-US" altLang="ja-JP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kumimoji="0" lang="ru-RU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Верхняя граница 95% ДИ для сводного анализа составляла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0007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%.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Анализ в популяции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TRDF (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нескорректированное различие) представлял собой предварительно запланированный анализ на 96 неделе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0" lang="ru-RU" altLang="ja-JP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В исследовании GEMINI-1 концентрация РНК ВИЧ-1 &lt;50 копий/мл (95 % ДИ) была достигнута у 300/356 участников (84,3 % [80,5-88,1]) в группе DTG + 3TC и у 320/358 (89,4 % [86,2-92,6]) в группе DTG + TDF/FTC (скорректированное различие между группами терапии [95 % ДИ], −4,9 % [−9,8, 0,03]). В исследовании GEMINI-2 соответствующие величины составили 316/360 (87,8 % [84,4-91,2]) и 322/359 (89,7 % [86,5-92,8]), соответственно (скорректированное различие между группами терапии [95 % ДИ], −1,8 % [−6,4, 2,7]).</a:t>
            </a:r>
            <a:endParaRPr kumimoji="0" lang="en-US" altLang="ja-JP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E00624-7470-4C21-A19A-01CA11019262}"/>
              </a:ext>
            </a:extLst>
          </p:cNvPr>
          <p:cNvSpPr txBox="1">
            <a:spLocks/>
          </p:cNvSpPr>
          <p:nvPr/>
        </p:nvSpPr>
        <p:spPr bwMode="auto">
          <a:xfrm>
            <a:off x="1974486" y="214976"/>
            <a:ext cx="931843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31836"/>
                </a:solidFill>
                <a:latin typeface="+mj-lt"/>
                <a:ea typeface="+mj-ea"/>
                <a:cs typeface="Helvetica" panose="020B0604020202020204" pitchFamily="34" charset="0"/>
              </a:defRPr>
            </a:lvl1pPr>
            <a:lvl2pPr algn="l" rtl="0" eaLnBrk="1" fontAlgn="base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31836"/>
                </a:solidFill>
                <a:latin typeface="Arial" pitchFamily="34" charset="0"/>
                <a:cs typeface="Arial" charset="0"/>
              </a:defRPr>
            </a:lvl2pPr>
            <a:lvl3pPr algn="l" rtl="0" eaLnBrk="1" fontAlgn="base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31836"/>
                </a:solidFill>
                <a:latin typeface="Arial" pitchFamily="34" charset="0"/>
                <a:cs typeface="Arial" charset="0"/>
              </a:defRPr>
            </a:lvl3pPr>
            <a:lvl4pPr algn="l" rtl="0" eaLnBrk="1" fontAlgn="base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31836"/>
                </a:solidFill>
                <a:latin typeface="Arial" pitchFamily="34" charset="0"/>
                <a:cs typeface="Arial" charset="0"/>
              </a:defRPr>
            </a:lvl4pPr>
            <a:lvl5pPr algn="l" rtl="0" eaLnBrk="1" fontAlgn="base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31836"/>
                </a:solidFill>
                <a:latin typeface="Arial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B61229"/>
                </a:solidFill>
                <a:latin typeface="Century Gothic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B61229"/>
                </a:solidFill>
                <a:latin typeface="Century Gothic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B61229"/>
                </a:solidFill>
                <a:latin typeface="Century Gothic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B61229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E3183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Режим DTG+3TC демонстрирует не меньшую эффективность по сравнению с DTG+TDF/FTC в отношении сохранения концентрации РНК ВИЧ-1 &lt;50 копий/мл на 96 неделе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E3183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8EF782-921E-4666-926B-8ADB198A0BC1}"/>
              </a:ext>
            </a:extLst>
          </p:cNvPr>
          <p:cNvGrpSpPr/>
          <p:nvPr/>
        </p:nvGrpSpPr>
        <p:grpSpPr>
          <a:xfrm>
            <a:off x="2146182" y="4231854"/>
            <a:ext cx="7735237" cy="371796"/>
            <a:chOff x="2031485" y="4417653"/>
            <a:chExt cx="8989127" cy="37179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EC164B0-261A-4815-A70A-46D1014D1BE6}"/>
                </a:ext>
              </a:extLst>
            </p:cNvPr>
            <p:cNvCxnSpPr/>
            <p:nvPr/>
          </p:nvCxnSpPr>
          <p:spPr>
            <a:xfrm>
              <a:off x="2098636" y="4417653"/>
              <a:ext cx="8921976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3101832-4497-41EB-B6BF-B63A95C5CF7B}"/>
                </a:ext>
              </a:extLst>
            </p:cNvPr>
            <p:cNvSpPr/>
            <p:nvPr/>
          </p:nvSpPr>
          <p:spPr>
            <a:xfrm>
              <a:off x="2098636" y="4419614"/>
              <a:ext cx="0" cy="54864"/>
            </a:xfrm>
            <a:custGeom>
              <a:avLst/>
              <a:gdLst>
                <a:gd name="connsiteX0" fmla="*/ 0 w 0"/>
                <a:gd name="connsiteY0" fmla="*/ 0 h 106586"/>
                <a:gd name="connsiteX1" fmla="*/ 0 w 0"/>
                <a:gd name="connsiteY1" fmla="*/ 106586 h 10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6586">
                  <a:moveTo>
                    <a:pt x="0" y="0"/>
                  </a:moveTo>
                  <a:lnTo>
                    <a:pt x="0" y="106586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FE02D81-74B9-41C1-893C-7378CB1A4423}"/>
                </a:ext>
              </a:extLst>
            </p:cNvPr>
            <p:cNvSpPr txBox="1"/>
            <p:nvPr/>
          </p:nvSpPr>
          <p:spPr>
            <a:xfrm>
              <a:off x="2031485" y="4506296"/>
              <a:ext cx="134302" cy="2831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D16B0A-BC9E-41BD-A4CE-15DC5A967786}"/>
                </a:ext>
              </a:extLst>
            </p:cNvPr>
            <p:cNvSpPr/>
            <p:nvPr/>
          </p:nvSpPr>
          <p:spPr>
            <a:xfrm>
              <a:off x="2455824" y="4419614"/>
              <a:ext cx="0" cy="54864"/>
            </a:xfrm>
            <a:custGeom>
              <a:avLst/>
              <a:gdLst>
                <a:gd name="connsiteX0" fmla="*/ 0 w 0"/>
                <a:gd name="connsiteY0" fmla="*/ 0 h 106586"/>
                <a:gd name="connsiteX1" fmla="*/ 0 w 0"/>
                <a:gd name="connsiteY1" fmla="*/ 106586 h 10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6586">
                  <a:moveTo>
                    <a:pt x="0" y="0"/>
                  </a:moveTo>
                  <a:lnTo>
                    <a:pt x="0" y="106586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FC3C85-0636-4031-AABB-55BFB8032FE2}"/>
                </a:ext>
              </a:extLst>
            </p:cNvPr>
            <p:cNvSpPr txBox="1"/>
            <p:nvPr/>
          </p:nvSpPr>
          <p:spPr>
            <a:xfrm>
              <a:off x="2388673" y="4506296"/>
              <a:ext cx="134302" cy="2831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049BF3E-31B3-4B1A-BD3E-038312DA1D1E}"/>
                </a:ext>
              </a:extLst>
            </p:cNvPr>
            <p:cNvSpPr/>
            <p:nvPr/>
          </p:nvSpPr>
          <p:spPr>
            <a:xfrm>
              <a:off x="2813011" y="4419614"/>
              <a:ext cx="0" cy="54864"/>
            </a:xfrm>
            <a:custGeom>
              <a:avLst/>
              <a:gdLst>
                <a:gd name="connsiteX0" fmla="*/ 0 w 0"/>
                <a:gd name="connsiteY0" fmla="*/ 0 h 106586"/>
                <a:gd name="connsiteX1" fmla="*/ 0 w 0"/>
                <a:gd name="connsiteY1" fmla="*/ 106586 h 10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6586">
                  <a:moveTo>
                    <a:pt x="0" y="0"/>
                  </a:moveTo>
                  <a:lnTo>
                    <a:pt x="0" y="106586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347FD8-F17B-4FAC-96F9-1122D4904D05}"/>
                </a:ext>
              </a:extLst>
            </p:cNvPr>
            <p:cNvSpPr txBox="1"/>
            <p:nvPr/>
          </p:nvSpPr>
          <p:spPr>
            <a:xfrm>
              <a:off x="2745860" y="4506296"/>
              <a:ext cx="134302" cy="2831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932CB0-9987-4200-8F78-A25B1AA20B3C}"/>
                </a:ext>
              </a:extLst>
            </p:cNvPr>
            <p:cNvSpPr/>
            <p:nvPr/>
          </p:nvSpPr>
          <p:spPr>
            <a:xfrm>
              <a:off x="3170199" y="4419614"/>
              <a:ext cx="0" cy="54864"/>
            </a:xfrm>
            <a:custGeom>
              <a:avLst/>
              <a:gdLst>
                <a:gd name="connsiteX0" fmla="*/ 0 w 0"/>
                <a:gd name="connsiteY0" fmla="*/ 0 h 106586"/>
                <a:gd name="connsiteX1" fmla="*/ 0 w 0"/>
                <a:gd name="connsiteY1" fmla="*/ 106586 h 10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6586">
                  <a:moveTo>
                    <a:pt x="0" y="0"/>
                  </a:moveTo>
                  <a:lnTo>
                    <a:pt x="0" y="106586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566033D-1BE0-4AF2-9C67-B710776243F6}"/>
                </a:ext>
              </a:extLst>
            </p:cNvPr>
            <p:cNvSpPr txBox="1"/>
            <p:nvPr/>
          </p:nvSpPr>
          <p:spPr>
            <a:xfrm>
              <a:off x="3103048" y="4506296"/>
              <a:ext cx="134302" cy="2831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AECA3ED-0724-425E-89A7-D681C161ED1A}"/>
                </a:ext>
              </a:extLst>
            </p:cNvPr>
            <p:cNvSpPr/>
            <p:nvPr/>
          </p:nvSpPr>
          <p:spPr>
            <a:xfrm>
              <a:off x="3524529" y="4419614"/>
              <a:ext cx="0" cy="54864"/>
            </a:xfrm>
            <a:custGeom>
              <a:avLst/>
              <a:gdLst>
                <a:gd name="connsiteX0" fmla="*/ 0 w 0"/>
                <a:gd name="connsiteY0" fmla="*/ 0 h 106586"/>
                <a:gd name="connsiteX1" fmla="*/ 0 w 0"/>
                <a:gd name="connsiteY1" fmla="*/ 106586 h 10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6586">
                  <a:moveTo>
                    <a:pt x="0" y="0"/>
                  </a:moveTo>
                  <a:lnTo>
                    <a:pt x="0" y="106586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3CC0288-B73C-47DA-B65E-94914C56E019}"/>
                </a:ext>
              </a:extLst>
            </p:cNvPr>
            <p:cNvSpPr txBox="1"/>
            <p:nvPr/>
          </p:nvSpPr>
          <p:spPr>
            <a:xfrm>
              <a:off x="3457378" y="4506296"/>
              <a:ext cx="134302" cy="2831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71F09CC-3B99-4890-A645-0D51FEC6566D}"/>
                </a:ext>
              </a:extLst>
            </p:cNvPr>
            <p:cNvSpPr/>
            <p:nvPr/>
          </p:nvSpPr>
          <p:spPr>
            <a:xfrm>
              <a:off x="4241761" y="4419614"/>
              <a:ext cx="0" cy="54864"/>
            </a:xfrm>
            <a:custGeom>
              <a:avLst/>
              <a:gdLst>
                <a:gd name="connsiteX0" fmla="*/ 0 w 0"/>
                <a:gd name="connsiteY0" fmla="*/ 0 h 106586"/>
                <a:gd name="connsiteX1" fmla="*/ 0 w 0"/>
                <a:gd name="connsiteY1" fmla="*/ 106586 h 10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6586">
                  <a:moveTo>
                    <a:pt x="0" y="0"/>
                  </a:moveTo>
                  <a:lnTo>
                    <a:pt x="0" y="106586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50A35AD-3A96-40C7-8C8D-5F667E48CDD4}"/>
                </a:ext>
              </a:extLst>
            </p:cNvPr>
            <p:cNvSpPr txBox="1"/>
            <p:nvPr/>
          </p:nvSpPr>
          <p:spPr>
            <a:xfrm>
              <a:off x="4174610" y="4506296"/>
              <a:ext cx="134302" cy="2831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24</a:t>
              </a: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34EE652-58AC-4A91-9B97-450D61F8229B}"/>
                </a:ext>
              </a:extLst>
            </p:cNvPr>
            <p:cNvSpPr/>
            <p:nvPr/>
          </p:nvSpPr>
          <p:spPr>
            <a:xfrm>
              <a:off x="5310466" y="4419614"/>
              <a:ext cx="0" cy="54864"/>
            </a:xfrm>
            <a:custGeom>
              <a:avLst/>
              <a:gdLst>
                <a:gd name="connsiteX0" fmla="*/ 0 w 0"/>
                <a:gd name="connsiteY0" fmla="*/ 0 h 106586"/>
                <a:gd name="connsiteX1" fmla="*/ 0 w 0"/>
                <a:gd name="connsiteY1" fmla="*/ 106586 h 10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6586">
                  <a:moveTo>
                    <a:pt x="0" y="0"/>
                  </a:moveTo>
                  <a:lnTo>
                    <a:pt x="0" y="106586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85B33DA-DB60-4A39-A80C-7FF6695D0E9B}"/>
                </a:ext>
              </a:extLst>
            </p:cNvPr>
            <p:cNvSpPr txBox="1"/>
            <p:nvPr/>
          </p:nvSpPr>
          <p:spPr>
            <a:xfrm>
              <a:off x="5243315" y="4506296"/>
              <a:ext cx="134302" cy="2831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36</a:t>
              </a: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B4A5204-7AE4-4B64-816E-2AE1E0D5CF3A}"/>
                </a:ext>
              </a:extLst>
            </p:cNvPr>
            <p:cNvSpPr/>
            <p:nvPr/>
          </p:nvSpPr>
          <p:spPr>
            <a:xfrm>
              <a:off x="6376313" y="4419614"/>
              <a:ext cx="0" cy="54864"/>
            </a:xfrm>
            <a:custGeom>
              <a:avLst/>
              <a:gdLst>
                <a:gd name="connsiteX0" fmla="*/ 0 w 0"/>
                <a:gd name="connsiteY0" fmla="*/ 0 h 106586"/>
                <a:gd name="connsiteX1" fmla="*/ 0 w 0"/>
                <a:gd name="connsiteY1" fmla="*/ 106586 h 10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6586">
                  <a:moveTo>
                    <a:pt x="0" y="0"/>
                  </a:moveTo>
                  <a:lnTo>
                    <a:pt x="0" y="106586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6D75408-AF2B-4AAF-B571-C7DEE494BAB2}"/>
                </a:ext>
              </a:extLst>
            </p:cNvPr>
            <p:cNvSpPr txBox="1"/>
            <p:nvPr/>
          </p:nvSpPr>
          <p:spPr>
            <a:xfrm>
              <a:off x="6309162" y="4506296"/>
              <a:ext cx="134302" cy="2831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6C7C351-5C80-40A2-ADED-9FD169F3128D}"/>
                </a:ext>
              </a:extLst>
            </p:cNvPr>
            <p:cNvSpPr/>
            <p:nvPr/>
          </p:nvSpPr>
          <p:spPr>
            <a:xfrm>
              <a:off x="7447875" y="4419614"/>
              <a:ext cx="0" cy="54864"/>
            </a:xfrm>
            <a:custGeom>
              <a:avLst/>
              <a:gdLst>
                <a:gd name="connsiteX0" fmla="*/ 0 w 0"/>
                <a:gd name="connsiteY0" fmla="*/ 0 h 106586"/>
                <a:gd name="connsiteX1" fmla="*/ 0 w 0"/>
                <a:gd name="connsiteY1" fmla="*/ 106586 h 10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6586">
                  <a:moveTo>
                    <a:pt x="0" y="0"/>
                  </a:moveTo>
                  <a:lnTo>
                    <a:pt x="0" y="106586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4A943B6-E56B-4F62-B105-AC081B68B6FF}"/>
                </a:ext>
              </a:extLst>
            </p:cNvPr>
            <p:cNvSpPr txBox="1"/>
            <p:nvPr/>
          </p:nvSpPr>
          <p:spPr>
            <a:xfrm>
              <a:off x="7380724" y="4506296"/>
              <a:ext cx="134302" cy="2831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60</a:t>
              </a: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2B89529-5D97-4328-AE22-7D2E70A2F388}"/>
                </a:ext>
              </a:extLst>
            </p:cNvPr>
            <p:cNvSpPr/>
            <p:nvPr/>
          </p:nvSpPr>
          <p:spPr>
            <a:xfrm>
              <a:off x="8513723" y="4419614"/>
              <a:ext cx="0" cy="54864"/>
            </a:xfrm>
            <a:custGeom>
              <a:avLst/>
              <a:gdLst>
                <a:gd name="connsiteX0" fmla="*/ 0 w 0"/>
                <a:gd name="connsiteY0" fmla="*/ 0 h 106586"/>
                <a:gd name="connsiteX1" fmla="*/ 0 w 0"/>
                <a:gd name="connsiteY1" fmla="*/ 106586 h 10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6586">
                  <a:moveTo>
                    <a:pt x="0" y="0"/>
                  </a:moveTo>
                  <a:lnTo>
                    <a:pt x="0" y="106586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95A5BE7-813C-4CEE-9A4B-626645034399}"/>
                </a:ext>
              </a:extLst>
            </p:cNvPr>
            <p:cNvSpPr txBox="1"/>
            <p:nvPr/>
          </p:nvSpPr>
          <p:spPr>
            <a:xfrm>
              <a:off x="8446572" y="4506296"/>
              <a:ext cx="134302" cy="2831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72</a:t>
              </a: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AC95FC2-6233-41C5-9E7D-694E13D132AB}"/>
                </a:ext>
              </a:extLst>
            </p:cNvPr>
            <p:cNvSpPr/>
            <p:nvPr/>
          </p:nvSpPr>
          <p:spPr>
            <a:xfrm>
              <a:off x="9585285" y="4419614"/>
              <a:ext cx="0" cy="54864"/>
            </a:xfrm>
            <a:custGeom>
              <a:avLst/>
              <a:gdLst>
                <a:gd name="connsiteX0" fmla="*/ 0 w 0"/>
                <a:gd name="connsiteY0" fmla="*/ 0 h 106586"/>
                <a:gd name="connsiteX1" fmla="*/ 0 w 0"/>
                <a:gd name="connsiteY1" fmla="*/ 106586 h 10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6586">
                  <a:moveTo>
                    <a:pt x="0" y="0"/>
                  </a:moveTo>
                  <a:lnTo>
                    <a:pt x="0" y="106586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8722982-4606-4F1A-A3D7-48FDFA5C6976}"/>
                </a:ext>
              </a:extLst>
            </p:cNvPr>
            <p:cNvSpPr txBox="1"/>
            <p:nvPr/>
          </p:nvSpPr>
          <p:spPr>
            <a:xfrm>
              <a:off x="9518134" y="4506296"/>
              <a:ext cx="134302" cy="2831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84</a:t>
              </a: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4B377DF-6991-4B61-A192-8611B25DB29B}"/>
                </a:ext>
              </a:extLst>
            </p:cNvPr>
            <p:cNvSpPr/>
            <p:nvPr/>
          </p:nvSpPr>
          <p:spPr>
            <a:xfrm>
              <a:off x="10651132" y="4419614"/>
              <a:ext cx="0" cy="54864"/>
            </a:xfrm>
            <a:custGeom>
              <a:avLst/>
              <a:gdLst>
                <a:gd name="connsiteX0" fmla="*/ 0 w 0"/>
                <a:gd name="connsiteY0" fmla="*/ 0 h 106586"/>
                <a:gd name="connsiteX1" fmla="*/ 0 w 0"/>
                <a:gd name="connsiteY1" fmla="*/ 106586 h 10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6586">
                  <a:moveTo>
                    <a:pt x="0" y="0"/>
                  </a:moveTo>
                  <a:lnTo>
                    <a:pt x="0" y="106586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C6498B1-7B58-4913-80E2-6A92FC476193}"/>
                </a:ext>
              </a:extLst>
            </p:cNvPr>
            <p:cNvSpPr txBox="1"/>
            <p:nvPr/>
          </p:nvSpPr>
          <p:spPr>
            <a:xfrm>
              <a:off x="10583981" y="4506296"/>
              <a:ext cx="134302" cy="2831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96</a:t>
              </a:r>
            </a:p>
          </p:txBody>
        </p:sp>
      </p:grp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1363DC61-A58E-406E-8437-EAD043B12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369226"/>
              </p:ext>
            </p:extLst>
          </p:nvPr>
        </p:nvGraphicFramePr>
        <p:xfrm>
          <a:off x="7117524" y="2435776"/>
          <a:ext cx="4231360" cy="1616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7036">
                  <a:extLst>
                    <a:ext uri="{9D8B030D-6E8A-4147-A177-3AD203B41FA5}">
                      <a16:colId xmlns:a16="http://schemas.microsoft.com/office/drawing/2014/main" val="3735737012"/>
                    </a:ext>
                  </a:extLst>
                </a:gridCol>
                <a:gridCol w="1342103">
                  <a:extLst>
                    <a:ext uri="{9D8B030D-6E8A-4147-A177-3AD203B41FA5}">
                      <a16:colId xmlns:a16="http://schemas.microsoft.com/office/drawing/2014/main" val="1813352299"/>
                    </a:ext>
                  </a:extLst>
                </a:gridCol>
                <a:gridCol w="1662221">
                  <a:extLst>
                    <a:ext uri="{9D8B030D-6E8A-4147-A177-3AD203B41FA5}">
                      <a16:colId xmlns:a16="http://schemas.microsoft.com/office/drawing/2014/main" val="3154424513"/>
                    </a:ext>
                  </a:extLst>
                </a:gridCol>
              </a:tblGrid>
              <a:tr h="39528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Терапия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6539" marR="116539" marT="58270" marB="58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Ответившие на терапию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n (%)</a:t>
                      </a:r>
                    </a:p>
                  </a:txBody>
                  <a:tcPr marL="116539" marR="116539" marT="58270" marB="58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Скорректированная разница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(95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ДИ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200" b="1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116539" marR="116539" marT="58270" marB="58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97920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DTG + 3TC</a:t>
                      </a:r>
                    </a:p>
                  </a:txBody>
                  <a:tcPr marL="0" marR="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616/716 (86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0)</a:t>
                      </a:r>
                    </a:p>
                  </a:txBody>
                  <a:tcPr marL="0" marR="0" marT="27432" marB="27432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−3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(−6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7, 0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0)</a:t>
                      </a:r>
                    </a:p>
                  </a:txBody>
                  <a:tcPr marL="0" marR="0" marT="27432" marB="27432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093519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DTG + TDF/FTC</a:t>
                      </a:r>
                    </a:p>
                  </a:txBody>
                  <a:tcPr marL="0" marR="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642/717 (89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5)</a:t>
                      </a:r>
                    </a:p>
                  </a:txBody>
                  <a:tcPr marL="0" marR="0" marT="27432" marB="27432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7432" marB="27432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251687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DTG + 3TC</a:t>
                      </a:r>
                    </a:p>
                  </a:txBody>
                  <a:tcPr marL="0" marR="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692/716 (96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6)</a:t>
                      </a:r>
                    </a:p>
                  </a:txBody>
                  <a:tcPr marL="0" marR="0" marT="27432" marB="27432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(−1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8, 2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2)</a:t>
                      </a:r>
                    </a:p>
                  </a:txBody>
                  <a:tcPr marL="0" marR="0" marT="27432" marB="27432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266190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DTG + TDF/FTC</a:t>
                      </a:r>
                    </a:p>
                  </a:txBody>
                  <a:tcPr marL="0" marR="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691/717 (96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4)</a:t>
                      </a:r>
                    </a:p>
                  </a:txBody>
                  <a:tcPr marL="0" marR="0" marT="27432" marB="27432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7432" marB="27432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212012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235FAA9C-5B4B-4BFD-A714-359AF4DD5EB5}"/>
              </a:ext>
            </a:extLst>
          </p:cNvPr>
          <p:cNvSpPr txBox="1"/>
          <p:nvPr/>
        </p:nvSpPr>
        <p:spPr>
          <a:xfrm>
            <a:off x="6156345" y="3688152"/>
            <a:ext cx="90521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Анализ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TRDF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7AF7493-8AF9-4EC5-80FB-A880497C6616}"/>
              </a:ext>
            </a:extLst>
          </p:cNvPr>
          <p:cNvSpPr txBox="1"/>
          <p:nvPr/>
        </p:nvSpPr>
        <p:spPr>
          <a:xfrm>
            <a:off x="5571883" y="3187929"/>
            <a:ext cx="14896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Одномоментный анализ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97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Placeholder 29">
            <a:extLst>
              <a:ext uri="{FF2B5EF4-FFF2-40B4-BE49-F238E27FC236}">
                <a16:creationId xmlns:a16="http://schemas.microsoft.com/office/drawing/2014/main" id="{0B6D5C99-7E9B-40F0-A892-837C6A117A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1CFF1563-AD94-4E5F-9752-608EEBAFA18D}"/>
              </a:ext>
            </a:extLst>
          </p:cNvPr>
          <p:cNvSpPr txBox="1">
            <a:spLocks/>
          </p:cNvSpPr>
          <p:nvPr/>
        </p:nvSpPr>
        <p:spPr bwMode="auto">
          <a:xfrm>
            <a:off x="1994487" y="490717"/>
            <a:ext cx="9081552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31836"/>
                </a:solidFill>
                <a:latin typeface="+mj-lt"/>
                <a:ea typeface="+mj-ea"/>
                <a:cs typeface="Helvetica" panose="020B0604020202020204" pitchFamily="34" charset="0"/>
              </a:defRPr>
            </a:lvl1pPr>
            <a:lvl2pPr algn="l" rtl="0" eaLnBrk="1" fontAlgn="base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31836"/>
                </a:solidFill>
                <a:latin typeface="Arial" pitchFamily="34" charset="0"/>
                <a:cs typeface="Arial" charset="0"/>
              </a:defRPr>
            </a:lvl2pPr>
            <a:lvl3pPr algn="l" rtl="0" eaLnBrk="1" fontAlgn="base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31836"/>
                </a:solidFill>
                <a:latin typeface="Arial" pitchFamily="34" charset="0"/>
                <a:cs typeface="Arial" charset="0"/>
              </a:defRPr>
            </a:lvl3pPr>
            <a:lvl4pPr algn="l" rtl="0" eaLnBrk="1" fontAlgn="base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31836"/>
                </a:solidFill>
                <a:latin typeface="Arial" pitchFamily="34" charset="0"/>
                <a:cs typeface="Arial" charset="0"/>
              </a:defRPr>
            </a:lvl4pPr>
            <a:lvl5pPr algn="l" rtl="0" eaLnBrk="1" fontAlgn="base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31836"/>
                </a:solidFill>
                <a:latin typeface="Arial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B61229"/>
                </a:solidFill>
                <a:latin typeface="Century Gothic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B61229"/>
                </a:solidFill>
                <a:latin typeface="Century Gothic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B61229"/>
                </a:solidFill>
                <a:latin typeface="Century Gothic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B61229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lvl="0">
              <a:lnSpc>
                <a:spcPct val="100000"/>
              </a:lnSpc>
              <a:defRPr/>
            </a:pPr>
            <a:r>
              <a:rPr lang="ru-RU" sz="2400" kern="0" spc="-51" dirty="0">
                <a:latin typeface="Calibri" panose="020F0502020204030204" pitchFamily="34" charset="0"/>
                <a:cs typeface="Calibri" panose="020F0502020204030204" pitchFamily="34" charset="0"/>
              </a:rPr>
              <a:t>Среди участников, соответствующих критериям выбывания из исследования в связи с подтвержденной вирусологической неудачей, отсутствовали случаи резистентности, возникшей во время лечения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E3183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D3E1E9D-C1CF-4665-A524-CD29B0BB0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07009"/>
              </p:ext>
            </p:extLst>
          </p:nvPr>
        </p:nvGraphicFramePr>
        <p:xfrm>
          <a:off x="1069676" y="1410905"/>
          <a:ext cx="10079998" cy="3071829"/>
        </p:xfrm>
        <a:graphic>
          <a:graphicData uri="http://schemas.openxmlformats.org/drawingml/2006/table">
            <a:tbl>
              <a:tblPr firstRow="1" bandRow="1"/>
              <a:tblGrid>
                <a:gridCol w="1077546">
                  <a:extLst>
                    <a:ext uri="{9D8B030D-6E8A-4147-A177-3AD203B41FA5}">
                      <a16:colId xmlns:a16="http://schemas.microsoft.com/office/drawing/2014/main" val="3535941709"/>
                    </a:ext>
                  </a:extLst>
                </a:gridCol>
                <a:gridCol w="2935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111">
                  <a:extLst>
                    <a:ext uri="{9D8B030D-6E8A-4147-A177-3AD203B41FA5}">
                      <a16:colId xmlns:a16="http://schemas.microsoft.com/office/drawing/2014/main" val="1260822513"/>
                    </a:ext>
                  </a:extLst>
                </a:gridCol>
                <a:gridCol w="1011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111">
                  <a:extLst>
                    <a:ext uri="{9D8B030D-6E8A-4147-A177-3AD203B41FA5}">
                      <a16:colId xmlns:a16="http://schemas.microsoft.com/office/drawing/2014/main" val="2934394722"/>
                    </a:ext>
                  </a:extLst>
                </a:gridCol>
                <a:gridCol w="1011111">
                  <a:extLst>
                    <a:ext uri="{9D8B030D-6E8A-4147-A177-3AD203B41FA5}">
                      <a16:colId xmlns:a16="http://schemas.microsoft.com/office/drawing/2014/main" val="3646051956"/>
                    </a:ext>
                  </a:extLst>
                </a:gridCol>
                <a:gridCol w="1011111">
                  <a:extLst>
                    <a:ext uri="{9D8B030D-6E8A-4147-A177-3AD203B41FA5}">
                      <a16:colId xmlns:a16="http://schemas.microsoft.com/office/drawing/2014/main" val="4107068267"/>
                    </a:ext>
                  </a:extLst>
                </a:gridCol>
              </a:tblGrid>
              <a:tr h="4657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97536" marR="12700" marT="54864" marB="54864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97536" marR="12700" marT="54864" marB="54864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GEMINI-1</a:t>
                      </a:r>
                    </a:p>
                  </a:txBody>
                  <a:tcPr marL="12700" marR="12700" marT="54864" marB="5486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GEMINI-2</a:t>
                      </a:r>
                    </a:p>
                  </a:txBody>
                  <a:tcPr marL="12700" marR="12700" marT="54864" marB="54864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Вместе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12700" marR="12700" marT="54864" marB="54864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5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73152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12700" marR="1270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73152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Параметр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, n (%)</a:t>
                      </a:r>
                    </a:p>
                  </a:txBody>
                  <a:tcPr marL="12700" marR="1270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DTG + 3TC</a:t>
                      </a:r>
                      <a:b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(N=356)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992" marR="21992" marT="21992" marB="2199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DTG + TDF/FTC</a:t>
                      </a:r>
                      <a:b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(N=358)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992" marR="21992" marT="21992" marB="2199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DTG + 3TC</a:t>
                      </a:r>
                      <a:b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(N=360)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992" marR="21992" marT="21992" marB="21992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DTG + TDF/FTC</a:t>
                      </a:r>
                      <a:b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(N=359)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992" marR="21992" marT="21992" marB="2199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DTG + 3TC</a:t>
                      </a:r>
                      <a:b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(N=716)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992" marR="21992" marT="21992" marB="21992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DTG + TDF/FTC</a:t>
                      </a:r>
                      <a:b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(N=717)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992" marR="21992" marT="21992" marB="2199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567590"/>
                  </a:ext>
                </a:extLst>
              </a:tr>
              <a:tr h="4785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73152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Неделя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48</a:t>
                      </a:r>
                    </a:p>
                  </a:txBody>
                  <a:tcPr marL="12700" marR="127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73152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Подтвержденная вирусологическая неудача (ПВН)</a:t>
                      </a:r>
                      <a:endParaRPr lang="en-US" sz="1600" b="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12700" marR="127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(1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1)</a:t>
                      </a:r>
                    </a:p>
                  </a:txBody>
                  <a:tcPr marL="12700" marR="12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(0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6)</a:t>
                      </a:r>
                    </a:p>
                  </a:txBody>
                  <a:tcPr marL="12700" marR="12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(0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6)</a:t>
                      </a:r>
                    </a:p>
                  </a:txBody>
                  <a:tcPr marL="12700" marR="127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(0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6)</a:t>
                      </a:r>
                    </a:p>
                  </a:txBody>
                  <a:tcPr marL="12700" marR="12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6 (0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8)</a:t>
                      </a:r>
                    </a:p>
                  </a:txBody>
                  <a:tcPr marL="12700" marR="127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4 (0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6)</a:t>
                      </a:r>
                    </a:p>
                  </a:txBody>
                  <a:tcPr marL="12700" marR="12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44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73152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Неделя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96</a:t>
                      </a:r>
                    </a:p>
                  </a:txBody>
                  <a:tcPr marL="12700" marR="127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73152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Подтвержденная вирусологическая неудача (ПВН)</a:t>
                      </a:r>
                      <a:endParaRPr lang="en-US" sz="1600" b="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12700" marR="127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5 (1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4)</a:t>
                      </a:r>
                    </a:p>
                  </a:txBody>
                  <a:tcPr marL="12700" marR="12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4 (1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1)</a:t>
                      </a:r>
                      <a:r>
                        <a:rPr lang="en-GB" sz="160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a</a:t>
                      </a:r>
                      <a:endParaRPr lang="en-GB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12700" marR="12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6 (1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7)</a:t>
                      </a:r>
                    </a:p>
                  </a:txBody>
                  <a:tcPr marL="12700" marR="127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3 (0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8)</a:t>
                      </a:r>
                    </a:p>
                  </a:txBody>
                  <a:tcPr marL="12700" marR="12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11 (1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5)</a:t>
                      </a:r>
                    </a:p>
                  </a:txBody>
                  <a:tcPr marL="12700" marR="127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7 (1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0)</a:t>
                      </a:r>
                      <a:r>
                        <a:rPr lang="en-GB" sz="160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a</a:t>
                      </a:r>
                      <a:endParaRPr lang="en-GB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12700" marR="12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305804"/>
                  </a:ext>
                </a:extLst>
              </a:tr>
              <a:tr h="395446">
                <a:tc vMerge="1">
                  <a:txBody>
                    <a:bodyPr/>
                    <a:lstStyle/>
                    <a:p>
                      <a:pPr marL="73152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700" marR="127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73152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Резистентность на фоне проводимой терапии</a:t>
                      </a:r>
                    </a:p>
                  </a:txBody>
                  <a:tcPr marL="12700" marR="127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2700" marR="12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2700" marR="12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2700" marR="127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2700" marR="12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2700" marR="127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2700" marR="12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4311471"/>
                  </a:ext>
                </a:extLst>
              </a:tr>
            </a:tbl>
          </a:graphicData>
        </a:graphic>
      </p:graphicFrame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27A29AFB-F441-48E3-9C65-2F2C4E94224B}"/>
              </a:ext>
            </a:extLst>
          </p:cNvPr>
          <p:cNvSpPr txBox="1">
            <a:spLocks/>
          </p:cNvSpPr>
          <p:nvPr/>
        </p:nvSpPr>
        <p:spPr bwMode="auto">
          <a:xfrm>
            <a:off x="1069675" y="4590948"/>
            <a:ext cx="1007999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+mj-lt"/>
                <a:ea typeface="+mn-ea"/>
                <a:cs typeface="Helvetica" panose="020B0604020202020204" pitchFamily="34" charset="0"/>
              </a:defRPr>
            </a:lvl1pPr>
            <a:lvl2pPr marL="473075" indent="-257175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j-lt"/>
                <a:cs typeface="Helvetica" panose="020B0604020202020204" pitchFamily="34" charset="0"/>
              </a:defRPr>
            </a:lvl2pPr>
            <a:lvl3pPr marL="639763" indent="-158750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defRPr>
            </a:lvl3pPr>
            <a:lvl4pPr marL="798513" indent="-142875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-"/>
              <a:defRPr lang="en-US" sz="160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defRPr>
            </a:lvl4pPr>
            <a:lvl5pPr marL="922338" indent="-114300" algn="l" defTabSz="923925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0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defRPr>
            </a:lvl5pPr>
            <a:lvl6pPr marL="66833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000">
                <a:solidFill>
                  <a:schemeClr val="bg2"/>
                </a:solidFill>
                <a:latin typeface="+mn-lt"/>
                <a:cs typeface="+mn-cs"/>
              </a:defRPr>
            </a:lvl6pPr>
            <a:lvl7pPr marL="14478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7pPr>
            <a:lvl8pPr marL="19050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8pPr>
            <a:lvl9pPr marL="2362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endParaRPr lang="ru-RU" altLang="ja-JP" kern="0" baseline="30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altLang="ja-JP" kern="0" baseline="30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altLang="ja-JP" kern="0" baseline="30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altLang="ja-JP" kern="0" baseline="30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altLang="ja-JP" kern="0" baseline="30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altLang="ja-JP" kern="0" baseline="30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ja-JP" kern="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ru-RU" altLang="ja-JP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Один участник соответствовал критериям ПВН на 12 неделе, однако не был указан в анализе на 48 неделе в связи с сообщением из лаборатории об ошибке, выявленной после проведения анализа на 48 неделе</a:t>
            </a:r>
            <a:endParaRPr lang="en-US" altLang="ja-JP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0243FD4D-4458-41EC-843A-35706A500AB2}"/>
              </a:ext>
            </a:extLst>
          </p:cNvPr>
          <p:cNvSpPr txBox="1">
            <a:spLocks/>
          </p:cNvSpPr>
          <p:nvPr/>
        </p:nvSpPr>
        <p:spPr bwMode="auto">
          <a:xfrm>
            <a:off x="3396444" y="6657350"/>
            <a:ext cx="82296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  <a:latin typeface="+mj-lt"/>
                <a:ea typeface="+mn-ea"/>
                <a:cs typeface="Helvetica" panose="020B0604020202020204" pitchFamily="34" charset="0"/>
              </a:defRPr>
            </a:lvl1pPr>
            <a:lvl2pPr marL="473075" indent="-257175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j-lt"/>
                <a:cs typeface="Helvetica" panose="020B0604020202020204" pitchFamily="34" charset="0"/>
              </a:defRPr>
            </a:lvl2pPr>
            <a:lvl3pPr marL="639763" indent="-158750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defRPr>
            </a:lvl3pPr>
            <a:lvl4pPr marL="798513" indent="-142875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-"/>
              <a:defRPr lang="en-US" sz="160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defRPr>
            </a:lvl4pPr>
            <a:lvl5pPr marL="922338" indent="-114300" algn="l" defTabSz="923925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0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defRPr>
            </a:lvl5pPr>
            <a:lvl6pPr marL="66833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000">
                <a:solidFill>
                  <a:schemeClr val="bg2"/>
                </a:solidFill>
                <a:latin typeface="+mn-lt"/>
                <a:cs typeface="+mn-cs"/>
              </a:defRPr>
            </a:lvl6pPr>
            <a:lvl7pPr marL="14478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7pPr>
            <a:lvl8pPr marL="19050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8pPr>
            <a:lvl9pPr marL="2362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Cahn et al. IAS 2019; Mexico City, Mexico. Slides WEAB0404LB.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8139D6-8D35-4293-A30D-CF96242B4A2F}"/>
              </a:ext>
            </a:extLst>
          </p:cNvPr>
          <p:cNvSpPr txBox="1"/>
          <p:nvPr/>
        </p:nvSpPr>
        <p:spPr>
          <a:xfrm>
            <a:off x="2173857" y="3950898"/>
            <a:ext cx="8975815" cy="497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340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Placeholder 29">
            <a:extLst>
              <a:ext uri="{FF2B5EF4-FFF2-40B4-BE49-F238E27FC236}">
                <a16:creationId xmlns:a16="http://schemas.microsoft.com/office/drawing/2014/main" id="{0B6D5C99-7E9B-40F0-A892-837C6A117A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5914A354-19DA-4D78-A768-343875E61CF9}"/>
              </a:ext>
            </a:extLst>
          </p:cNvPr>
          <p:cNvSpPr txBox="1">
            <a:spLocks/>
          </p:cNvSpPr>
          <p:nvPr/>
        </p:nvSpPr>
        <p:spPr bwMode="auto">
          <a:xfrm>
            <a:off x="1115961" y="5196292"/>
            <a:ext cx="10143740" cy="75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+mj-lt"/>
                <a:ea typeface="+mn-ea"/>
                <a:cs typeface="Helvetica" panose="020B0604020202020204" pitchFamily="34" charset="0"/>
              </a:defRPr>
            </a:lvl1pPr>
            <a:lvl2pPr marL="473075" indent="-257175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j-lt"/>
                <a:cs typeface="Helvetica" panose="020B0604020202020204" pitchFamily="34" charset="0"/>
              </a:defRPr>
            </a:lvl2pPr>
            <a:lvl3pPr marL="639763" indent="-158750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defRPr>
            </a:lvl3pPr>
            <a:lvl4pPr marL="798513" indent="-142875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-"/>
              <a:defRPr lang="en-US" sz="160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defRPr>
            </a:lvl4pPr>
            <a:lvl5pPr marL="922338" indent="-114300" algn="l" defTabSz="923925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0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defRPr>
            </a:lvl5pPr>
            <a:lvl6pPr marL="66833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000">
                <a:solidFill>
                  <a:schemeClr val="bg2"/>
                </a:solidFill>
                <a:latin typeface="+mn-lt"/>
                <a:cs typeface="+mn-cs"/>
              </a:defRPr>
            </a:lvl6pPr>
            <a:lvl7pPr marL="14478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7pPr>
            <a:lvl8pPr marL="19050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8pPr>
            <a:lvl9pPr marL="2362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190500" marR="0" lvl="0" indent="-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Увеличение массы тела было зарегистрировано как НЯ у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13 (1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%)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участников, получавших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DTG + 3TC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и у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 (1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%)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участников, получавших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DTG + TDF/FTC</a:t>
            </a:r>
          </a:p>
          <a:p>
            <a:pPr marL="473075" marR="0" lvl="1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–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Общее среднее изменение относительно исходного значения составило 3,1 кг в группе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DTG + 3TC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и 2,1 кг в группе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DTG +TDF/FTC</a:t>
            </a:r>
          </a:p>
          <a:p>
            <a:pPr marL="190500" marR="0" lvl="0" indent="-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1CFF1563-AD94-4E5F-9752-608EEBAFA18D}"/>
              </a:ext>
            </a:extLst>
          </p:cNvPr>
          <p:cNvSpPr txBox="1">
            <a:spLocks/>
          </p:cNvSpPr>
          <p:nvPr/>
        </p:nvSpPr>
        <p:spPr bwMode="auto">
          <a:xfrm>
            <a:off x="1994487" y="490717"/>
            <a:ext cx="9081552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31836"/>
                </a:solidFill>
                <a:latin typeface="+mj-lt"/>
                <a:ea typeface="+mj-ea"/>
                <a:cs typeface="Helvetica" panose="020B0604020202020204" pitchFamily="34" charset="0"/>
              </a:defRPr>
            </a:lvl1pPr>
            <a:lvl2pPr algn="l" rtl="0" eaLnBrk="1" fontAlgn="base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31836"/>
                </a:solidFill>
                <a:latin typeface="Arial" pitchFamily="34" charset="0"/>
                <a:cs typeface="Arial" charset="0"/>
              </a:defRPr>
            </a:lvl2pPr>
            <a:lvl3pPr algn="l" rtl="0" eaLnBrk="1" fontAlgn="base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31836"/>
                </a:solidFill>
                <a:latin typeface="Arial" pitchFamily="34" charset="0"/>
                <a:cs typeface="Arial" charset="0"/>
              </a:defRPr>
            </a:lvl3pPr>
            <a:lvl4pPr algn="l" rtl="0" eaLnBrk="1" fontAlgn="base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31836"/>
                </a:solidFill>
                <a:latin typeface="Arial" pitchFamily="34" charset="0"/>
                <a:cs typeface="Arial" charset="0"/>
              </a:defRPr>
            </a:lvl4pPr>
            <a:lvl5pPr algn="l" rtl="0" eaLnBrk="1" fontAlgn="base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31836"/>
                </a:solidFill>
                <a:latin typeface="Arial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B61229"/>
                </a:solidFill>
                <a:latin typeface="Century Gothic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B61229"/>
                </a:solidFill>
                <a:latin typeface="Century Gothic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B61229"/>
                </a:solidFill>
                <a:latin typeface="Century Gothic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B61229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-51" normalizeH="0" baseline="0" noProof="0" dirty="0">
                <a:ln>
                  <a:noFill/>
                </a:ln>
                <a:solidFill>
                  <a:srgbClr val="E3183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Общи</a:t>
            </a:r>
            <a:r>
              <a:rPr lang="ru-RU" sz="2400" kern="0" spc="-51" dirty="0">
                <a:latin typeface="Calibri" panose="020F0502020204030204" pitchFamily="34" charset="0"/>
                <a:cs typeface="Calibri" panose="020F0502020204030204" pitchFamily="34" charset="0"/>
              </a:rPr>
              <a:t>е</a:t>
            </a:r>
            <a:r>
              <a:rPr kumimoji="0" lang="ru-RU" sz="2400" b="1" i="0" u="none" strike="noStrike" kern="0" cap="none" spc="-51" normalizeH="0" baseline="0" noProof="0" dirty="0">
                <a:ln>
                  <a:noFill/>
                </a:ln>
                <a:solidFill>
                  <a:srgbClr val="E3183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профили переносимости сравниваемых режимов были сходными, при этом риск связанных с терапией НЯ был ниже в группе DTG+3TC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E3183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583AA23-F31C-4751-939B-C1B075807CAC}"/>
              </a:ext>
            </a:extLst>
          </p:cNvPr>
          <p:cNvSpPr txBox="1">
            <a:spLocks/>
          </p:cNvSpPr>
          <p:nvPr/>
        </p:nvSpPr>
        <p:spPr bwMode="auto">
          <a:xfrm>
            <a:off x="1120877" y="5539765"/>
            <a:ext cx="99551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+mj-lt"/>
                <a:ea typeface="+mn-ea"/>
                <a:cs typeface="Helvetica" panose="020B0604020202020204" pitchFamily="34" charset="0"/>
              </a:defRPr>
            </a:lvl1pPr>
            <a:lvl2pPr marL="473075" indent="-257175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j-lt"/>
                <a:cs typeface="Helvetica" panose="020B0604020202020204" pitchFamily="34" charset="0"/>
              </a:defRPr>
            </a:lvl2pPr>
            <a:lvl3pPr marL="639763" indent="-158750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defRPr>
            </a:lvl3pPr>
            <a:lvl4pPr marL="798513" indent="-142875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-"/>
              <a:defRPr lang="en-US" sz="160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defRPr>
            </a:lvl4pPr>
            <a:lvl5pPr marL="922338" indent="-114300" algn="l" defTabSz="923925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0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defRPr>
            </a:lvl5pPr>
            <a:lvl6pPr marL="66833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000">
                <a:solidFill>
                  <a:schemeClr val="bg2"/>
                </a:solidFill>
                <a:latin typeface="+mn-lt"/>
                <a:cs typeface="+mn-cs"/>
              </a:defRPr>
            </a:lvl6pPr>
            <a:lvl7pPr marL="14478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7pPr>
            <a:lvl8pPr marL="19050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8pPr>
            <a:lvl9pPr marL="2362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ja-JP" sz="11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0" lang="ru-RU" altLang="ja-JP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Относительный риск</a:t>
            </a: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(95</a:t>
            </a:r>
            <a:r>
              <a:rPr kumimoji="0" lang="ru-RU" altLang="ja-JP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kumimoji="0" lang="ru-RU" altLang="ja-JP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ДИ</a:t>
            </a: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kumimoji="0" lang="ru-RU" altLang="ja-JP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в группе</a:t>
            </a: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DTG + 3TC </a:t>
            </a:r>
            <a:r>
              <a:rPr kumimoji="0" lang="ru-RU" altLang="ja-JP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по сравнению с группой</a:t>
            </a: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DTG + TDF/FTC </a:t>
            </a:r>
            <a:r>
              <a:rPr kumimoji="0" lang="ru-RU" altLang="ja-JP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составил</a:t>
            </a: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0</a:t>
            </a:r>
            <a:r>
              <a:rPr kumimoji="0" lang="ru-RU" altLang="ja-JP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78 (0</a:t>
            </a:r>
            <a:r>
              <a:rPr kumimoji="0" lang="ru-RU" altLang="ja-JP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  <a:r>
              <a:rPr kumimoji="0" lang="ru-RU" altLang="ja-JP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0</a:t>
            </a:r>
            <a:r>
              <a:rPr kumimoji="0" lang="ru-RU" altLang="ja-JP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95). </a:t>
            </a:r>
            <a:b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ja-JP" sz="11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случая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смерти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острый инфаркт миокарда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n=1;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лимфома Беркитта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n=1;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ишемическая болезнь сердца,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n=1), 1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в исследовании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GEMINI-1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в исследовании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GEMINI-2;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все произошли в группе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DTG + 3TC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и были оценены как не связанные с исследуемой терапией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2ED7CE5-F933-4273-BF20-182939F5A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409016"/>
              </p:ext>
            </p:extLst>
          </p:nvPr>
        </p:nvGraphicFramePr>
        <p:xfrm>
          <a:off x="1120877" y="1282535"/>
          <a:ext cx="10079999" cy="3840480"/>
        </p:xfrm>
        <a:graphic>
          <a:graphicData uri="http://schemas.openxmlformats.org/drawingml/2006/table">
            <a:tbl>
              <a:tblPr firstRow="1" bandRow="1"/>
              <a:tblGrid>
                <a:gridCol w="6559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8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1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804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n (%)</a:t>
                      </a:r>
                    </a:p>
                  </a:txBody>
                  <a:tcPr marL="73152" marR="7315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DTG + 3TC</a:t>
                      </a:r>
                      <a:br>
                        <a:rPr lang="en-GB" sz="14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(N=716)</a:t>
                      </a:r>
                    </a:p>
                  </a:txBody>
                  <a:tcPr marL="73152" marR="7315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5F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DTG + TDF/FTC </a:t>
                      </a:r>
                      <a:br>
                        <a:rPr lang="en-GB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(N=717)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73152" marR="7315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902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Любое НЯ</a:t>
                      </a:r>
                      <a:r>
                        <a:rPr lang="en-US" sz="1400" b="1" dirty="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73152" marR="7315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591 (83)</a:t>
                      </a:r>
                    </a:p>
                  </a:txBody>
                  <a:tcPr marL="73152" marR="731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609 (85)</a:t>
                      </a:r>
                    </a:p>
                  </a:txBody>
                  <a:tcPr marL="73152" marR="731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486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   </a:t>
                      </a:r>
                      <a:r>
                        <a:rPr lang="ru-RU" sz="1400" b="1" dirty="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НЯ, возникшие у</a:t>
                      </a:r>
                      <a:r>
                        <a:rPr lang="en-US" sz="1400" b="1" spc="-20" dirty="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u="none" spc="-2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≥10</a:t>
                      </a: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% </a:t>
                      </a:r>
                      <a:r>
                        <a:rPr lang="ru-RU" sz="1400" b="1" spc="-2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участников в любой группе</a:t>
                      </a:r>
                      <a:endParaRPr lang="en-US" sz="1400" b="0" dirty="0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 marL="356616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Ринофарингит</a:t>
                      </a:r>
                      <a:endParaRPr lang="en-US" sz="1400" b="0" dirty="0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 marL="356616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Диарея</a:t>
                      </a:r>
                      <a:endParaRPr lang="en-US" sz="1400" b="0" dirty="0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 marL="356616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Головная боль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73152" marR="731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71 (10)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89 (12)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79 (11)</a:t>
                      </a:r>
                    </a:p>
                  </a:txBody>
                  <a:tcPr marL="73152" marR="731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114 (16)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93 (13)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87 (12)</a:t>
                      </a:r>
                    </a:p>
                  </a:txBody>
                  <a:tcPr marL="73152" marR="731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Связанные</a:t>
                      </a:r>
                      <a:r>
                        <a:rPr lang="ru-RU" sz="1400" b="1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с терапией НЯ</a:t>
                      </a:r>
                      <a:r>
                        <a:rPr lang="en-US" sz="1400" b="1" i="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a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   </a:t>
                      </a: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Любое связанное с терапией НЯ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2-5 </a:t>
                      </a: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степени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Связанное с терапией НЯ 2-5 степени, возникшее у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≥1</a:t>
                      </a: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% </a:t>
                      </a: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участников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173736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   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Головная боль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73152" marR="731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140 (20)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50 (7)</a:t>
                      </a:r>
                      <a:br>
                        <a:rPr lang="en-GB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</a:br>
                      <a:endParaRPr lang="en-GB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8 (1)</a:t>
                      </a:r>
                    </a:p>
                  </a:txBody>
                  <a:tcPr marL="73152" marR="731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179 (25)</a:t>
                      </a:r>
                      <a:br>
                        <a:rPr lang="en-GB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</a:b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57 (8)</a:t>
                      </a:r>
                      <a:br>
                        <a:rPr lang="en-GB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</a:br>
                      <a:endParaRPr lang="en-GB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8 (1)</a:t>
                      </a:r>
                    </a:p>
                  </a:txBody>
                  <a:tcPr marL="73152" marR="731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156303"/>
                  </a:ext>
                </a:extLst>
              </a:tr>
              <a:tr h="838200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НЯ, приведшие к досрочному выбыванию из исследования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НЯ, представляющие особый интерес, приведшие к досрочному  выбыванию из исследования</a:t>
                      </a:r>
                      <a:b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</a:b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      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Психоневрологические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      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Связанные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с почками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      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Остеопороз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73152" marR="731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24 (3)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br>
                        <a:rPr lang="en-GB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</a:br>
                      <a:endParaRPr lang="ru-RU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10 (1)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2 (&lt;1)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73152" marR="731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23 (3)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br>
                        <a:rPr lang="en-GB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</a:br>
                      <a:endParaRPr lang="ru-RU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5 (1)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7 (1)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2 (&lt;1)</a:t>
                      </a:r>
                    </a:p>
                  </a:txBody>
                  <a:tcPr marL="73152" marR="731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401792"/>
                  </a:ext>
                </a:extLst>
              </a:tr>
              <a:tr h="81399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Любое серьезное НЯ</a:t>
                      </a:r>
                      <a:r>
                        <a:rPr lang="en-US" sz="1400" b="1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73152" marR="731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64 (9)</a:t>
                      </a:r>
                    </a:p>
                  </a:txBody>
                  <a:tcPr marL="73152" marR="731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67 (9)</a:t>
                      </a:r>
                    </a:p>
                  </a:txBody>
                  <a:tcPr marL="73152" marR="731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498104"/>
                  </a:ext>
                </a:extLst>
              </a:tr>
            </a:tbl>
          </a:graphicData>
        </a:graphic>
      </p:graphicFrame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D7170AA-8FC4-44B8-9FB5-8D9830B62578}"/>
              </a:ext>
            </a:extLst>
          </p:cNvPr>
          <p:cNvSpPr txBox="1">
            <a:spLocks/>
          </p:cNvSpPr>
          <p:nvPr/>
        </p:nvSpPr>
        <p:spPr bwMode="auto">
          <a:xfrm>
            <a:off x="3396444" y="6657350"/>
            <a:ext cx="82296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  <a:latin typeface="+mj-lt"/>
                <a:ea typeface="+mn-ea"/>
                <a:cs typeface="Helvetica" panose="020B0604020202020204" pitchFamily="34" charset="0"/>
              </a:defRPr>
            </a:lvl1pPr>
            <a:lvl2pPr marL="473075" indent="-257175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j-lt"/>
                <a:cs typeface="Helvetica" panose="020B0604020202020204" pitchFamily="34" charset="0"/>
              </a:defRPr>
            </a:lvl2pPr>
            <a:lvl3pPr marL="639763" indent="-158750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defRPr>
            </a:lvl3pPr>
            <a:lvl4pPr marL="798513" indent="-142875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-"/>
              <a:defRPr lang="en-US" sz="160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defRPr>
            </a:lvl4pPr>
            <a:lvl5pPr marL="922338" indent="-114300" algn="l" defTabSz="923925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0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defRPr>
            </a:lvl5pPr>
            <a:lvl6pPr marL="66833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000">
                <a:solidFill>
                  <a:schemeClr val="bg2"/>
                </a:solidFill>
                <a:latin typeface="+mn-lt"/>
                <a:cs typeface="+mn-cs"/>
              </a:defRPr>
            </a:lvl6pPr>
            <a:lvl7pPr marL="14478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7pPr>
            <a:lvl8pPr marL="19050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8pPr>
            <a:lvl9pPr marL="2362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Cahn et al. IAS 2019; Mexico City, Mexico. Slides WEAB0404LB.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E5C637-BD68-4BF6-A76B-E25B881EDCAD}"/>
              </a:ext>
            </a:extLst>
          </p:cNvPr>
          <p:cNvSpPr txBox="1"/>
          <p:nvPr/>
        </p:nvSpPr>
        <p:spPr>
          <a:xfrm>
            <a:off x="1115961" y="2773314"/>
            <a:ext cx="10079999" cy="2114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261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CAD4C5B9-036D-4FB7-9629-77CC986972E0}"/>
              </a:ext>
            </a:extLst>
          </p:cNvPr>
          <p:cNvSpPr txBox="1"/>
          <p:nvPr/>
        </p:nvSpPr>
        <p:spPr>
          <a:xfrm>
            <a:off x="6843161" y="2682142"/>
            <a:ext cx="3724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Cahn et al. </a:t>
            </a:r>
            <a:r>
              <a:rPr kumimoji="0" lang="en-US" altLang="en-US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AIDS 2018; Amsterdam, the Netherlands. TUAB0106LB</a:t>
            </a:r>
            <a:endParaRPr kumimoji="0" lang="ru-RU" altLang="en-US" sz="10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Cahn et al. IAS 2019; Mexico City, Mexico. Slides WEAB0404LB</a:t>
            </a:r>
            <a:endParaRPr lang="en-US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D4D33DD-D78F-480E-A907-87686F3069AA}"/>
              </a:ext>
            </a:extLst>
          </p:cNvPr>
          <p:cNvSpPr txBox="1">
            <a:spLocks/>
          </p:cNvSpPr>
          <p:nvPr/>
        </p:nvSpPr>
        <p:spPr>
          <a:xfrm>
            <a:off x="2071255" y="365125"/>
            <a:ext cx="8918798" cy="461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rgbClr val="E300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DTG/3TC: </a:t>
            </a:r>
            <a:r>
              <a:rPr lang="ru-RU" sz="2800" b="1" dirty="0">
                <a:solidFill>
                  <a:srgbClr val="E300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обширная программа исследований</a:t>
            </a:r>
            <a:endParaRPr lang="en-GB" sz="2800" b="1" dirty="0">
              <a:solidFill>
                <a:srgbClr val="E3004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8729BD-AC05-47CF-83AD-62B37D401481}"/>
              </a:ext>
            </a:extLst>
          </p:cNvPr>
          <p:cNvSpPr/>
          <p:nvPr/>
        </p:nvSpPr>
        <p:spPr>
          <a:xfrm>
            <a:off x="1524001" y="3034746"/>
            <a:ext cx="9143998" cy="1880893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728000" rIns="18000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Рандомизированное многоцентровое исследование не меньшей эффективности в параллельных группах фазы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III</a:t>
            </a:r>
            <a:r>
              <a:rPr kumimoji="0" lang="ru-RU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(n=</a:t>
            </a:r>
            <a:r>
              <a:rPr lang="ru-RU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741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48 неделе была продемонстрирована не меньшая эффективность при переводе на терапию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DTG/3TC 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 р/сутки по сравнению с текущим режимом АРТ на основе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TAF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у инфицированных ВИЧ-1 пациентов, ранее получавших АРТ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0500" marR="0" lvl="0" indent="-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charset="0"/>
              <a:buChar char="•"/>
              <a:tabLst/>
              <a:defRPr/>
            </a:pPr>
            <a:r>
              <a:rPr lang="ru-RU" sz="1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Доля участников исследования на 48 неделе, соответствующих критерию вирусологической неудачи по результатам одномоментного анализа, в популяции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ITT-E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была спопоставимой (0,3% </a:t>
            </a:r>
            <a:r>
              <a:rPr lang="ru-RU" sz="1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0,5%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). Отсутствовали случаи развития резистентности в группе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DTG/3TC</a:t>
            </a:r>
          </a:p>
          <a:p>
            <a:pPr lvl="0" algn="r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defRPr/>
            </a:pPr>
            <a:r>
              <a:rPr lang="es-ES" sz="1000" i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 Wyk et al. IAS 2019; </a:t>
            </a:r>
            <a:r>
              <a:rPr lang="es-ES" sz="1000" i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Mexico</a:t>
            </a:r>
            <a:r>
              <a:rPr lang="es-ES" sz="1000" i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City, </a:t>
            </a:r>
            <a:r>
              <a:rPr lang="es-ES" sz="1000" i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Mexico</a:t>
            </a:r>
            <a:r>
              <a:rPr lang="es-ES" sz="1000" i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1000" i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Slides</a:t>
            </a:r>
            <a:r>
              <a:rPr lang="es-ES" sz="1000" i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WEAB0403LB</a:t>
            </a:r>
            <a:endParaRPr kumimoji="0" lang="en-US" sz="100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B05257-CA86-44FB-86B2-C394A5EDB5C3}"/>
              </a:ext>
            </a:extLst>
          </p:cNvPr>
          <p:cNvSpPr/>
          <p:nvPr/>
        </p:nvSpPr>
        <p:spPr>
          <a:xfrm>
            <a:off x="1524001" y="4915710"/>
            <a:ext cx="9143998" cy="1872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728000" rIns="180000" rtlCol="0" anchor="ctr"/>
          <a:lstStyle/>
          <a:p>
            <a:pPr lvl="0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ru-RU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Рандомизированное, многоцентровое исследование не меньшей эффективности в параллельных группах фазы III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(n=600)</a:t>
            </a:r>
          </a:p>
          <a:p>
            <a:pPr marL="171450" lvl="0" indent="-17145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Цель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Продемонстрировать не меньшую противовирусную активность при переводе на терапию DTG/3TC 1 р/сутки по сравнению с текущим режимом АРТ на протяжении 48 недель у инфицированных ВИЧ-1 пациентов, ранее получавших АРТ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Первичная конечная точка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Доля участников исследования на 48 неделе, соответствующих критерию вирусологической неудачи по результатам одномоментного анализа, в популяции ITT-E (предел не меньшей эффективности = 4%; первичная конечная точка на 48 неделе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Начало запланировано на 2 полугодие 2019 г.</a:t>
            </a:r>
            <a:endParaRPr kumimoji="0" lang="en-US" sz="12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4" descr="image001">
            <a:extLst>
              <a:ext uri="{FF2B5EF4-FFF2-40B4-BE49-F238E27FC236}">
                <a16:creationId xmlns:a16="http://schemas.microsoft.com/office/drawing/2014/main" id="{3A55800E-DC13-43EF-8825-002E36EA4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8457" y="3654522"/>
            <a:ext cx="1401410" cy="76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1F9014-F863-4EA5-907F-07E1D71DCA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8457" y="5383792"/>
            <a:ext cx="1082163" cy="114034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BAFA2F4-1C01-439F-A234-1177018C9905}"/>
              </a:ext>
            </a:extLst>
          </p:cNvPr>
          <p:cNvSpPr/>
          <p:nvPr/>
        </p:nvSpPr>
        <p:spPr>
          <a:xfrm>
            <a:off x="1524001" y="1132115"/>
            <a:ext cx="9143998" cy="190263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728000" rIns="18000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DC002E"/>
              </a:buClr>
              <a:buSzTx/>
              <a:buFontTx/>
              <a:buNone/>
              <a:tabLst/>
              <a:defRPr/>
            </a:pPr>
            <a:r>
              <a:rPr kumimoji="0" lang="ru-RU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Рандомизированные двойные слепые многоцентровые исследования не меньшей эффективности в параллельных</a:t>
            </a:r>
            <a:r>
              <a:rPr kumimoji="0" lang="ru-RU" altLang="ja-JP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группах фазы </a:t>
            </a:r>
            <a:r>
              <a:rPr kumimoji="0" lang="en-GB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III (n=1433)</a:t>
            </a:r>
          </a:p>
          <a:p>
            <a:pPr marL="198000" marR="0" lvl="0" indent="-198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На 48</a:t>
            </a:r>
            <a:r>
              <a:rPr kumimoji="0" lang="ru-RU" sz="1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96</a:t>
            </a:r>
            <a:r>
              <a:rPr kumimoji="0" lang="ru-RU" sz="1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недел</a:t>
            </a:r>
            <a:r>
              <a:rPr lang="ru-RU" sz="1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ях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при применении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DTG+3TC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 р/сутки была продемонстрирована не меньшая вирусологическая эффективность по сравнению с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DTG+TDF/FTC</a:t>
            </a:r>
          </a:p>
          <a:p>
            <a:pPr marL="198000" marR="0" lvl="0" indent="-198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sz="1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86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пациентов, получавших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DTG+3TC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по сравнению с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89,5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пациентов, получавших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DTG+TDF/FTC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была достигнута концентрация РНК ВИЧ-1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&lt;50</a:t>
            </a:r>
            <a:r>
              <a:rPr kumimoji="0" lang="ru-RU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копий/мл</a:t>
            </a:r>
            <a:r>
              <a:rPr kumimoji="0" lang="ru-RU" sz="1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GB" sz="12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8000" marR="0" lvl="0" indent="-198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Общий профиль безопасности и переносимости на </a:t>
            </a:r>
            <a:r>
              <a:rPr lang="ru-RU" sz="1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96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неделе был сопоставимым в двух группах терапии</a:t>
            </a:r>
            <a:r>
              <a:rPr kumimoji="0" lang="ru-RU" sz="1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GB" sz="12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8000" marR="0" lvl="0" indent="-198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GB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5">
            <a:extLst>
              <a:ext uri="{FF2B5EF4-FFF2-40B4-BE49-F238E27FC236}">
                <a16:creationId xmlns:a16="http://schemas.microsoft.com/office/drawing/2014/main" id="{D6650793-03C5-43E4-9B35-07250D01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4540" y="1548949"/>
            <a:ext cx="1226396" cy="51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1FA60228-D8DA-47FF-9653-4910BCB26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8457" y="2066759"/>
            <a:ext cx="1232481" cy="49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5666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74F78-AC25-4F3C-B300-6A7FC561F15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65414" y="1228869"/>
            <a:ext cx="10678885" cy="4706105"/>
          </a:xfrm>
        </p:spPr>
        <p:txBody>
          <a:bodyPr/>
          <a:lstStyle/>
          <a:p>
            <a:pPr algn="just">
              <a:spcBef>
                <a:spcPct val="0"/>
              </a:spcBef>
              <a:buSzPct val="150000"/>
            </a:pPr>
            <a:r>
              <a:rPr lang="ru-RU" altLang="en-US" sz="24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Потребность в пожизненной антиретровирусной терапии ВИЧ-инфекции выявила интерес к 2-компонентным режимам терапии для минимизации кумулятивного воздействия лекарственных препаратов</a:t>
            </a:r>
            <a:r>
              <a:rPr lang="ru-RU" altLang="en-US" sz="2400" baseline="300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</a:t>
            </a:r>
          </a:p>
          <a:p>
            <a:pPr marL="0" indent="0" algn="just">
              <a:spcBef>
                <a:spcPct val="0"/>
              </a:spcBef>
              <a:buSzPct val="150000"/>
              <a:buNone/>
            </a:pPr>
            <a:endParaRPr lang="en-US" altLang="en-US" sz="2400" baseline="300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ru-RU" altLang="en-US" sz="24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Результаты исследований GEMINI-1</a:t>
            </a:r>
            <a:r>
              <a:rPr lang="en-US" altLang="en-US" sz="24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&amp;</a:t>
            </a:r>
            <a:r>
              <a:rPr lang="ru-RU" altLang="en-US" sz="24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подтвердили не меньшую эффективность 2КР DTG+3TC по сравнению с 3КР DTG+TDF/FTC через</a:t>
            </a:r>
            <a:r>
              <a:rPr lang="en-US" altLang="en-US" sz="24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48 </a:t>
            </a:r>
            <a:r>
              <a:rPr lang="ru-RU" altLang="en-US" sz="24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и 96 недель терапии</a:t>
            </a:r>
            <a:r>
              <a:rPr lang="ru-RU" altLang="en-US" sz="2400" baseline="300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2,3</a:t>
            </a:r>
            <a:endParaRPr lang="en-US" altLang="en-US" sz="2400" baseline="300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SzPct val="150000"/>
            </a:pPr>
            <a:r>
              <a:rPr lang="ru-RU" altLang="en-US" sz="24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В течение 96 недель при применении как DTG+3TC, так и DTG+TDF/FTC отсутствовали случаи развития резистентности</a:t>
            </a:r>
            <a:r>
              <a:rPr lang="ru-RU" alt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ru-RU" altLang="en-US" sz="24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SzPct val="150000"/>
            </a:pPr>
            <a:r>
              <a:rPr lang="ru-RU" sz="24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Оба режима терапии через 96 недель имели сопоставимый общий профиль безопасности и переносимости. При применении DTG+3TC наблюдался более низкий риск развития нежелательных явлений, связанных с терапией</a:t>
            </a:r>
            <a:r>
              <a:rPr lang="ru-RU" alt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ru-RU" sz="24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indent="0" algn="just">
              <a:spcBef>
                <a:spcPct val="0"/>
              </a:spcBef>
              <a:buSzPct val="150000"/>
              <a:buNone/>
            </a:pPr>
            <a:endParaRPr lang="ru-RU" sz="24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Двухкомпонентный режим DTG+3</a:t>
            </a:r>
            <a:r>
              <a:rPr lang="en-US" sz="24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TC</a:t>
            </a:r>
            <a:r>
              <a:rPr lang="ru-RU" sz="24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– новая перспективная и эффективная стратегия АРТ</a:t>
            </a:r>
            <a:endParaRPr lang="en-US" sz="24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AE1DA-A496-4FAC-877F-74795378DD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45619" y="412771"/>
            <a:ext cx="6665913" cy="430887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ru-RU" sz="2800" b="1" dirty="0">
                <a:solidFill>
                  <a:srgbClr val="E300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Заключение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C4EDA8-45C8-4BF3-8DD2-E77006DF5AE4}"/>
              </a:ext>
            </a:extLst>
          </p:cNvPr>
          <p:cNvSpPr txBox="1"/>
          <p:nvPr/>
        </p:nvSpPr>
        <p:spPr>
          <a:xfrm>
            <a:off x="7849057" y="6274510"/>
            <a:ext cx="37417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000" dirty="0">
                <a:latin typeface="Calibri" panose="020F0502020204030204" pitchFamily="34" charset="0"/>
                <a:cs typeface="Calibri" panose="020F0502020204030204" pitchFamily="34" charset="0"/>
              </a:rPr>
              <a:t>Kelly et al. Drugs. 2016;76:523-531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kumimoji="0" lang="ru-RU" sz="1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2. Cahn et al. </a:t>
            </a:r>
            <a:r>
              <a:rPr kumimoji="0" lang="en-US" altLang="en-US" sz="1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AIDS 2018; Amsterdam, the Netherlands. TUAB0106LB</a:t>
            </a:r>
            <a:endParaRPr kumimoji="0" lang="ru-RU" altLang="en-US" sz="10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alt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Cahn et al. IAS 2019; Mexico City, Mexico. Slides WEAB0404LB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88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61F97A-5E54-4289-836B-E3EBE1445A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3673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C23439D-F516-4A69-BD73-59A9DA7866D3}"/>
              </a:ext>
            </a:extLst>
          </p:cNvPr>
          <p:cNvSpPr txBox="1">
            <a:spLocks/>
          </p:cNvSpPr>
          <p:nvPr/>
        </p:nvSpPr>
        <p:spPr bwMode="auto">
          <a:xfrm>
            <a:off x="2038479" y="268118"/>
            <a:ext cx="9889222" cy="5127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E3004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Мы инвестируем в исследования и разработки, </a:t>
            </a:r>
            <a:b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E3004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E3004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чтобы помочь людям, живущим с</a:t>
            </a:r>
            <a:r>
              <a:rPr kumimoji="0" lang="ru-RU" b="1" i="0" u="none" strike="noStrike" kern="1200" cap="none" spc="0" normalizeH="0" noProof="0" dirty="0">
                <a:ln>
                  <a:noFill/>
                </a:ln>
                <a:solidFill>
                  <a:srgbClr val="E3004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ВИЧ</a:t>
            </a:r>
            <a:r>
              <a:rPr lang="ru-RU" b="1" dirty="0">
                <a:solidFill>
                  <a:srgbClr val="E300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(ЛЖВ)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E3004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0E779B-0309-4826-AAF0-12B49B336B3D}"/>
              </a:ext>
            </a:extLst>
          </p:cNvPr>
          <p:cNvSpPr/>
          <p:nvPr/>
        </p:nvSpPr>
        <p:spPr>
          <a:xfrm>
            <a:off x="854612" y="1543025"/>
            <a:ext cx="10482775" cy="817881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1CE294-2CEE-4181-ACCD-9E50C71378CE}"/>
              </a:ext>
            </a:extLst>
          </p:cNvPr>
          <p:cNvSpPr txBox="1"/>
          <p:nvPr/>
        </p:nvSpPr>
        <p:spPr>
          <a:xfrm>
            <a:off x="854611" y="1614053"/>
            <a:ext cx="1048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Основные направления наших исследований могут изменить методы терапии 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ВИЧ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инфекции с целью уменьшения долгосрочной токсичности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9075E6BC-7C39-4048-889A-F9186507F772}"/>
              </a:ext>
            </a:extLst>
          </p:cNvPr>
          <p:cNvSpPr/>
          <p:nvPr/>
        </p:nvSpPr>
        <p:spPr>
          <a:xfrm>
            <a:off x="5594730" y="4161435"/>
            <a:ext cx="1002536" cy="440065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033523-E53C-4676-8CA6-B3C595AB5F14}"/>
              </a:ext>
            </a:extLst>
          </p:cNvPr>
          <p:cNvSpPr/>
          <p:nvPr/>
        </p:nvSpPr>
        <p:spPr>
          <a:xfrm>
            <a:off x="854611" y="2430836"/>
            <a:ext cx="1527035" cy="15379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90203557-1FDC-4F40-BEB9-A4AD73A4E18D}"/>
              </a:ext>
            </a:extLst>
          </p:cNvPr>
          <p:cNvSpPr txBox="1">
            <a:spLocks/>
          </p:cNvSpPr>
          <p:nvPr/>
        </p:nvSpPr>
        <p:spPr>
          <a:xfrm>
            <a:off x="875916" y="2612236"/>
            <a:ext cx="1484423" cy="1136026"/>
          </a:xfrm>
          <a:prstGeom prst="rect">
            <a:avLst/>
          </a:prstGeom>
        </p:spPr>
        <p:txBody>
          <a:bodyPr lIns="18000" tIns="45717" rIns="18000" bIns="45717"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D40029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8D0028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91A0"/>
              </a:buClr>
              <a:buSzPct val="50000"/>
              <a:buFont typeface="Wingdings" charset="2"/>
              <a:buChar char="u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D40029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Низко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молекулярные</a:t>
            </a:r>
            <a:r>
              <a:rPr kumimoji="0" lang="ru-RU" sz="1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ru-RU" sz="1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АРВ препараты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Group 15">
            <a:extLst>
              <a:ext uri="{FF2B5EF4-FFF2-40B4-BE49-F238E27FC236}">
                <a16:creationId xmlns:a16="http://schemas.microsoft.com/office/drawing/2014/main" id="{B83B0F4D-F265-40B9-97D5-503830F5FCC6}"/>
              </a:ext>
            </a:extLst>
          </p:cNvPr>
          <p:cNvGrpSpPr/>
          <p:nvPr/>
        </p:nvGrpSpPr>
        <p:grpSpPr>
          <a:xfrm>
            <a:off x="2454877" y="2440034"/>
            <a:ext cx="1467093" cy="1528778"/>
            <a:chOff x="113675" y="2636912"/>
            <a:chExt cx="1286544" cy="150744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5E478BB-0A8A-49DB-8E47-FE35194AE428}"/>
                </a:ext>
              </a:extLst>
            </p:cNvPr>
            <p:cNvSpPr/>
            <p:nvPr/>
          </p:nvSpPr>
          <p:spPr>
            <a:xfrm>
              <a:off x="113675" y="2636912"/>
              <a:ext cx="1286544" cy="150744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Espace réservé du texte 3">
              <a:extLst>
                <a:ext uri="{FF2B5EF4-FFF2-40B4-BE49-F238E27FC236}">
                  <a16:creationId xmlns:a16="http://schemas.microsoft.com/office/drawing/2014/main" id="{C2C93954-4D2B-4911-ADA7-F31E303CE795}"/>
                </a:ext>
              </a:extLst>
            </p:cNvPr>
            <p:cNvSpPr txBox="1">
              <a:spLocks/>
            </p:cNvSpPr>
            <p:nvPr/>
          </p:nvSpPr>
          <p:spPr>
            <a:xfrm>
              <a:off x="134332" y="2790733"/>
              <a:ext cx="1245228" cy="1152128"/>
            </a:xfrm>
            <a:prstGeom prst="rect">
              <a:avLst/>
            </a:prstGeom>
          </p:spPr>
          <p:txBody>
            <a:bodyPr lIns="18000" tIns="45717" rIns="18000" bIns="45717" anchor="ctr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D40029"/>
                </a:buClr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8D0028"/>
                </a:buClr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0091A0"/>
                </a:buClr>
                <a:buSzPct val="50000"/>
                <a:buFont typeface="Wingdings" charset="2"/>
                <a:buChar char="u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D40029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Биологические (моноклональные антитела) АРВ препараты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24">
            <a:extLst>
              <a:ext uri="{FF2B5EF4-FFF2-40B4-BE49-F238E27FC236}">
                <a16:creationId xmlns:a16="http://schemas.microsoft.com/office/drawing/2014/main" id="{BCFD9A03-A1F3-4F87-8007-AE7A941EAA8E}"/>
              </a:ext>
            </a:extLst>
          </p:cNvPr>
          <p:cNvGrpSpPr/>
          <p:nvPr/>
        </p:nvGrpSpPr>
        <p:grpSpPr>
          <a:xfrm>
            <a:off x="3995200" y="2430839"/>
            <a:ext cx="1923151" cy="1540674"/>
            <a:chOff x="130881" y="2581844"/>
            <a:chExt cx="1771388" cy="156251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AC6FCD1-DD53-416B-AFDE-3E86D4872F9E}"/>
                </a:ext>
              </a:extLst>
            </p:cNvPr>
            <p:cNvSpPr/>
            <p:nvPr/>
          </p:nvSpPr>
          <p:spPr>
            <a:xfrm>
              <a:off x="130881" y="2581844"/>
              <a:ext cx="1771388" cy="156251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Espace réservé du texte 3">
              <a:extLst>
                <a:ext uri="{FF2B5EF4-FFF2-40B4-BE49-F238E27FC236}">
                  <a16:creationId xmlns:a16="http://schemas.microsoft.com/office/drawing/2014/main" id="{807090CA-9526-4E6E-8709-23303A446FDC}"/>
                </a:ext>
              </a:extLst>
            </p:cNvPr>
            <p:cNvSpPr txBox="1">
              <a:spLocks/>
            </p:cNvSpPr>
            <p:nvPr/>
          </p:nvSpPr>
          <p:spPr>
            <a:xfrm>
              <a:off x="161515" y="2790048"/>
              <a:ext cx="1706197" cy="1152128"/>
            </a:xfrm>
            <a:prstGeom prst="rect">
              <a:avLst/>
            </a:prstGeom>
          </p:spPr>
          <p:txBody>
            <a:bodyPr lIns="18000" tIns="45717" rIns="18000" bIns="45717" anchor="ctr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D40029"/>
                </a:buClr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8D0028"/>
                </a:buClr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0091A0"/>
                </a:buClr>
                <a:buSzPct val="50000"/>
                <a:buFont typeface="Wingdings" charset="2"/>
                <a:buChar char="u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D40029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Альтернативные методы доставки 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напр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инъекционные препараты длительного действия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p:grpSp>
        <p:nvGrpSpPr>
          <p:cNvPr id="23" name="Group 27">
            <a:extLst>
              <a:ext uri="{FF2B5EF4-FFF2-40B4-BE49-F238E27FC236}">
                <a16:creationId xmlns:a16="http://schemas.microsoft.com/office/drawing/2014/main" id="{8D93C260-5FB5-4AC1-B6DB-AE9B1EEBA520}"/>
              </a:ext>
            </a:extLst>
          </p:cNvPr>
          <p:cNvGrpSpPr/>
          <p:nvPr/>
        </p:nvGrpSpPr>
        <p:grpSpPr>
          <a:xfrm>
            <a:off x="5986113" y="2430838"/>
            <a:ext cx="1628365" cy="1530381"/>
            <a:chOff x="86461" y="2611123"/>
            <a:chExt cx="1391485" cy="155207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785A7BE-770F-4371-8E99-C6843A8E75C8}"/>
                </a:ext>
              </a:extLst>
            </p:cNvPr>
            <p:cNvSpPr/>
            <p:nvPr/>
          </p:nvSpPr>
          <p:spPr>
            <a:xfrm>
              <a:off x="86461" y="2611123"/>
              <a:ext cx="1391485" cy="155207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Espace réservé du texte 3">
              <a:extLst>
                <a:ext uri="{FF2B5EF4-FFF2-40B4-BE49-F238E27FC236}">
                  <a16:creationId xmlns:a16="http://schemas.microsoft.com/office/drawing/2014/main" id="{EA67DED5-9788-40F9-B2A4-90681FC98063}"/>
                </a:ext>
              </a:extLst>
            </p:cNvPr>
            <p:cNvSpPr txBox="1">
              <a:spLocks/>
            </p:cNvSpPr>
            <p:nvPr/>
          </p:nvSpPr>
          <p:spPr>
            <a:xfrm>
              <a:off x="103082" y="2806460"/>
              <a:ext cx="1366622" cy="1152128"/>
            </a:xfrm>
            <a:prstGeom prst="rect">
              <a:avLst/>
            </a:prstGeom>
          </p:spPr>
          <p:txBody>
            <a:bodyPr lIns="91434" tIns="45717" rIns="91434" bIns="45717" anchor="ctr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D40029"/>
                </a:buClr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8D0028"/>
                </a:buClr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0091A0"/>
                </a:buClr>
                <a:buSzPct val="50000"/>
                <a:buFont typeface="Wingdings" charset="2"/>
                <a:buChar char="u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D40029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Упрощенные режимы терапии с улучшенными долгосрочными </a:t>
              </a:r>
              <a:r>
                <a:rPr lang="ru-RU" sz="14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исходами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Group 30">
            <a:extLst>
              <a:ext uri="{FF2B5EF4-FFF2-40B4-BE49-F238E27FC236}">
                <a16:creationId xmlns:a16="http://schemas.microsoft.com/office/drawing/2014/main" id="{8632BF6E-C1FD-4A2D-924D-F1E160D2D5DE}"/>
              </a:ext>
            </a:extLst>
          </p:cNvPr>
          <p:cNvGrpSpPr/>
          <p:nvPr/>
        </p:nvGrpSpPr>
        <p:grpSpPr>
          <a:xfrm>
            <a:off x="7692047" y="2430837"/>
            <a:ext cx="1853081" cy="1530382"/>
            <a:chOff x="456700" y="2592282"/>
            <a:chExt cx="1230203" cy="155207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A459A27-8E72-4801-B0F8-1ABF29A970C9}"/>
                </a:ext>
              </a:extLst>
            </p:cNvPr>
            <p:cNvSpPr/>
            <p:nvPr/>
          </p:nvSpPr>
          <p:spPr>
            <a:xfrm>
              <a:off x="456700" y="2592282"/>
              <a:ext cx="1230203" cy="155207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Espace réservé du texte 3">
              <a:extLst>
                <a:ext uri="{FF2B5EF4-FFF2-40B4-BE49-F238E27FC236}">
                  <a16:creationId xmlns:a16="http://schemas.microsoft.com/office/drawing/2014/main" id="{480A08C2-3A6C-40E1-8241-C9D5C47A3AFD}"/>
                </a:ext>
              </a:extLst>
            </p:cNvPr>
            <p:cNvSpPr txBox="1">
              <a:spLocks/>
            </p:cNvSpPr>
            <p:nvPr/>
          </p:nvSpPr>
          <p:spPr>
            <a:xfrm>
              <a:off x="471190" y="2751974"/>
              <a:ext cx="1215713" cy="1152128"/>
            </a:xfrm>
            <a:prstGeom prst="rect">
              <a:avLst/>
            </a:prstGeom>
          </p:spPr>
          <p:txBody>
            <a:bodyPr lIns="91434" tIns="45717" rIns="91434" bIns="45717" anchor="ctr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D40029"/>
                </a:buClr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8D0028"/>
                </a:buClr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0091A0"/>
                </a:buClr>
                <a:buSzPct val="50000"/>
                <a:buFont typeface="Wingdings" charset="2"/>
                <a:buChar char="u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D40029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Ингибитор созревания в</a:t>
              </a:r>
              <a:r>
                <a:rPr kumimoji="0" lang="ru-RU" sz="1400" b="0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качестве возможного дополнения к арсеналу вариантов терапии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grpSp>
        <p:nvGrpSpPr>
          <p:cNvPr id="29" name="Group 33">
            <a:extLst>
              <a:ext uri="{FF2B5EF4-FFF2-40B4-BE49-F238E27FC236}">
                <a16:creationId xmlns:a16="http://schemas.microsoft.com/office/drawing/2014/main" id="{6D6833E6-27FA-4CBC-B0B4-9EBA917880CF}"/>
              </a:ext>
            </a:extLst>
          </p:cNvPr>
          <p:cNvGrpSpPr/>
          <p:nvPr/>
        </p:nvGrpSpPr>
        <p:grpSpPr>
          <a:xfrm>
            <a:off x="9610861" y="2430836"/>
            <a:ext cx="1703291" cy="1530383"/>
            <a:chOff x="456700" y="2592281"/>
            <a:chExt cx="1230203" cy="155207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B14437D-6636-4218-A460-359D094181E2}"/>
                </a:ext>
              </a:extLst>
            </p:cNvPr>
            <p:cNvSpPr/>
            <p:nvPr/>
          </p:nvSpPr>
          <p:spPr>
            <a:xfrm>
              <a:off x="456700" y="2592281"/>
              <a:ext cx="1230203" cy="155207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Espace réservé du texte 3">
              <a:extLst>
                <a:ext uri="{FF2B5EF4-FFF2-40B4-BE49-F238E27FC236}">
                  <a16:creationId xmlns:a16="http://schemas.microsoft.com/office/drawing/2014/main" id="{D055501B-CE9B-4FF6-A7DF-F75461C03FA7}"/>
                </a:ext>
              </a:extLst>
            </p:cNvPr>
            <p:cNvSpPr txBox="1">
              <a:spLocks/>
            </p:cNvSpPr>
            <p:nvPr/>
          </p:nvSpPr>
          <p:spPr>
            <a:xfrm>
              <a:off x="456700" y="2805939"/>
              <a:ext cx="1230202" cy="1152128"/>
            </a:xfrm>
            <a:prstGeom prst="rect">
              <a:avLst/>
            </a:prstGeom>
          </p:spPr>
          <p:txBody>
            <a:bodyPr lIns="91434" tIns="45717" rIns="91434" bIns="45717" anchor="ctr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D40029"/>
                </a:buClr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8D0028"/>
                </a:buClr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0091A0"/>
                </a:buClr>
                <a:buSzPct val="50000"/>
                <a:buFont typeface="Wingdings" charset="2"/>
                <a:buChar char="u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D40029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Ингибитор присоединения для пациентов</a:t>
              </a:r>
              <a:r>
                <a:rPr lang="en-US" sz="14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 </a:t>
              </a:r>
              <a:r>
                <a:rPr lang="ru-RU" sz="14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продвинутым опытом лечения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oup 7">
            <a:extLst>
              <a:ext uri="{FF2B5EF4-FFF2-40B4-BE49-F238E27FC236}">
                <a16:creationId xmlns:a16="http://schemas.microsoft.com/office/drawing/2014/main" id="{573D68F5-C873-4E2E-9112-E308B996B6A7}"/>
              </a:ext>
            </a:extLst>
          </p:cNvPr>
          <p:cNvGrpSpPr/>
          <p:nvPr/>
        </p:nvGrpSpPr>
        <p:grpSpPr>
          <a:xfrm>
            <a:off x="877848" y="4777756"/>
            <a:ext cx="10436302" cy="1457834"/>
            <a:chOff x="616404" y="4068243"/>
            <a:chExt cx="7908404" cy="1423686"/>
          </a:xfrm>
        </p:grpSpPr>
        <p:sp>
          <p:nvSpPr>
            <p:cNvPr id="33" name="Pentagon 24">
              <a:extLst>
                <a:ext uri="{FF2B5EF4-FFF2-40B4-BE49-F238E27FC236}">
                  <a16:creationId xmlns:a16="http://schemas.microsoft.com/office/drawing/2014/main" id="{3724DF5A-5F2E-4C05-AD6F-F0CC43F3D6F4}"/>
                </a:ext>
              </a:extLst>
            </p:cNvPr>
            <p:cNvSpPr/>
            <p:nvPr/>
          </p:nvSpPr>
          <p:spPr>
            <a:xfrm>
              <a:off x="616404" y="4073089"/>
              <a:ext cx="2565048" cy="1406269"/>
            </a:xfrm>
            <a:prstGeom prst="homePlate">
              <a:avLst>
                <a:gd name="adj" fmla="val 22322"/>
              </a:avLst>
            </a:prstGeom>
            <a:solidFill>
              <a:srgbClr val="00B2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Pentagon 25">
              <a:extLst>
                <a:ext uri="{FF2B5EF4-FFF2-40B4-BE49-F238E27FC236}">
                  <a16:creationId xmlns:a16="http://schemas.microsoft.com/office/drawing/2014/main" id="{6D6B97EC-3758-4ACF-8326-B2E15F69885B}"/>
                </a:ext>
              </a:extLst>
            </p:cNvPr>
            <p:cNvSpPr/>
            <p:nvPr/>
          </p:nvSpPr>
          <p:spPr>
            <a:xfrm>
              <a:off x="3273474" y="4068243"/>
              <a:ext cx="2654720" cy="1406270"/>
            </a:xfrm>
            <a:prstGeom prst="homePlate">
              <a:avLst>
                <a:gd name="adj" fmla="val 22322"/>
              </a:avLst>
            </a:prstGeom>
            <a:solidFill>
              <a:srgbClr val="00B2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Pentagon 26">
              <a:extLst>
                <a:ext uri="{FF2B5EF4-FFF2-40B4-BE49-F238E27FC236}">
                  <a16:creationId xmlns:a16="http://schemas.microsoft.com/office/drawing/2014/main" id="{E809B32F-2013-4EFC-B439-D1D55CB73445}"/>
                </a:ext>
              </a:extLst>
            </p:cNvPr>
            <p:cNvSpPr/>
            <p:nvPr/>
          </p:nvSpPr>
          <p:spPr>
            <a:xfrm>
              <a:off x="6020216" y="4085659"/>
              <a:ext cx="2504592" cy="1406270"/>
            </a:xfrm>
            <a:prstGeom prst="homePlate">
              <a:avLst>
                <a:gd name="adj" fmla="val 22322"/>
              </a:avLst>
            </a:prstGeom>
            <a:solidFill>
              <a:srgbClr val="00B2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A65BD2C-DBC3-4E19-84EA-7DCE4EB00FDA}"/>
                </a:ext>
              </a:extLst>
            </p:cNvPr>
            <p:cNvSpPr/>
            <p:nvPr/>
          </p:nvSpPr>
          <p:spPr>
            <a:xfrm>
              <a:off x="642576" y="4272648"/>
              <a:ext cx="2423033" cy="991873"/>
            </a:xfrm>
            <a:prstGeom prst="rect">
              <a:avLst/>
            </a:prstGeom>
          </p:spPr>
          <p:txBody>
            <a:bodyPr wrap="square" lIns="18000" rIns="1800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Обеспечение уверенности в том, что</a:t>
              </a:r>
              <a:r>
                <a:rPr kumimoji="0" lang="ru-RU" sz="2000" b="1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наша деятельность помогает ЛЖВ</a:t>
              </a: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6DF22B1-A2F0-4358-96EF-7AC874C26088}"/>
                </a:ext>
              </a:extLst>
            </p:cNvPr>
            <p:cNvSpPr/>
            <p:nvPr/>
          </p:nvSpPr>
          <p:spPr>
            <a:xfrm>
              <a:off x="3284971" y="4422933"/>
              <a:ext cx="2515483" cy="69130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Вовлечение ЛЖВ, в процесс исследований и разработок</a:t>
              </a: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F7C2185-A2DE-45BE-A9E1-8EBAAA0C7A87}"/>
                </a:ext>
              </a:extLst>
            </p:cNvPr>
            <p:cNvSpPr/>
            <p:nvPr/>
          </p:nvSpPr>
          <p:spPr>
            <a:xfrm>
              <a:off x="6100434" y="4142574"/>
              <a:ext cx="2267317" cy="1292440"/>
            </a:xfrm>
            <a:prstGeom prst="rect">
              <a:avLst/>
            </a:prstGeom>
          </p:spPr>
          <p:txBody>
            <a:bodyPr wrap="square" lIns="18000" rIns="1800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ЛЖВ, получают пользу от нашей деятельности в области исследований и разработок</a:t>
              </a: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387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CA2C50-60B4-4992-AEBE-9C18C21A2E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DEA9558-B82F-49D8-989E-8A5411F29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235" y="109396"/>
            <a:ext cx="7569200" cy="82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E3004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Краткая инструкция по медицинскому </a:t>
            </a:r>
            <a:b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E3004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E3004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применению препарата Тивикай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42F45215-3737-44B9-A36E-4B2EE21376CD}"/>
              </a:ext>
            </a:extLst>
          </p:cNvPr>
          <p:cNvSpPr txBox="1">
            <a:spLocks/>
          </p:cNvSpPr>
          <p:nvPr/>
        </p:nvSpPr>
        <p:spPr bwMode="auto">
          <a:xfrm>
            <a:off x="520469" y="1184983"/>
            <a:ext cx="11151062" cy="510545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71463" indent="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533400" indent="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15975" indent="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104900" indent="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62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7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4F4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Регистрационный номер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ЛП-002536.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МНН: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долутегравир/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dolutegravir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Лекарственная форма: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Таблетки, покрытые пленочной оболочкой. 1 таблетка содержит: активное вещество: долутегравир натрия 52,6 мг (эквивалентно 50 мг долутегравира).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Показания к применению: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Лечение ВИЧ-1 инфекции у взрослых и детей с 12 лет и массой тела 40 кг и более в составе комбинированной антиретровирусной терапии.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Противопоказания: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Повышенная чувствительность к долутегравиру или любому другому компоненту, входящему в состав препарата. Одновременный прием с дофетилидом или пилсикаинидом, детский возраст до 12 лет и массой тела менее 40 кг.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 осторожностью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Печеночная недостаточность тяжелой степени (класс С по шкале Чайлд-Пью); при одновременном применении с лекарственными препаратами (рецептурными и безрецептурными), которые могут изменить действие препарата Тивикай</a:t>
            </a:r>
            <a:r>
              <a:rPr kumimoji="0" lang="ru-RU" sz="1050" b="0" i="0" u="none" strike="noStrike" kern="1200" cap="none" spc="0" normalizeH="0" baseline="3000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®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либо лекарственными препаратами, действие которых может измениться под действием препарата Тивикай</a:t>
            </a:r>
            <a:r>
              <a:rPr kumimoji="0" lang="ru-RU" sz="1050" b="0" i="0" u="none" strike="noStrike" kern="1200" cap="none" spc="0" normalizeH="0" baseline="3000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®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Применение при беременности и в период грудного вскармливания: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Долутегравир следует применять во время беременности только в том случае, если ожидаемая польза для матери превышает потенциальный риск для плода. Женщинам, способным к деторождению, необходимо пройти тест на беременность до начала применения долутегравира; долутегравир не следует применять в первом триместре беременности. На протяжении терапии долутегравиром женщинам, способным к деторождению, необходимо использовать эффективные методы контрацепции. ВИЧ-инфицированным женщинам рекомендован отказ от грудного вскармливания во избежание передачи ВИЧ-инфекции ребенку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Способ применения и дозы: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Препарат Тивикай</a:t>
            </a:r>
            <a:r>
              <a:rPr kumimoji="0" lang="ru-RU" sz="1050" b="0" i="0" u="none" strike="noStrike" kern="1200" cap="none" spc="0" normalizeH="0" baseline="3000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®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можно принимать независимо от приема пищи. Взрослым (от 18 лет и старше) пациентам без резистентности к ингибиторам интегразы (ИнИ) рекомендованная доза препарата Тивикай</a:t>
            </a:r>
            <a:r>
              <a:rPr kumimoji="0" lang="ru-RU" sz="1050" b="0" i="0" u="none" strike="noStrike" kern="1200" cap="none" spc="0" normalizeH="0" baseline="3000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®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-  50 мг 1 раз в сутки; при одновременном применении с эфавирензом, невирапином, рифампицином и типранавиром в сочетании с ритонавиром  -  50 мг 2 раза в сутки; пациентам, с резистентностью к ИнИ (документированной или подозреваемой клинически) -  50 мг 2 раза в сутки. Детям в возрасте от 12 до 18 лет и массой тела 40 кг и более, которые ранее не получали лечение ИнИ, рекомендованная доза препарата Тивикай</a:t>
            </a:r>
            <a:r>
              <a:rPr kumimoji="0" lang="ru-RU" sz="1050" b="0" i="0" u="none" strike="noStrike" kern="1200" cap="none" spc="0" normalizeH="0" baseline="3000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®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- 50 мг 1 раз в сутки. Недостаточно данных для рекомендации дозы препарата Тивикай</a:t>
            </a:r>
            <a:r>
              <a:rPr kumimoji="0" lang="ru-RU" sz="1050" b="0" i="0" u="none" strike="noStrike" kern="1200" cap="none" spc="0" normalizeH="0" baseline="3000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®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детям в возрасте от 12 до 18 лет с резистентностью к ИнИ.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Побочные действия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Головная боль, тошнота, диарея, бессонница, необычные сновидения, депрессия, головокружение рвота, метеоризм, боль в верхних отделах живота, боль в области живота, дискомфорт в области живота, сыпь, зуд, утомляемость, повышение активности АЛТ, АСТ, КФК, гиперчувствительность, синдром восстановления иммунитета, оппортунистические инфекции, суицидальное мышление или попытка суицида (особенно у пациентов с депрессией или психическими заболеваниями в анамнезе). В течение первой недели лечения препаратом Тивикай</a:t>
            </a:r>
            <a:r>
              <a:rPr kumimoji="0" lang="ru-RU" sz="1050" b="0" i="0" u="none" strike="noStrike" kern="1200" cap="none" spc="0" normalizeH="0" baseline="3000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®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отмечалось повышение концентрации креатинина сыворотки крови, которое сохранялось в течение 48 недель. Данное изменение не считается клинически значимым, поскольку оно не отражает изменения скорости клубочковой фильтрации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Передозировка: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Данные о передозировке препарата Тивикай</a:t>
            </a:r>
            <a:r>
              <a:rPr kumimoji="0" lang="ru-RU" sz="1050" b="0" i="0" u="none" strike="noStrike" kern="1200" cap="none" spc="0" normalizeH="0" baseline="3000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®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ограничены. Специфическое лечение передозировки отсутствует.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Взаимодействие с другими лекарственными препаратами: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Долутегравир выводится, главным образом, путем метаболизма УДФ-ГТ1A1. Долутегравир также является субстратом УДФ-ГТ1A3, УДФ-ГТ1A9, CYP3A4, Pgp и BCRP; поэтому лекарственные препараты, которые индуцируют данные ферменты или переносчики, теоретически могут снижать концентрацию долутегравира в плазме крови и уменьшать его терапевтический эффект. Одновременное применение препарата Тивикай</a:t>
            </a:r>
            <a:r>
              <a:rPr kumimoji="0" lang="ru-RU" sz="1050" b="0" i="0" u="none" strike="noStrike" kern="1200" cap="none" spc="0" normalizeH="0" baseline="3000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®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и других лекарственных препаратов, которые ингибируют УДФ-ГТ1A1, УДФ-ГТ1A3, УДФ-ГТ1A9, CYP3A4 и/или Pgp, может повысить концентрацию долутегравира в плазме крови. Рекомендованная доза препарата Тивикай</a:t>
            </a:r>
            <a:r>
              <a:rPr kumimoji="0" lang="ru-RU" sz="1050" b="0" i="0" u="none" strike="noStrike" kern="1200" cap="none" spc="0" normalizeH="0" baseline="3000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®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составляет 50 мг 2 раза в сутки при одновременном применении с этравирином (без усиления ингибиторами протеазы), эфавирензом, невирапином, типранавиром/ритонавиром, рифампицином, карбамазепином, фенитоином, фенобарбиталом и зверобоем продырявленным. Рекомендуется применять препарат Тивикай</a:t>
            </a:r>
            <a:r>
              <a:rPr kumimoji="0" lang="ru-RU" sz="1050" b="0" i="0" u="none" strike="noStrike" kern="1200" cap="none" spc="0" normalizeH="0" baseline="3000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®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за 2 часа до или через 6 часов после применения антацидов, содержащих поливалентные катионы, а также кальцийсодержащих или железосодержащих пищевых добавок. Препарат Тивикай® повышает концентрации метформина.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Особые указания: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При применении ИнИ, в том числе препарата Тивикай</a:t>
            </a:r>
            <a:r>
              <a:rPr kumimoji="0" lang="ru-RU" sz="1050" b="0" i="0" u="none" strike="noStrike" kern="1200" cap="none" spc="0" normalizeH="0" baseline="3000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®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регистрировались реакции гиперчувствительности. Следует принять во внимание, что у ВИЧ-инфицированных пациентов, получающих АРТ, в том числе препарат Тивикай</a:t>
            </a:r>
            <a:r>
              <a:rPr kumimoji="0" lang="ru-RU" sz="1050" b="0" i="0" u="none" strike="noStrike" kern="1200" cap="none" spc="0" normalizeH="0" baseline="3000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®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может возникнуть воспалительная реакция на бессимптомные или остаточные оппортунистические инфекции, обычно во время начала АРТ у пациентов с тяжелым иммунодефицитом; могут развиться оппортунистические инфекции либо другие осложнения ВИЧ-инфекции.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Форма выпуска: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Таблетки, покрытые пленочной оболочкой, 50 мг. По 30 таблеток, покрытых пленочной оболочкой, в непрозрачный флакон белого цвета из полиэтилена высокой плотности, снабженный полиэтиленовой термозапечатываемой пленкой и навинчивающейся крышкой из полипропилена с защитой от вскрытия детьми. По 1 флакону вместе с инструкцией по применению в пачку картонную.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Условия отпуска: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По рецепту.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4F4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Перед назначением препарата, пожалуйста, ознакомьтесь с полной версией инструкции по медицинскому применению препарата. Для получения дополнительной информации и для сообщения о нежелательном явлении на препарат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GSK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обращайтесь в АО «ГлаксоСмитКляйн Трейдинг» по адресу: 125167, Москва, ул. Ленинградский проспект, д. 37а, стр. 4, либо по тел.: (495) 777-89-00, факсу: (495) 777-89-01, электронной почте: </a:t>
            </a:r>
            <a:r>
              <a:rPr kumimoji="0" lang="en-US" sz="1050" b="1" i="0" u="sng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/>
              </a:rPr>
              <a:t>EAEU</a:t>
            </a:r>
            <a:r>
              <a:rPr kumimoji="0" lang="ru-RU" sz="1050" b="1" i="0" u="sng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/>
              </a:rPr>
              <a:t>.</a:t>
            </a:r>
            <a:r>
              <a:rPr kumimoji="0" lang="en-US" sz="1050" b="1" i="0" u="sng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/>
              </a:rPr>
              <a:t>PV</a:t>
            </a:r>
            <a:r>
              <a:rPr kumimoji="0" lang="ru-RU" sz="1050" b="1" i="0" u="sng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/>
              </a:rPr>
              <a:t>4</a:t>
            </a:r>
            <a:r>
              <a:rPr kumimoji="0" lang="en-US" sz="1050" b="1" i="0" u="sng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/>
              </a:rPr>
              <a:t>customers</a:t>
            </a:r>
            <a:r>
              <a:rPr kumimoji="0" lang="ru-RU" sz="1050" b="1" i="0" u="sng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/>
              </a:rPr>
              <a:t>@</a:t>
            </a:r>
            <a:r>
              <a:rPr kumimoji="0" lang="en-US" sz="1050" b="1" i="0" u="sng" strike="noStrike" kern="1200" cap="none" spc="0" normalizeH="0" baseline="0" noProof="0" dirty="0" err="1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/>
              </a:rPr>
              <a:t>gsk</a:t>
            </a:r>
            <a:r>
              <a:rPr kumimoji="0" lang="ru-RU" sz="1050" b="1" i="0" u="sng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/>
              </a:rPr>
              <a:t>.</a:t>
            </a:r>
            <a:r>
              <a:rPr kumimoji="0" lang="en-US" sz="1050" b="1" i="0" u="sng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/>
              </a:rPr>
              <a:t>com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highlight>
                  <a:srgbClr val="FDFDFD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56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4D4EE83-F044-47EF-96B1-24AA0B051DA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662175" y="826131"/>
            <a:ext cx="6215881" cy="110800"/>
          </a:xfrm>
        </p:spPr>
        <p:txBody>
          <a:bodyPr>
            <a:normAutofit fontScale="25000" lnSpcReduction="20000"/>
          </a:bodyPr>
          <a:lstStyle/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77685" y="303289"/>
            <a:ext cx="9890310" cy="512762"/>
          </a:xfrm>
          <a:prstGeom prst="rect">
            <a:avLst/>
          </a:prstGeom>
        </p:spPr>
        <p:txBody>
          <a:bodyPr/>
          <a:lstStyle/>
          <a:p>
            <a:r>
              <a:rPr lang="ru-RU" sz="2800" b="1" dirty="0">
                <a:solidFill>
                  <a:srgbClr val="E300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Наша задача - не оставить без внимания ни одного пациента</a:t>
            </a:r>
            <a:endParaRPr lang="en-GB" sz="2800" b="1" dirty="0">
              <a:solidFill>
                <a:srgbClr val="E3004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9"/>
          <p:cNvGrpSpPr/>
          <p:nvPr/>
        </p:nvGrpSpPr>
        <p:grpSpPr>
          <a:xfrm>
            <a:off x="390353" y="170319"/>
            <a:ext cx="10925396" cy="7471116"/>
            <a:chOff x="-1242167" y="170319"/>
            <a:chExt cx="10925396" cy="7471116"/>
          </a:xfrm>
        </p:grpSpPr>
        <p:pic>
          <p:nvPicPr>
            <p:cNvPr id="5" name="Picture 4" descr="Arrow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405340" flipV="1">
              <a:off x="1199110" y="1521605"/>
              <a:ext cx="7471116" cy="4768544"/>
            </a:xfrm>
            <a:prstGeom prst="rect">
              <a:avLst/>
            </a:prstGeom>
          </p:spPr>
        </p:pic>
        <p:grpSp>
          <p:nvGrpSpPr>
            <p:cNvPr id="4" name="Group 53"/>
            <p:cNvGrpSpPr/>
            <p:nvPr/>
          </p:nvGrpSpPr>
          <p:grpSpPr>
            <a:xfrm>
              <a:off x="-1242167" y="1545520"/>
              <a:ext cx="10925396" cy="5132552"/>
              <a:chOff x="-1242167" y="1545520"/>
              <a:chExt cx="10925396" cy="5132552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080457" y="5278020"/>
                <a:ext cx="319560" cy="301281"/>
              </a:xfrm>
              <a:prstGeom prst="ellipse">
                <a:avLst/>
              </a:prstGeom>
              <a:solidFill>
                <a:srgbClr val="00879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676681" y="5140630"/>
                <a:ext cx="399450" cy="376602"/>
              </a:xfrm>
              <a:prstGeom prst="ellipse">
                <a:avLst/>
              </a:prstGeom>
              <a:solidFill>
                <a:srgbClr val="E3183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128614" y="2985107"/>
                <a:ext cx="798901" cy="753203"/>
              </a:xfrm>
              <a:prstGeom prst="ellipse">
                <a:avLst/>
              </a:prstGeom>
              <a:solidFill>
                <a:srgbClr val="00879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767736" y="2237124"/>
                <a:ext cx="958680" cy="903844"/>
              </a:xfrm>
              <a:prstGeom prst="ellipse">
                <a:avLst/>
              </a:prstGeom>
              <a:solidFill>
                <a:srgbClr val="E3183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922376" y="4581128"/>
                <a:ext cx="592373" cy="56679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35004" y="3522281"/>
                <a:ext cx="454284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3183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Режимы терапии длительного действия</a:t>
                </a:r>
                <a:r>
                  <a:rPr kumimoji="0" lang="ru-RU" b="1" i="0" u="none" strike="noStrike" kern="1200" cap="none" spc="0" normalizeH="0" noProof="0" dirty="0">
                    <a:ln>
                      <a:noFill/>
                    </a:ln>
                    <a:solidFill>
                      <a:srgbClr val="E3183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(ДД)</a:t>
                </a:r>
                <a:endPara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E3183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каботегравир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ДД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+ </a:t>
                </a:r>
                <a:r>
                  <a:rPr kumimoji="0" lang="ru-RU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рилпивирин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ДД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*</a:t>
                </a:r>
              </a:p>
            </p:txBody>
          </p:sp>
          <p:sp>
            <p:nvSpPr>
              <p:cNvPr id="13" name="TextBox 3"/>
              <p:cNvSpPr txBox="1"/>
              <p:nvPr/>
            </p:nvSpPr>
            <p:spPr>
              <a:xfrm>
                <a:off x="4153326" y="2720533"/>
                <a:ext cx="187398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3183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Профилактика</a:t>
                </a:r>
                <a:endPara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E3183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каботегравир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ДД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*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927515" y="1545520"/>
                <a:ext cx="2592288" cy="83099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spAutoFit/>
              </a:bodyPr>
              <a:lstStyle/>
              <a:p>
                <a:pPr lvl="0" algn="ctr" defTabSz="711200">
                  <a:spcBef>
                    <a:spcPct val="0"/>
                  </a:spcBef>
                  <a:defRPr/>
                </a:pPr>
                <a:r>
                  <a:rPr lang="ru-RU" b="1" dirty="0">
                    <a:solidFill>
                      <a:srgbClr val="E3183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Поиск средств для обеспечения ремиссии и излечения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-375798" y="5620917"/>
                <a:ext cx="2553278" cy="85869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spAutoFit/>
              </a:bodyPr>
              <a:lstStyle/>
              <a:p>
                <a:pPr marL="0" marR="0" lvl="0" indent="0" algn="r" defTabSz="711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3183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Наше наследие</a:t>
                </a:r>
                <a:endPara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E3183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r" defTabSz="711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абакавир/ламивудин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</a:p>
              <a:p>
                <a:pPr marL="0" marR="0" lvl="0" indent="0" algn="r" defTabSz="711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з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идовудин/ламивудин</a:t>
                </a:r>
              </a:p>
              <a:p>
                <a:pPr marL="0" marR="0" lvl="0" indent="0" algn="r" defTabSz="711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маравирок и другие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-1242167" y="4478179"/>
                <a:ext cx="43182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3183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Режимы терапии на основе долутегравира</a:t>
                </a:r>
                <a:endPara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E3183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629257" y="5477743"/>
                <a:ext cx="2274383" cy="12003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3183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Двухкомпонентные режимы (2КР)</a:t>
                </a:r>
                <a:endPara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E3183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долутегравир/ламивудин</a:t>
                </a:r>
                <a:r>
                  <a:rPr kumimoji="0" lang="en-US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#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r>
                  <a:rPr lang="ru-RU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долутегравир/рилпивирин</a:t>
                </a:r>
                <a:r>
                  <a:rPr kumimoji="0" lang="en-US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#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500372" y="5353340"/>
                <a:ext cx="239670" cy="225961"/>
              </a:xfrm>
              <a:prstGeom prst="ellipse">
                <a:avLst/>
              </a:prstGeom>
              <a:solidFill>
                <a:srgbClr val="E3183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275856" y="4941168"/>
                <a:ext cx="477619" cy="441500"/>
              </a:xfrm>
              <a:prstGeom prst="ellipse">
                <a:avLst/>
              </a:prstGeom>
              <a:solidFill>
                <a:srgbClr val="0087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684487" y="4181338"/>
                <a:ext cx="639121" cy="602563"/>
              </a:xfrm>
              <a:prstGeom prst="ellipse">
                <a:avLst/>
              </a:prstGeom>
              <a:solidFill>
                <a:srgbClr val="0087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902481" y="4141232"/>
                <a:ext cx="3780748" cy="234957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3183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Новые механизмы действия</a:t>
                </a:r>
                <a:endParaRPr kumimoji="0" lang="en-GB" b="1" i="0" u="none" strike="noStrike" kern="1200" cap="none" spc="0" normalizeH="0" baseline="0" noProof="0" dirty="0">
                  <a:ln>
                    <a:noFill/>
                  </a:ln>
                  <a:solidFill>
                    <a:srgbClr val="E3183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ингибитор присоединения (фостемсавир)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*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К</a:t>
                </a:r>
                <a:r>
                  <a:rPr kumimoji="0" lang="ru-RU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омбинектин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(GSK3732394)*</a:t>
                </a:r>
                <a:r>
                  <a:rPr kumimoji="0" lang="en-US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ǂ</a:t>
                </a:r>
              </a:p>
              <a:p>
                <a:pPr lvl="0">
                  <a:defRPr/>
                </a:pP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ингибиторы созревания (</a:t>
                </a:r>
                <a:r>
                  <a:rPr 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GSK3640254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*</a:t>
                </a:r>
                <a:r>
                  <a:rPr kumimoji="0" lang="en-US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ǂ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аллостерический ингибитор интегразы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*</a:t>
                </a:r>
                <a:r>
                  <a:rPr kumimoji="0" lang="en-US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ǂ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ингибитор </a:t>
                </a:r>
                <a:r>
                  <a:rPr kumimoji="0" lang="ru-RU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капсида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*</a:t>
                </a:r>
                <a:r>
                  <a:rPr kumimoji="0" lang="en-US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ǂ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879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399584" y="3645024"/>
                <a:ext cx="720080" cy="60256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6" name="Rectangle 25"/>
          <p:cNvSpPr/>
          <p:nvPr/>
        </p:nvSpPr>
        <p:spPr>
          <a:xfrm>
            <a:off x="390354" y="1139531"/>
            <a:ext cx="726948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31836"/>
              </a:buClr>
              <a:buSzPct val="115000"/>
              <a:buFontTx/>
              <a:buNone/>
              <a:tabLst/>
              <a:defRPr/>
            </a:pPr>
            <a:r>
              <a:rPr kumimoji="0" lang="ru-RU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Используя пациенто-ориентированный подход к инновациям, мы стремимся оценивать безопасность и эффективность различных препаратов в рамках всего спектра </a:t>
            </a:r>
            <a:r>
              <a:rPr lang="ru-RU" altLang="en-US" sz="1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режимов</a:t>
            </a:r>
            <a:r>
              <a:rPr kumimoji="0" lang="ru-RU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терапии с целью разработки новых препаратов, соответствующих потребностям всех пациентов с ВИЧ-инфекцией.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31836"/>
              </a:buClr>
              <a:buSzPct val="115000"/>
              <a:buFontTx/>
              <a:buNone/>
              <a:tabLst/>
              <a:defRPr/>
            </a:pPr>
            <a:r>
              <a:rPr kumimoji="0" lang="ru-RU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Широкий спектр наших исследований и разработок в области ВИЧ отражает наше намерение разрабатывать препараты для ЛЖВ во всем мире</a:t>
            </a: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8" name="TextBox 2"/>
          <p:cNvSpPr txBox="1">
            <a:spLocks noChangeArrowheads="1"/>
          </p:cNvSpPr>
          <p:nvPr/>
        </p:nvSpPr>
        <p:spPr bwMode="auto">
          <a:xfrm>
            <a:off x="7770152" y="6050265"/>
            <a:ext cx="410750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ru-RU" alt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Экспериментальные лекарственные препараты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# </a:t>
            </a:r>
            <a:r>
              <a:rPr kumimoji="0" lang="ru-RU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Зарегистрированы </a:t>
            </a:r>
            <a:r>
              <a:rPr kumimoji="0" lang="en-US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FDA/EMA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ǂ </a:t>
            </a:r>
            <a:r>
              <a:rPr lang="ru-RU" alt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Исследовательские программы на ранних этапах разработки</a:t>
            </a:r>
            <a:endParaRPr kumimoji="0" lang="en-US" altLang="en-US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0354" y="2747299"/>
            <a:ext cx="56095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kumimoji="0" lang="ru-R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Обращаем Ваше внимание, что терапия, помеченная знаком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(*)</a:t>
            </a:r>
            <a:r>
              <a:rPr kumimoji="0" lang="ru-R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является исследуемой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kumimoji="0" lang="ru-R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безопасность и эффективность ее применения для лечения/профилактики ВИЧ-инфекции не установлены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498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EFDA7-FF8B-45B8-9F76-87771FE44B9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662175" y="826131"/>
            <a:ext cx="6215881" cy="110800"/>
          </a:xfrm>
        </p:spPr>
        <p:txBody>
          <a:bodyPr>
            <a:normAutofit fontScale="25000" lnSpcReduction="20000"/>
          </a:bodyPr>
          <a:lstStyle/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46363" y="296062"/>
            <a:ext cx="9669462" cy="512763"/>
          </a:xfrm>
          <a:prstGeom prst="rect">
            <a:avLst/>
          </a:prstGeom>
        </p:spPr>
        <p:txBody>
          <a:bodyPr/>
          <a:lstStyle/>
          <a:p>
            <a:r>
              <a:rPr lang="ru-RU" sz="2800" b="1" dirty="0">
                <a:solidFill>
                  <a:srgbClr val="E300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Портфель разрабатываемых препаратов</a:t>
            </a:r>
            <a:endParaRPr lang="en-US" sz="2800" b="1" dirty="0">
              <a:solidFill>
                <a:srgbClr val="E3004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562051"/>
              </p:ext>
            </p:extLst>
          </p:nvPr>
        </p:nvGraphicFramePr>
        <p:xfrm>
          <a:off x="1194620" y="1219201"/>
          <a:ext cx="9293871" cy="39513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5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2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1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3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1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361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879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Фаза доклинических исследований</a:t>
                      </a:r>
                      <a:endParaRPr lang="en-US" sz="2000" b="1" dirty="0">
                        <a:solidFill>
                          <a:srgbClr val="00879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Фаза</a:t>
                      </a: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  <a:endParaRPr lang="en-US" sz="2000" b="1" dirty="0">
                        <a:solidFill>
                          <a:srgbClr val="00879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Фаза </a:t>
                      </a:r>
                      <a:r>
                        <a:rPr lang="en-US" sz="20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000" b="1" dirty="0">
                        <a:solidFill>
                          <a:srgbClr val="00879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Фаза</a:t>
                      </a: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</a:t>
                      </a:r>
                      <a:endParaRPr lang="en-US" sz="2000" b="1" dirty="0">
                        <a:solidFill>
                          <a:srgbClr val="00879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9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CAB </a:t>
                      </a:r>
                      <a:r>
                        <a:rPr lang="ru-RU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ДД</a:t>
                      </a: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RPV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ДД</a:t>
                      </a: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ru-RU" sz="16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терапия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r>
                        <a:rPr lang="ru-RU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ИнИ+ННИОТ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60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CAB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ДД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ru-RU" sz="16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профилактика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r>
                        <a:rPr lang="ru-RU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ИнИ</a:t>
                      </a:r>
                      <a:endParaRPr lang="en-US" sz="12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821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Фостемсавир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ингибитор присоединения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6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GSK3640254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ингибитор созревания</a:t>
                      </a:r>
                      <a:r>
                        <a:rPr lang="en-US" sz="12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16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GSK3732394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комбинектин</a:t>
                      </a: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16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Экспериментальные препараты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791200" y="5560304"/>
            <a:ext cx="480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сотрудничестве с компанией Янссен</a:t>
            </a:r>
            <a:endParaRPr lang="en-US" sz="9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 перечисленные лекарственные препарты не зарегистрированы в РФ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12229" y="5929636"/>
            <a:ext cx="527957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CAB,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каботегравир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режим терапии в виде одной таблетки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753600" y="2021378"/>
            <a:ext cx="304800" cy="3048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753600" y="3113115"/>
            <a:ext cx="304800" cy="3048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753600" y="2551764"/>
            <a:ext cx="304800" cy="3048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517981" y="3669629"/>
            <a:ext cx="304800" cy="3048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28661" y="4230759"/>
            <a:ext cx="304800" cy="3048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228661" y="4761636"/>
            <a:ext cx="304800" cy="3048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85884F-C297-4CC7-A52D-84F027A19AA6}"/>
              </a:ext>
            </a:extLst>
          </p:cNvPr>
          <p:cNvSpPr txBox="1"/>
          <p:nvPr/>
        </p:nvSpPr>
        <p:spPr>
          <a:xfrm>
            <a:off x="1589163" y="647126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https://www.gsk.com/en-gb/research-and-development/our-pipeline/</a:t>
            </a:r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https://www.viivhealthcare.com/en-gb/our-medicines/medicines-in-development/</a:t>
            </a:r>
          </a:p>
          <a:p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90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">
            <a:extLst>
              <a:ext uri="{FF2B5EF4-FFF2-40B4-BE49-F238E27FC236}">
                <a16:creationId xmlns:a16="http://schemas.microsoft.com/office/drawing/2014/main" id="{A07B81B4-B658-4C24-8763-031D12CC0B5B}"/>
              </a:ext>
            </a:extLst>
          </p:cNvPr>
          <p:cNvSpPr txBox="1">
            <a:spLocks/>
          </p:cNvSpPr>
          <p:nvPr/>
        </p:nvSpPr>
        <p:spPr bwMode="auto">
          <a:xfrm>
            <a:off x="1994779" y="63371"/>
            <a:ext cx="90665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Times New Roman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D94A2"/>
                </a:solidFill>
                <a:latin typeface="Century Gothic" pitchFamily="34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D94A2"/>
                </a:solidFill>
                <a:latin typeface="Century Gothic" pitchFamily="34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D94A2"/>
                </a:solidFill>
                <a:latin typeface="Century Gothic" pitchFamily="34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D94A2"/>
                </a:solidFill>
                <a:latin typeface="Century Gothic" pitchFamily="34" charset="0"/>
                <a:cs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D94A2"/>
                </a:solidFill>
                <a:latin typeface="Century Gothic" pitchFamily="34" charset="0"/>
                <a:cs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D94A2"/>
                </a:solidFill>
                <a:latin typeface="Century Gothic" pitchFamily="34" charset="0"/>
                <a:cs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D94A2"/>
                </a:solidFill>
                <a:latin typeface="Century Gothic" pitchFamily="34" charset="0"/>
                <a:cs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D94A2"/>
                </a:solidFill>
                <a:latin typeface="Century Gothic" pitchFamily="34" charset="0"/>
                <a:cs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rgbClr val="E3183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Ожидаемая продолжительность жизни среди ЛЖВ приближается к нормальной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E3183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785D53-979E-435F-81A3-ED9B3CD21558}"/>
              </a:ext>
            </a:extLst>
          </p:cNvPr>
          <p:cNvSpPr txBox="1">
            <a:spLocks/>
          </p:cNvSpPr>
          <p:nvPr/>
        </p:nvSpPr>
        <p:spPr bwMode="auto">
          <a:xfrm>
            <a:off x="7107379" y="6285216"/>
            <a:ext cx="3888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r" rtl="0" eaLnBrk="0" fontAlgn="base" hangingPunct="0">
              <a:lnSpc>
                <a:spcPct val="85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lang="en-US" sz="1000" kern="120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717550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lang="en-US" kern="12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marL="985838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lang="en-US" kern="12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marL="1255713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lang="en-US" kern="12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marL="1524000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kern="12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00000"/>
              </a:lnSpc>
              <a:spcAft>
                <a:spcPts val="0"/>
              </a:spcAft>
              <a:buClrTx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/>
              <a:t>. ART Cohort Collaboration. Lancet HIV. 2017 Aug;4(8):e349-e356;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2. Marcus JL, et al. JAIDS 2016;73:39-46; </a:t>
            </a:r>
            <a:b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3. Nakagawa F, et al. AIDS 2012;26:335-43.</a:t>
            </a: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B2A4D5B7-65C9-4CB1-9F63-929EE724A6D4}"/>
              </a:ext>
            </a:extLst>
          </p:cNvPr>
          <p:cNvSpPr txBox="1">
            <a:spLocks/>
          </p:cNvSpPr>
          <p:nvPr/>
        </p:nvSpPr>
        <p:spPr bwMode="auto">
          <a:xfrm>
            <a:off x="1184787" y="1261455"/>
            <a:ext cx="9822425" cy="815283"/>
          </a:xfrm>
          <a:prstGeom prst="roundRect">
            <a:avLst/>
          </a:prstGeom>
          <a:solidFill>
            <a:srgbClr val="00A0AF"/>
          </a:solidFill>
          <a:ln w="28575">
            <a:solidFill>
              <a:srgbClr val="00A0AF"/>
            </a:solidFill>
            <a:miter lim="800000"/>
            <a:headEnd/>
            <a:tailEnd/>
          </a:ln>
          <a:effectLst/>
        </p:spPr>
        <p:txBody>
          <a:bodyPr vert="horz" wrap="square" lIns="828000" tIns="18000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lang="en-US" sz="2200" kern="12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717550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lang="en-US" kern="12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marL="985838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lang="en-US" kern="12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marL="1255713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lang="en-US" kern="12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marL="1524000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kern="12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1836"/>
              </a:buClr>
              <a:buSzTx/>
              <a:buFont typeface="Arial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Ожидаемая продолжительность жизни у ЛЖВ, получающих АРТ увеличилась до значения, приближенного к нормальному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1836"/>
              </a:buClr>
              <a:buSzTx/>
              <a:buFont typeface="Arial" charset="0"/>
              <a:buNone/>
              <a:tabLst/>
              <a:defRPr/>
            </a:pPr>
            <a:endParaRPr kumimoji="0" lang="en-GB" sz="16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37046E9C-1AB1-4C56-AF15-56AE4106D069}"/>
              </a:ext>
            </a:extLst>
          </p:cNvPr>
          <p:cNvSpPr>
            <a:spLocks/>
          </p:cNvSpPr>
          <p:nvPr/>
        </p:nvSpPr>
        <p:spPr bwMode="auto">
          <a:xfrm>
            <a:off x="1333127" y="1379069"/>
            <a:ext cx="468236" cy="485273"/>
          </a:xfrm>
          <a:custGeom>
            <a:avLst/>
            <a:gdLst>
              <a:gd name="T0" fmla="*/ 388 w 388"/>
              <a:gd name="T1" fmla="*/ 318 h 402"/>
              <a:gd name="T2" fmla="*/ 0 w 388"/>
              <a:gd name="T3" fmla="*/ 27 h 402"/>
              <a:gd name="T4" fmla="*/ 334 w 388"/>
              <a:gd name="T5" fmla="*/ 386 h 402"/>
              <a:gd name="T6" fmla="*/ 157 w 388"/>
              <a:gd name="T7" fmla="*/ 137 h 402"/>
              <a:gd name="T8" fmla="*/ 388 w 388"/>
              <a:gd name="T9" fmla="*/ 318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8" h="402">
                <a:moveTo>
                  <a:pt x="388" y="318"/>
                </a:moveTo>
                <a:cubicBezTo>
                  <a:pt x="340" y="0"/>
                  <a:pt x="0" y="27"/>
                  <a:pt x="0" y="27"/>
                </a:cubicBezTo>
                <a:cubicBezTo>
                  <a:pt x="0" y="27"/>
                  <a:pt x="6" y="402"/>
                  <a:pt x="334" y="386"/>
                </a:cubicBezTo>
                <a:cubicBezTo>
                  <a:pt x="290" y="279"/>
                  <a:pt x="157" y="137"/>
                  <a:pt x="157" y="137"/>
                </a:cubicBezTo>
                <a:cubicBezTo>
                  <a:pt x="157" y="137"/>
                  <a:pt x="328" y="236"/>
                  <a:pt x="388" y="31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33F09D2E-69D5-42FA-9753-736A833A25C5}"/>
              </a:ext>
            </a:extLst>
          </p:cNvPr>
          <p:cNvSpPr txBox="1">
            <a:spLocks/>
          </p:cNvSpPr>
          <p:nvPr/>
        </p:nvSpPr>
        <p:spPr bwMode="auto">
          <a:xfrm>
            <a:off x="1184786" y="2373992"/>
            <a:ext cx="9822426" cy="1924778"/>
          </a:xfrm>
          <a:prstGeom prst="roundRect">
            <a:avLst>
              <a:gd name="adj" fmla="val 11306"/>
            </a:avLst>
          </a:prstGeom>
          <a:solidFill>
            <a:srgbClr val="00A0AF"/>
          </a:solidFill>
          <a:ln w="28575">
            <a:solidFill>
              <a:srgbClr val="00A0AF"/>
            </a:solidFill>
            <a:miter lim="800000"/>
            <a:headEnd/>
            <a:tailEnd/>
          </a:ln>
          <a:effectLst/>
        </p:spPr>
        <p:txBody>
          <a:bodyPr vert="horz" wrap="square" lIns="82800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lang="en-US" sz="2200" kern="12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717550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lang="en-US" kern="12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marL="985838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lang="en-US" kern="12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marL="1255713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lang="en-US" kern="12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marL="1524000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kern="12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1836"/>
              </a:buClr>
              <a:buSzTx/>
              <a:buFont typeface="Arial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Однако даже при раннем начале лечения сохраняется разрыв в ожидаемой продолжительности жизни для ВИЧ-инфицированных по сравнению с ВИЧ-неинфицированными людьми, составляющий 11,8 лет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1836"/>
              </a:buClr>
              <a:buSzTx/>
              <a:buFont typeface="Arial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Таким образом, ЛЖВ будут получать АРВ-терапию в течение десятилетий; средняя оценочная продолжительность лечения в течение жизни в 2012 году составила 39,1 года</a:t>
            </a:r>
            <a:r>
              <a:rPr kumimoji="0" lang="ru-RU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41CEB0BE-029E-41BC-9A46-AF1005923DAF}"/>
              </a:ext>
            </a:extLst>
          </p:cNvPr>
          <p:cNvSpPr>
            <a:spLocks/>
          </p:cNvSpPr>
          <p:nvPr/>
        </p:nvSpPr>
        <p:spPr bwMode="auto">
          <a:xfrm>
            <a:off x="1338730" y="2634760"/>
            <a:ext cx="468236" cy="485273"/>
          </a:xfrm>
          <a:custGeom>
            <a:avLst/>
            <a:gdLst>
              <a:gd name="T0" fmla="*/ 388 w 388"/>
              <a:gd name="T1" fmla="*/ 318 h 402"/>
              <a:gd name="T2" fmla="*/ 0 w 388"/>
              <a:gd name="T3" fmla="*/ 27 h 402"/>
              <a:gd name="T4" fmla="*/ 334 w 388"/>
              <a:gd name="T5" fmla="*/ 386 h 402"/>
              <a:gd name="T6" fmla="*/ 157 w 388"/>
              <a:gd name="T7" fmla="*/ 137 h 402"/>
              <a:gd name="T8" fmla="*/ 388 w 388"/>
              <a:gd name="T9" fmla="*/ 318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8" h="402">
                <a:moveTo>
                  <a:pt x="388" y="318"/>
                </a:moveTo>
                <a:cubicBezTo>
                  <a:pt x="340" y="0"/>
                  <a:pt x="0" y="27"/>
                  <a:pt x="0" y="27"/>
                </a:cubicBezTo>
                <a:cubicBezTo>
                  <a:pt x="0" y="27"/>
                  <a:pt x="6" y="402"/>
                  <a:pt x="334" y="386"/>
                </a:cubicBezTo>
                <a:cubicBezTo>
                  <a:pt x="290" y="279"/>
                  <a:pt x="157" y="137"/>
                  <a:pt x="157" y="137"/>
                </a:cubicBezTo>
                <a:cubicBezTo>
                  <a:pt x="157" y="137"/>
                  <a:pt x="328" y="236"/>
                  <a:pt x="388" y="31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2E10CAC1-C18C-4DC1-8041-06B9BEC871B1}"/>
              </a:ext>
            </a:extLst>
          </p:cNvPr>
          <p:cNvSpPr>
            <a:spLocks/>
          </p:cNvSpPr>
          <p:nvPr/>
        </p:nvSpPr>
        <p:spPr bwMode="auto">
          <a:xfrm>
            <a:off x="1333127" y="3468158"/>
            <a:ext cx="468236" cy="485273"/>
          </a:xfrm>
          <a:custGeom>
            <a:avLst/>
            <a:gdLst>
              <a:gd name="T0" fmla="*/ 388 w 388"/>
              <a:gd name="T1" fmla="*/ 318 h 402"/>
              <a:gd name="T2" fmla="*/ 0 w 388"/>
              <a:gd name="T3" fmla="*/ 27 h 402"/>
              <a:gd name="T4" fmla="*/ 334 w 388"/>
              <a:gd name="T5" fmla="*/ 386 h 402"/>
              <a:gd name="T6" fmla="*/ 157 w 388"/>
              <a:gd name="T7" fmla="*/ 137 h 402"/>
              <a:gd name="T8" fmla="*/ 388 w 388"/>
              <a:gd name="T9" fmla="*/ 318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8" h="402">
                <a:moveTo>
                  <a:pt x="388" y="318"/>
                </a:moveTo>
                <a:cubicBezTo>
                  <a:pt x="340" y="0"/>
                  <a:pt x="0" y="27"/>
                  <a:pt x="0" y="27"/>
                </a:cubicBezTo>
                <a:cubicBezTo>
                  <a:pt x="0" y="27"/>
                  <a:pt x="6" y="402"/>
                  <a:pt x="334" y="386"/>
                </a:cubicBezTo>
                <a:cubicBezTo>
                  <a:pt x="290" y="279"/>
                  <a:pt x="157" y="137"/>
                  <a:pt x="157" y="137"/>
                </a:cubicBezTo>
                <a:cubicBezTo>
                  <a:pt x="157" y="137"/>
                  <a:pt x="328" y="236"/>
                  <a:pt x="388" y="31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21F6BA5-961F-4354-A343-65996A924340}"/>
              </a:ext>
            </a:extLst>
          </p:cNvPr>
          <p:cNvGrpSpPr/>
          <p:nvPr/>
        </p:nvGrpSpPr>
        <p:grpSpPr>
          <a:xfrm>
            <a:off x="9316032" y="4485747"/>
            <a:ext cx="1690424" cy="1712637"/>
            <a:chOff x="9737515" y="1317359"/>
            <a:chExt cx="4579438" cy="463961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D4F9DA2-5127-41DE-8BD3-CA0A19B18FF2}"/>
                </a:ext>
              </a:extLst>
            </p:cNvPr>
            <p:cNvGrpSpPr/>
            <p:nvPr/>
          </p:nvGrpSpPr>
          <p:grpSpPr>
            <a:xfrm>
              <a:off x="9737515" y="1317359"/>
              <a:ext cx="4579438" cy="3678670"/>
              <a:chOff x="10507881" y="1934275"/>
              <a:chExt cx="2977809" cy="2392079"/>
            </a:xfrm>
            <a:gradFill flip="none" rotWithShape="1">
              <a:gsLst>
                <a:gs pos="0">
                  <a:srgbClr val="00A0AF">
                    <a:lumMod val="75000"/>
                  </a:srgbClr>
                </a:gs>
                <a:gs pos="70000">
                  <a:srgbClr val="00A0AF"/>
                </a:gs>
                <a:gs pos="100000">
                  <a:srgbClr val="00AEC0"/>
                </a:gs>
              </a:gsLst>
              <a:lin ang="5400000" scaled="1"/>
              <a:tileRect/>
            </a:gradFill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3BC7ED8E-6196-48B4-830B-C0F8C6548557}"/>
                  </a:ext>
                </a:extLst>
              </p:cNvPr>
              <p:cNvGrpSpPr/>
              <p:nvPr/>
            </p:nvGrpSpPr>
            <p:grpSpPr>
              <a:xfrm>
                <a:off x="10507881" y="2642926"/>
                <a:ext cx="2977809" cy="1055086"/>
                <a:chOff x="-7492961" y="1204059"/>
                <a:chExt cx="6466659" cy="2291243"/>
              </a:xfrm>
              <a:grpFill/>
            </p:grpSpPr>
            <p:sp>
              <p:nvSpPr>
                <p:cNvPr id="42" name="Freeform 7">
                  <a:extLst>
                    <a:ext uri="{FF2B5EF4-FFF2-40B4-BE49-F238E27FC236}">
                      <a16:creationId xmlns:a16="http://schemas.microsoft.com/office/drawing/2014/main" id="{1D78A75F-02FA-4438-B158-8CAD6CF83B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518093">
                  <a:off x="-7492961" y="1204059"/>
                  <a:ext cx="2257452" cy="2291243"/>
                </a:xfrm>
                <a:custGeom>
                  <a:avLst/>
                  <a:gdLst>
                    <a:gd name="T0" fmla="*/ 388 w 388"/>
                    <a:gd name="T1" fmla="*/ 318 h 402"/>
                    <a:gd name="T2" fmla="*/ 0 w 388"/>
                    <a:gd name="T3" fmla="*/ 27 h 402"/>
                    <a:gd name="T4" fmla="*/ 334 w 388"/>
                    <a:gd name="T5" fmla="*/ 386 h 402"/>
                    <a:gd name="T6" fmla="*/ 157 w 388"/>
                    <a:gd name="T7" fmla="*/ 137 h 402"/>
                    <a:gd name="T8" fmla="*/ 388 w 388"/>
                    <a:gd name="T9" fmla="*/ 318 h 4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8" h="402">
                      <a:moveTo>
                        <a:pt x="388" y="318"/>
                      </a:moveTo>
                      <a:cubicBezTo>
                        <a:pt x="340" y="0"/>
                        <a:pt x="0" y="27"/>
                        <a:pt x="0" y="27"/>
                      </a:cubicBezTo>
                      <a:cubicBezTo>
                        <a:pt x="0" y="27"/>
                        <a:pt x="6" y="402"/>
                        <a:pt x="334" y="386"/>
                      </a:cubicBezTo>
                      <a:cubicBezTo>
                        <a:pt x="290" y="279"/>
                        <a:pt x="157" y="137"/>
                        <a:pt x="157" y="137"/>
                      </a:cubicBezTo>
                      <a:cubicBezTo>
                        <a:pt x="157" y="137"/>
                        <a:pt x="328" y="236"/>
                        <a:pt x="388" y="3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" name="Freeform 7">
                  <a:extLst>
                    <a:ext uri="{FF2B5EF4-FFF2-40B4-BE49-F238E27FC236}">
                      <a16:creationId xmlns:a16="http://schemas.microsoft.com/office/drawing/2014/main" id="{49950A4B-1671-4B7D-A91C-1F87514A03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1907" flipH="1">
                  <a:off x="-3283754" y="1204059"/>
                  <a:ext cx="2257452" cy="2291243"/>
                </a:xfrm>
                <a:custGeom>
                  <a:avLst/>
                  <a:gdLst>
                    <a:gd name="T0" fmla="*/ 388 w 388"/>
                    <a:gd name="T1" fmla="*/ 318 h 402"/>
                    <a:gd name="T2" fmla="*/ 0 w 388"/>
                    <a:gd name="T3" fmla="*/ 27 h 402"/>
                    <a:gd name="T4" fmla="*/ 334 w 388"/>
                    <a:gd name="T5" fmla="*/ 386 h 402"/>
                    <a:gd name="T6" fmla="*/ 157 w 388"/>
                    <a:gd name="T7" fmla="*/ 137 h 402"/>
                    <a:gd name="T8" fmla="*/ 388 w 388"/>
                    <a:gd name="T9" fmla="*/ 318 h 4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8" h="402">
                      <a:moveTo>
                        <a:pt x="388" y="318"/>
                      </a:moveTo>
                      <a:cubicBezTo>
                        <a:pt x="340" y="0"/>
                        <a:pt x="0" y="27"/>
                        <a:pt x="0" y="27"/>
                      </a:cubicBezTo>
                      <a:cubicBezTo>
                        <a:pt x="0" y="27"/>
                        <a:pt x="6" y="402"/>
                        <a:pt x="334" y="386"/>
                      </a:cubicBezTo>
                      <a:cubicBezTo>
                        <a:pt x="290" y="279"/>
                        <a:pt x="157" y="137"/>
                        <a:pt x="157" y="137"/>
                      </a:cubicBezTo>
                      <a:cubicBezTo>
                        <a:pt x="157" y="137"/>
                        <a:pt x="328" y="236"/>
                        <a:pt x="388" y="3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4B7A5B70-F2E2-4105-9E85-FBEE90CD9E0B}"/>
                  </a:ext>
                </a:extLst>
              </p:cNvPr>
              <p:cNvGrpSpPr/>
              <p:nvPr/>
            </p:nvGrpSpPr>
            <p:grpSpPr>
              <a:xfrm>
                <a:off x="10906602" y="3476638"/>
                <a:ext cx="2180366" cy="849716"/>
                <a:chOff x="-6773243" y="2978328"/>
                <a:chExt cx="4734920" cy="1845257"/>
              </a:xfrm>
              <a:grpFill/>
            </p:grpSpPr>
            <p:sp>
              <p:nvSpPr>
                <p:cNvPr id="40" name="Freeform 7">
                  <a:extLst>
                    <a:ext uri="{FF2B5EF4-FFF2-40B4-BE49-F238E27FC236}">
                      <a16:creationId xmlns:a16="http://schemas.microsoft.com/office/drawing/2014/main" id="{9309E107-8AC9-4350-9A30-740CD8D587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7430389">
                  <a:off x="-6759431" y="2964518"/>
                  <a:ext cx="1845255" cy="1872879"/>
                </a:xfrm>
                <a:custGeom>
                  <a:avLst/>
                  <a:gdLst>
                    <a:gd name="T0" fmla="*/ 388 w 388"/>
                    <a:gd name="T1" fmla="*/ 318 h 402"/>
                    <a:gd name="T2" fmla="*/ 0 w 388"/>
                    <a:gd name="T3" fmla="*/ 27 h 402"/>
                    <a:gd name="T4" fmla="*/ 334 w 388"/>
                    <a:gd name="T5" fmla="*/ 386 h 402"/>
                    <a:gd name="T6" fmla="*/ 157 w 388"/>
                    <a:gd name="T7" fmla="*/ 137 h 402"/>
                    <a:gd name="T8" fmla="*/ 388 w 388"/>
                    <a:gd name="T9" fmla="*/ 318 h 4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8" h="402">
                      <a:moveTo>
                        <a:pt x="388" y="318"/>
                      </a:moveTo>
                      <a:cubicBezTo>
                        <a:pt x="340" y="0"/>
                        <a:pt x="0" y="27"/>
                        <a:pt x="0" y="27"/>
                      </a:cubicBezTo>
                      <a:cubicBezTo>
                        <a:pt x="0" y="27"/>
                        <a:pt x="6" y="402"/>
                        <a:pt x="334" y="386"/>
                      </a:cubicBezTo>
                      <a:cubicBezTo>
                        <a:pt x="290" y="279"/>
                        <a:pt x="157" y="137"/>
                        <a:pt x="157" y="137"/>
                      </a:cubicBezTo>
                      <a:cubicBezTo>
                        <a:pt x="157" y="137"/>
                        <a:pt x="328" y="236"/>
                        <a:pt x="388" y="3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1" name="Freeform 7">
                  <a:extLst>
                    <a:ext uri="{FF2B5EF4-FFF2-40B4-BE49-F238E27FC236}">
                      <a16:creationId xmlns:a16="http://schemas.microsoft.com/office/drawing/2014/main" id="{B9E8F082-F5BE-46DA-9C87-DB875B8013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9611" flipH="1">
                  <a:off x="-3897390" y="2964517"/>
                  <a:ext cx="1845255" cy="1872878"/>
                </a:xfrm>
                <a:custGeom>
                  <a:avLst/>
                  <a:gdLst>
                    <a:gd name="T0" fmla="*/ 388 w 388"/>
                    <a:gd name="T1" fmla="*/ 318 h 402"/>
                    <a:gd name="T2" fmla="*/ 0 w 388"/>
                    <a:gd name="T3" fmla="*/ 27 h 402"/>
                    <a:gd name="T4" fmla="*/ 334 w 388"/>
                    <a:gd name="T5" fmla="*/ 386 h 402"/>
                    <a:gd name="T6" fmla="*/ 157 w 388"/>
                    <a:gd name="T7" fmla="*/ 137 h 402"/>
                    <a:gd name="T8" fmla="*/ 388 w 388"/>
                    <a:gd name="T9" fmla="*/ 318 h 4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8" h="402">
                      <a:moveTo>
                        <a:pt x="388" y="318"/>
                      </a:moveTo>
                      <a:cubicBezTo>
                        <a:pt x="340" y="0"/>
                        <a:pt x="0" y="27"/>
                        <a:pt x="0" y="27"/>
                      </a:cubicBezTo>
                      <a:cubicBezTo>
                        <a:pt x="0" y="27"/>
                        <a:pt x="6" y="402"/>
                        <a:pt x="334" y="386"/>
                      </a:cubicBezTo>
                      <a:cubicBezTo>
                        <a:pt x="290" y="279"/>
                        <a:pt x="157" y="137"/>
                        <a:pt x="157" y="137"/>
                      </a:cubicBezTo>
                      <a:cubicBezTo>
                        <a:pt x="157" y="137"/>
                        <a:pt x="328" y="236"/>
                        <a:pt x="388" y="3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353ED103-79A0-4DCB-A8B1-23A56B712834}"/>
                  </a:ext>
                </a:extLst>
              </p:cNvPr>
              <p:cNvGrpSpPr/>
              <p:nvPr/>
            </p:nvGrpSpPr>
            <p:grpSpPr>
              <a:xfrm>
                <a:off x="10920948" y="1934275"/>
                <a:ext cx="2151675" cy="1116922"/>
                <a:chOff x="10902503" y="1934275"/>
                <a:chExt cx="2151675" cy="1116922"/>
              </a:xfrm>
              <a:grpFill/>
            </p:grpSpPr>
            <p:sp>
              <p:nvSpPr>
                <p:cNvPr id="38" name="Freeform 7">
                  <a:extLst>
                    <a:ext uri="{FF2B5EF4-FFF2-40B4-BE49-F238E27FC236}">
                      <a16:creationId xmlns:a16="http://schemas.microsoft.com/office/drawing/2014/main" id="{FD7261FF-6102-41AB-B03B-79CE3D649A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13933">
                  <a:off x="10902503" y="1934275"/>
                  <a:ext cx="1100449" cy="1116922"/>
                </a:xfrm>
                <a:custGeom>
                  <a:avLst/>
                  <a:gdLst>
                    <a:gd name="T0" fmla="*/ 388 w 388"/>
                    <a:gd name="T1" fmla="*/ 318 h 402"/>
                    <a:gd name="T2" fmla="*/ 0 w 388"/>
                    <a:gd name="T3" fmla="*/ 27 h 402"/>
                    <a:gd name="T4" fmla="*/ 334 w 388"/>
                    <a:gd name="T5" fmla="*/ 386 h 402"/>
                    <a:gd name="T6" fmla="*/ 157 w 388"/>
                    <a:gd name="T7" fmla="*/ 137 h 402"/>
                    <a:gd name="T8" fmla="*/ 388 w 388"/>
                    <a:gd name="T9" fmla="*/ 318 h 4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8" h="402">
                      <a:moveTo>
                        <a:pt x="388" y="318"/>
                      </a:moveTo>
                      <a:cubicBezTo>
                        <a:pt x="340" y="0"/>
                        <a:pt x="0" y="27"/>
                        <a:pt x="0" y="27"/>
                      </a:cubicBezTo>
                      <a:cubicBezTo>
                        <a:pt x="0" y="27"/>
                        <a:pt x="6" y="402"/>
                        <a:pt x="334" y="386"/>
                      </a:cubicBezTo>
                      <a:cubicBezTo>
                        <a:pt x="290" y="279"/>
                        <a:pt x="157" y="137"/>
                        <a:pt x="157" y="137"/>
                      </a:cubicBezTo>
                      <a:cubicBezTo>
                        <a:pt x="157" y="137"/>
                        <a:pt x="328" y="236"/>
                        <a:pt x="388" y="3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" name="Freeform 7">
                  <a:extLst>
                    <a:ext uri="{FF2B5EF4-FFF2-40B4-BE49-F238E27FC236}">
                      <a16:creationId xmlns:a16="http://schemas.microsoft.com/office/drawing/2014/main" id="{B70EC375-FE4F-4CB2-B935-B570D0FFE8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086067" flipH="1">
                  <a:off x="11953729" y="1934275"/>
                  <a:ext cx="1100449" cy="1116922"/>
                </a:xfrm>
                <a:custGeom>
                  <a:avLst/>
                  <a:gdLst>
                    <a:gd name="T0" fmla="*/ 388 w 388"/>
                    <a:gd name="T1" fmla="*/ 318 h 402"/>
                    <a:gd name="T2" fmla="*/ 0 w 388"/>
                    <a:gd name="T3" fmla="*/ 27 h 402"/>
                    <a:gd name="T4" fmla="*/ 334 w 388"/>
                    <a:gd name="T5" fmla="*/ 386 h 402"/>
                    <a:gd name="T6" fmla="*/ 157 w 388"/>
                    <a:gd name="T7" fmla="*/ 137 h 402"/>
                    <a:gd name="T8" fmla="*/ 388 w 388"/>
                    <a:gd name="T9" fmla="*/ 318 h 4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8" h="402">
                      <a:moveTo>
                        <a:pt x="388" y="318"/>
                      </a:moveTo>
                      <a:cubicBezTo>
                        <a:pt x="340" y="0"/>
                        <a:pt x="0" y="27"/>
                        <a:pt x="0" y="27"/>
                      </a:cubicBezTo>
                      <a:cubicBezTo>
                        <a:pt x="0" y="27"/>
                        <a:pt x="6" y="402"/>
                        <a:pt x="334" y="386"/>
                      </a:cubicBezTo>
                      <a:cubicBezTo>
                        <a:pt x="290" y="279"/>
                        <a:pt x="157" y="137"/>
                        <a:pt x="157" y="137"/>
                      </a:cubicBezTo>
                      <a:cubicBezTo>
                        <a:pt x="157" y="137"/>
                        <a:pt x="328" y="236"/>
                        <a:pt x="388" y="3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C2FE135-D19C-4FAB-9A42-29F1BCBDC073}"/>
                </a:ext>
              </a:extLst>
            </p:cNvPr>
            <p:cNvSpPr/>
            <p:nvPr/>
          </p:nvSpPr>
          <p:spPr>
            <a:xfrm flipV="1">
              <a:off x="11727900" y="4097495"/>
              <a:ext cx="598669" cy="1859478"/>
            </a:xfrm>
            <a:custGeom>
              <a:avLst/>
              <a:gdLst>
                <a:gd name="connsiteX0" fmla="*/ 0 w 672002"/>
                <a:gd name="connsiteY0" fmla="*/ 0 h 2087251"/>
                <a:gd name="connsiteX1" fmla="*/ 672002 w 672002"/>
                <a:gd name="connsiteY1" fmla="*/ 0 h 2087251"/>
                <a:gd name="connsiteX2" fmla="*/ 638027 w 672002"/>
                <a:gd name="connsiteY2" fmla="*/ 109533 h 2087251"/>
                <a:gd name="connsiteX3" fmla="*/ 490127 w 672002"/>
                <a:gd name="connsiteY3" fmla="*/ 1184365 h 2087251"/>
                <a:gd name="connsiteX4" fmla="*/ 585570 w 672002"/>
                <a:gd name="connsiteY4" fmla="*/ 2051122 h 2087251"/>
                <a:gd name="connsiteX5" fmla="*/ 594678 w 672002"/>
                <a:gd name="connsiteY5" fmla="*/ 2087251 h 2087251"/>
                <a:gd name="connsiteX6" fmla="*/ 77323 w 672002"/>
                <a:gd name="connsiteY6" fmla="*/ 2087251 h 2087251"/>
                <a:gd name="connsiteX7" fmla="*/ 86432 w 672002"/>
                <a:gd name="connsiteY7" fmla="*/ 2051122 h 2087251"/>
                <a:gd name="connsiteX8" fmla="*/ 181874 w 672002"/>
                <a:gd name="connsiteY8" fmla="*/ 1184365 h 2087251"/>
                <a:gd name="connsiteX9" fmla="*/ 33975 w 672002"/>
                <a:gd name="connsiteY9" fmla="*/ 109533 h 208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2002" h="2087251">
                  <a:moveTo>
                    <a:pt x="0" y="0"/>
                  </a:moveTo>
                  <a:lnTo>
                    <a:pt x="672002" y="0"/>
                  </a:lnTo>
                  <a:lnTo>
                    <a:pt x="638027" y="109533"/>
                  </a:lnTo>
                  <a:cubicBezTo>
                    <a:pt x="541477" y="453078"/>
                    <a:pt x="490127" y="813232"/>
                    <a:pt x="490127" y="1184365"/>
                  </a:cubicBezTo>
                  <a:cubicBezTo>
                    <a:pt x="490127" y="1481272"/>
                    <a:pt x="522991" y="1771152"/>
                    <a:pt x="585570" y="2051122"/>
                  </a:cubicBezTo>
                  <a:lnTo>
                    <a:pt x="594678" y="2087251"/>
                  </a:lnTo>
                  <a:lnTo>
                    <a:pt x="77323" y="2087251"/>
                  </a:lnTo>
                  <a:lnTo>
                    <a:pt x="86432" y="2051122"/>
                  </a:lnTo>
                  <a:cubicBezTo>
                    <a:pt x="149011" y="1771152"/>
                    <a:pt x="181874" y="1481272"/>
                    <a:pt x="181874" y="1184365"/>
                  </a:cubicBezTo>
                  <a:cubicBezTo>
                    <a:pt x="181874" y="813232"/>
                    <a:pt x="130525" y="453078"/>
                    <a:pt x="33975" y="109533"/>
                  </a:cubicBezTo>
                  <a:close/>
                </a:path>
              </a:pathLst>
            </a:custGeom>
            <a:solidFill>
              <a:srgbClr val="E3183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3927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12403" y="6044441"/>
            <a:ext cx="7867478" cy="456827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 algn="l">
              <a:buNone/>
            </a:pPr>
            <a:r>
              <a:rPr lang="ru-RU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Моменты времени указаны приблизительно с учетом первого года публикации/первого исследования</a:t>
            </a:r>
          </a:p>
          <a:p>
            <a:pPr marL="0" indent="0" algn="l">
              <a:buNone/>
            </a:pPr>
            <a:r>
              <a:rPr lang="ru-RU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2КР – двухкомпонентная терапия</a:t>
            </a:r>
          </a:p>
        </p:txBody>
      </p:sp>
      <p:sp>
        <p:nvSpPr>
          <p:cNvPr id="64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8177213" y="6648450"/>
            <a:ext cx="4014787" cy="284163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</a:pP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 Список литературы: см. заметки к слайду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42988" y="191464"/>
            <a:ext cx="8459787" cy="734621"/>
          </a:xfrm>
          <a:prstGeom prst="rect">
            <a:avLst/>
          </a:prstGeom>
        </p:spPr>
        <p:txBody>
          <a:bodyPr anchor="ctr"/>
          <a:lstStyle/>
          <a:p>
            <a:pPr defTabSz="914400">
              <a:defRPr/>
            </a:pPr>
            <a:r>
              <a:rPr lang="ru-RU" sz="2800" b="1" dirty="0">
                <a:solidFill>
                  <a:srgbClr val="E300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Эра ВИЧ и эволюция двухкомпонентной терапии</a:t>
            </a:r>
          </a:p>
        </p:txBody>
      </p:sp>
      <p:sp>
        <p:nvSpPr>
          <p:cNvPr id="89" name="Text Placeholder 3"/>
          <p:cNvSpPr txBox="1">
            <a:spLocks/>
          </p:cNvSpPr>
          <p:nvPr/>
        </p:nvSpPr>
        <p:spPr>
          <a:xfrm>
            <a:off x="6465763" y="5858222"/>
            <a:ext cx="4037012" cy="571500"/>
          </a:xfrm>
          <a:prstGeom prst="rect">
            <a:avLst/>
          </a:prstGeom>
        </p:spPr>
        <p:txBody>
          <a:bodyPr lIns="0" bIns="0" anchor="b" anchorCtr="0"/>
          <a:lstStyle>
            <a:lvl1pPr marL="198000" indent="-198000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447675" indent="-223838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Arial" pitchFamily="34" charset="0"/>
              <a:buChar char="–"/>
              <a:defRPr sz="2000" baseline="0">
                <a:solidFill>
                  <a:schemeClr val="tx1"/>
                </a:solidFill>
                <a:latin typeface="Century Gothic"/>
                <a:cs typeface="Century Gothic"/>
              </a:defRPr>
            </a:lvl2pPr>
            <a:lvl3pPr marL="676275" marR="0" indent="-2190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  <a:tabLst/>
              <a:defRPr lang="en-US" sz="1800" dirty="0" smtClean="0">
                <a:solidFill>
                  <a:schemeClr val="tx1"/>
                </a:solidFill>
                <a:latin typeface="Century Gothic"/>
                <a:cs typeface="Century Gothic"/>
              </a:defRPr>
            </a:lvl3pPr>
            <a:lvl4pPr marL="8763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  <a:defRPr lang="en-US" sz="1600" baseline="0" dirty="0" smtClean="0">
                <a:solidFill>
                  <a:schemeClr val="tx1"/>
                </a:solidFill>
                <a:latin typeface="Century Gothic"/>
                <a:cs typeface="Century Gothic"/>
              </a:defRPr>
            </a:lvl4pPr>
            <a:lvl5pPr marL="1028700" indent="-130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  <a:defRPr lang="en-GB" sz="1400" dirty="0" smtClean="0">
                <a:solidFill>
                  <a:schemeClr val="tx1"/>
                </a:solidFill>
                <a:latin typeface="Century Gothic"/>
                <a:cs typeface="Century Gothic"/>
              </a:defRPr>
            </a:lvl5pPr>
            <a:lvl6pPr marL="66833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000">
                <a:solidFill>
                  <a:schemeClr val="bg2"/>
                </a:solidFill>
                <a:latin typeface="+mn-lt"/>
                <a:cs typeface="+mn-cs"/>
              </a:defRPr>
            </a:lvl6pPr>
            <a:lvl7pPr marL="14478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7pPr>
            <a:lvl8pPr marL="19050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8pPr>
            <a:lvl9pPr marL="2362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1836"/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00250" y="1156742"/>
            <a:ext cx="8240970" cy="4759026"/>
            <a:chOff x="476249" y="1156742"/>
            <a:chExt cx="8240970" cy="4759026"/>
          </a:xfrm>
        </p:grpSpPr>
        <p:sp>
          <p:nvSpPr>
            <p:cNvPr id="68" name="Rectangle 67"/>
            <p:cNvSpPr/>
            <p:nvPr/>
          </p:nvSpPr>
          <p:spPr>
            <a:xfrm>
              <a:off x="7224128" y="1156742"/>
              <a:ext cx="1493091" cy="4752000"/>
            </a:xfrm>
            <a:prstGeom prst="rect">
              <a:avLst/>
            </a:prstGeom>
            <a:solidFill>
              <a:srgbClr val="D9FCFF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76250" y="1163768"/>
              <a:ext cx="1151030" cy="4752000"/>
            </a:xfrm>
            <a:prstGeom prst="rect">
              <a:avLst/>
            </a:prstGeom>
            <a:solidFill>
              <a:srgbClr val="00E1F2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7194620" y="2351893"/>
              <a:ext cx="1481068" cy="612000"/>
            </a:xfrm>
            <a:prstGeom prst="rightArrow">
              <a:avLst/>
            </a:prstGeom>
            <a:solidFill>
              <a:srgbClr val="0087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27095" y="2509497"/>
              <a:ext cx="5787793" cy="290380"/>
            </a:xfrm>
            <a:prstGeom prst="rect">
              <a:avLst/>
            </a:prstGeom>
            <a:solidFill>
              <a:srgbClr val="00879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94720" y="2509497"/>
              <a:ext cx="1132560" cy="290380"/>
            </a:xfrm>
            <a:prstGeom prst="rect">
              <a:avLst/>
            </a:prstGeom>
            <a:solidFill>
              <a:srgbClr val="00879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50897" y="2104075"/>
              <a:ext cx="1050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1995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76249" y="1253550"/>
              <a:ext cx="115103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эра до ВААРТ</a:t>
              </a: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996938" y="2572721"/>
              <a:ext cx="144000" cy="800109"/>
              <a:chOff x="2423603" y="3485275"/>
              <a:chExt cx="144000" cy="80010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423603" y="3485275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V="1">
                <a:off x="2490278" y="3611852"/>
                <a:ext cx="0" cy="673532"/>
              </a:xfrm>
              <a:prstGeom prst="line">
                <a:avLst/>
              </a:prstGeom>
              <a:ln w="28575" cap="rnd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ound Same Side Corner Rectangle 27"/>
            <p:cNvSpPr/>
            <p:nvPr/>
          </p:nvSpPr>
          <p:spPr>
            <a:xfrm>
              <a:off x="645189" y="3381425"/>
              <a:ext cx="828000" cy="298010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88239" y="3428745"/>
              <a:ext cx="952364" cy="268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Два НИОТ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627280" y="1163768"/>
              <a:ext cx="5567340" cy="4752000"/>
            </a:xfrm>
            <a:prstGeom prst="rect">
              <a:avLst/>
            </a:prstGeom>
            <a:solidFill>
              <a:srgbClr val="69F4FF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30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627281" y="2104075"/>
              <a:ext cx="1050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2000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748361" y="2104075"/>
              <a:ext cx="1050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2005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010122" y="2104075"/>
              <a:ext cx="1050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2010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702709" y="2104075"/>
              <a:ext cx="1050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2015</a:t>
              </a:r>
            </a:p>
          </p:txBody>
        </p:sp>
        <p:cxnSp>
          <p:nvCxnSpPr>
            <p:cNvPr id="151" name="Straight Connector 150"/>
            <p:cNvCxnSpPr/>
            <p:nvPr/>
          </p:nvCxnSpPr>
          <p:spPr>
            <a:xfrm flipH="1" flipV="1">
              <a:off x="6049371" y="2678622"/>
              <a:ext cx="22016" cy="1602278"/>
            </a:xfrm>
            <a:prstGeom prst="line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151"/>
            <p:cNvSpPr/>
            <p:nvPr/>
          </p:nvSpPr>
          <p:spPr>
            <a:xfrm>
              <a:off x="5977370" y="2572721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53" name="Round Same Side Corner Rectangle 152"/>
            <p:cNvSpPr/>
            <p:nvPr/>
          </p:nvSpPr>
          <p:spPr>
            <a:xfrm>
              <a:off x="5564429" y="4260266"/>
              <a:ext cx="1044000" cy="324000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5524607" y="4314291"/>
              <a:ext cx="1116000" cy="441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ИнИ + НИОТ</a:t>
              </a:r>
            </a:p>
          </p:txBody>
        </p:sp>
        <p:cxnSp>
          <p:nvCxnSpPr>
            <p:cNvPr id="147" name="Straight Connector 146"/>
            <p:cNvCxnSpPr>
              <a:endCxn id="148" idx="4"/>
            </p:cNvCxnSpPr>
            <p:nvPr/>
          </p:nvCxnSpPr>
          <p:spPr>
            <a:xfrm flipV="1">
              <a:off x="5367807" y="2716721"/>
              <a:ext cx="1871" cy="1983279"/>
            </a:xfrm>
            <a:prstGeom prst="line">
              <a:avLst/>
            </a:prstGeom>
            <a:ln w="28575" cap="rnd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Oval 147"/>
            <p:cNvSpPr/>
            <p:nvPr/>
          </p:nvSpPr>
          <p:spPr>
            <a:xfrm>
              <a:off x="5297678" y="2572721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49" name="Round Same Side Corner Rectangle 148"/>
            <p:cNvSpPr/>
            <p:nvPr/>
          </p:nvSpPr>
          <p:spPr>
            <a:xfrm>
              <a:off x="4774133" y="4707765"/>
              <a:ext cx="1170345" cy="298800"/>
            </a:xfrm>
            <a:prstGeom prst="round2SameRect">
              <a:avLst/>
            </a:prstGeom>
            <a:solidFill>
              <a:schemeClr val="tx2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803035" y="4754669"/>
              <a:ext cx="1116000" cy="441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ИП/r + CCR5</a:t>
              </a:r>
            </a:p>
          </p:txBody>
        </p:sp>
        <p:sp>
          <p:nvSpPr>
            <p:cNvPr id="143" name="Oval 142"/>
            <p:cNvSpPr/>
            <p:nvPr/>
          </p:nvSpPr>
          <p:spPr>
            <a:xfrm>
              <a:off x="4183212" y="2572721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cxnSp>
          <p:nvCxnSpPr>
            <p:cNvPr id="144" name="Straight Connector 143"/>
            <p:cNvCxnSpPr>
              <a:endCxn id="143" idx="4"/>
            </p:cNvCxnSpPr>
            <p:nvPr/>
          </p:nvCxnSpPr>
          <p:spPr>
            <a:xfrm flipH="1" flipV="1">
              <a:off x="4255212" y="2716721"/>
              <a:ext cx="7695" cy="1557829"/>
            </a:xfrm>
            <a:prstGeom prst="line">
              <a:avLst/>
            </a:prstGeom>
            <a:ln w="28575" cap="rnd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Round Same Side Corner Rectangle 144"/>
            <p:cNvSpPr/>
            <p:nvPr/>
          </p:nvSpPr>
          <p:spPr>
            <a:xfrm>
              <a:off x="3720823" y="4268277"/>
              <a:ext cx="1071053" cy="298010"/>
            </a:xfrm>
            <a:prstGeom prst="round2SameRect">
              <a:avLst/>
            </a:prstGeom>
            <a:solidFill>
              <a:schemeClr val="tx2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696203" y="4313850"/>
              <a:ext cx="1080000" cy="441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ИП/r + ИнИ</a:t>
              </a:r>
            </a:p>
          </p:txBody>
        </p:sp>
        <p:cxnSp>
          <p:nvCxnSpPr>
            <p:cNvPr id="139" name="Straight Connector 138"/>
            <p:cNvCxnSpPr>
              <a:stCxn id="140" idx="3"/>
              <a:endCxn id="142" idx="4"/>
            </p:cNvCxnSpPr>
            <p:nvPr/>
          </p:nvCxnSpPr>
          <p:spPr>
            <a:xfrm flipV="1">
              <a:off x="2938861" y="2716721"/>
              <a:ext cx="15360" cy="1105253"/>
            </a:xfrm>
            <a:prstGeom prst="line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ound Same Side Corner Rectangle 139"/>
            <p:cNvSpPr/>
            <p:nvPr/>
          </p:nvSpPr>
          <p:spPr>
            <a:xfrm>
              <a:off x="2403334" y="3821974"/>
              <a:ext cx="1071053" cy="300032"/>
            </a:xfrm>
            <a:prstGeom prst="round2SameRect">
              <a:avLst/>
            </a:prstGeom>
            <a:solidFill>
              <a:srgbClr val="44546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476688" y="3869569"/>
              <a:ext cx="952364" cy="268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Два ИП/r</a:t>
              </a:r>
            </a:p>
          </p:txBody>
        </p:sp>
        <p:sp>
          <p:nvSpPr>
            <p:cNvPr id="142" name="Oval 141"/>
            <p:cNvSpPr/>
            <p:nvPr/>
          </p:nvSpPr>
          <p:spPr>
            <a:xfrm>
              <a:off x="2882221" y="2572721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cxnSp>
          <p:nvCxnSpPr>
            <p:cNvPr id="135" name="Straight Connector 134"/>
            <p:cNvCxnSpPr/>
            <p:nvPr/>
          </p:nvCxnSpPr>
          <p:spPr>
            <a:xfrm flipV="1">
              <a:off x="3137156" y="2701394"/>
              <a:ext cx="5053" cy="683744"/>
            </a:xfrm>
            <a:prstGeom prst="line">
              <a:avLst/>
            </a:prstGeom>
            <a:ln w="28575" cap="rnd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Round Same Side Corner Rectangle 135"/>
            <p:cNvSpPr/>
            <p:nvPr/>
          </p:nvSpPr>
          <p:spPr>
            <a:xfrm>
              <a:off x="2519513" y="3367554"/>
              <a:ext cx="1240338" cy="298800"/>
            </a:xfrm>
            <a:prstGeom prst="round2SameRect">
              <a:avLst/>
            </a:prstGeom>
            <a:solidFill>
              <a:schemeClr val="tx2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490263" y="3407734"/>
              <a:ext cx="1296000" cy="441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ИП/r + ННИОТ</a:t>
              </a:r>
            </a:p>
          </p:txBody>
        </p:sp>
        <p:sp>
          <p:nvSpPr>
            <p:cNvPr id="138" name="Oval 137"/>
            <p:cNvSpPr/>
            <p:nvPr/>
          </p:nvSpPr>
          <p:spPr>
            <a:xfrm>
              <a:off x="3072372" y="2572721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5634574" y="2572721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cxnSp>
          <p:nvCxnSpPr>
            <p:cNvPr id="132" name="Straight Connector 131"/>
            <p:cNvCxnSpPr>
              <a:endCxn id="131" idx="4"/>
            </p:cNvCxnSpPr>
            <p:nvPr/>
          </p:nvCxnSpPr>
          <p:spPr>
            <a:xfrm flipH="1" flipV="1">
              <a:off x="5706574" y="2716721"/>
              <a:ext cx="13717" cy="1183179"/>
            </a:xfrm>
            <a:prstGeom prst="line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ound Same Side Corner Rectangle 132"/>
            <p:cNvSpPr/>
            <p:nvPr/>
          </p:nvSpPr>
          <p:spPr>
            <a:xfrm>
              <a:off x="5240779" y="3816390"/>
              <a:ext cx="1044000" cy="298010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161692" y="3861963"/>
              <a:ext cx="1188000" cy="441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ИП/r + НИОТ</a:t>
              </a:r>
            </a:p>
          </p:txBody>
        </p:sp>
        <p:sp>
          <p:nvSpPr>
            <p:cNvPr id="120" name="Oval 119"/>
            <p:cNvSpPr/>
            <p:nvPr/>
          </p:nvSpPr>
          <p:spPr>
            <a:xfrm>
              <a:off x="5363247" y="2572721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cxnSp>
          <p:nvCxnSpPr>
            <p:cNvPr id="125" name="Straight Connector 124"/>
            <p:cNvCxnSpPr>
              <a:endCxn id="120" idx="4"/>
            </p:cNvCxnSpPr>
            <p:nvPr/>
          </p:nvCxnSpPr>
          <p:spPr>
            <a:xfrm flipH="1" flipV="1">
              <a:off x="5435247" y="2716721"/>
              <a:ext cx="11300" cy="668829"/>
            </a:xfrm>
            <a:prstGeom prst="line">
              <a:avLst/>
            </a:prstGeom>
            <a:ln w="28575" cap="rnd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Round Same Side Corner Rectangle 127"/>
            <p:cNvSpPr/>
            <p:nvPr/>
          </p:nvSpPr>
          <p:spPr>
            <a:xfrm>
              <a:off x="4847461" y="3376871"/>
              <a:ext cx="1188000" cy="324000"/>
            </a:xfrm>
            <a:prstGeom prst="round2SameRect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811958" y="3428873"/>
              <a:ext cx="1260000" cy="441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ИнИ + ННИОТ</a:t>
              </a: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7194620" y="1331666"/>
              <a:ext cx="1404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Новая эра в истории 2КР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27281" y="1331666"/>
              <a:ext cx="55673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2КР после появления ВААРТ</a:t>
              </a:r>
            </a:p>
          </p:txBody>
        </p:sp>
        <p:sp>
          <p:nvSpPr>
            <p:cNvPr id="65" name="TextBox 64"/>
            <p:cNvSpPr txBox="1"/>
            <p:nvPr/>
          </p:nvSpPr>
          <p:spPr bwMode="auto">
            <a:xfrm>
              <a:off x="1692519" y="5478715"/>
              <a:ext cx="1620000" cy="360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 w="28575" cap="rnd">
              <a:noFill/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r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Режимы терапии на основе НИОТ</a:t>
              </a:r>
            </a:p>
          </p:txBody>
        </p:sp>
        <p:sp>
          <p:nvSpPr>
            <p:cNvPr id="66" name="TextBox 65"/>
            <p:cNvSpPr txBox="1"/>
            <p:nvPr/>
          </p:nvSpPr>
          <p:spPr bwMode="auto">
            <a:xfrm>
              <a:off x="3521469" y="5484885"/>
              <a:ext cx="1584236" cy="360000"/>
            </a:xfrm>
            <a:prstGeom prst="roundRect">
              <a:avLst>
                <a:gd name="adj" fmla="val 50000"/>
              </a:avLst>
            </a:prstGeom>
            <a:solidFill>
              <a:srgbClr val="44546A"/>
            </a:solidFill>
            <a:ln w="28575" cap="rnd">
              <a:noFill/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r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Режимы терапии без  НИОТ</a:t>
              </a:r>
            </a:p>
          </p:txBody>
        </p:sp>
        <p:sp>
          <p:nvSpPr>
            <p:cNvPr id="69" name="TextBox 68"/>
            <p:cNvSpPr txBox="1"/>
            <p:nvPr/>
          </p:nvSpPr>
          <p:spPr bwMode="auto">
            <a:xfrm>
              <a:off x="5352592" y="5478692"/>
              <a:ext cx="1836000" cy="3600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28575" cap="rnd">
              <a:noFill/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r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Режимы терапии без </a:t>
              </a:r>
              <a:b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НИОТ и  ИП/р</a:t>
              </a: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7686113" y="2607625"/>
              <a:ext cx="144000" cy="800109"/>
              <a:chOff x="2423603" y="3485275"/>
              <a:chExt cx="144000" cy="800109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2423603" y="3485275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 flipV="1">
                <a:off x="2490278" y="3611852"/>
                <a:ext cx="0" cy="673532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Round Same Side Corner Rectangle 73"/>
            <p:cNvSpPr/>
            <p:nvPr/>
          </p:nvSpPr>
          <p:spPr>
            <a:xfrm>
              <a:off x="7243932" y="3416328"/>
              <a:ext cx="1116000" cy="490987"/>
            </a:xfrm>
            <a:prstGeom prst="round2SameRect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2КР на основе DTG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954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078075" y="128381"/>
            <a:ext cx="9912357" cy="811212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defTabSz="914400">
              <a:defRPr/>
            </a:pPr>
            <a:r>
              <a:rPr lang="ru-RU" sz="2800" b="1" dirty="0">
                <a:solidFill>
                  <a:srgbClr val="E300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Существует много потенциальных преимуществ при уменьшении количества действующих веществ в режиме АРТ</a:t>
            </a:r>
            <a:endParaRPr lang="en-GB" sz="2800" b="1" dirty="0">
              <a:solidFill>
                <a:srgbClr val="E3004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530004" y="6233497"/>
            <a:ext cx="10775295" cy="43973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1. Saint-Marc T, et al. AIDS 1999;13(15):2188-9; 2. Saint-Marc T, et al. AIDS 1999;13(13):1659-1667;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GB" sz="900" dirty="0" err="1">
                <a:latin typeface="Calibri" panose="020F0502020204030204" pitchFamily="34" charset="0"/>
                <a:cs typeface="Calibri" panose="020F0502020204030204" pitchFamily="34" charset="0"/>
              </a:rPr>
              <a:t>Fris</a:t>
            </a: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-Moller N, et al. N </a:t>
            </a:r>
            <a:r>
              <a:rPr lang="en-GB" sz="900" dirty="0" err="1">
                <a:latin typeface="Calibri" panose="020F0502020204030204" pitchFamily="34" charset="0"/>
                <a:cs typeface="Calibri" panose="020F0502020204030204" pitchFamily="34" charset="0"/>
              </a:rPr>
              <a:t>Engl</a:t>
            </a: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 J Med 2003;349(21):1993-2003; 4. D:A:D Study Group. Lancet 2008;371(9622):1417-26;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5. Cooper RD, et al. </a:t>
            </a:r>
            <a:r>
              <a:rPr lang="en-GB" sz="900" dirty="0" err="1">
                <a:latin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 Infect Dis 2010;51(5):496-505; 6. </a:t>
            </a:r>
            <a:r>
              <a:rPr lang="en-GB" sz="900" dirty="0" err="1">
                <a:latin typeface="Calibri" panose="020F0502020204030204" pitchFamily="34" charset="0"/>
                <a:cs typeface="Calibri" panose="020F0502020204030204" pitchFamily="34" charset="0"/>
              </a:rPr>
              <a:t>Bedimo</a:t>
            </a: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 R, et al. AIDS 2012;26(7):825-31;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7. Lee FJ, et al. JAIDS 2013;62(5):525-33; 8. </a:t>
            </a:r>
            <a:r>
              <a:rPr lang="en-GB" sz="900" dirty="0" err="1">
                <a:latin typeface="Calibri" panose="020F0502020204030204" pitchFamily="34" charset="0"/>
                <a:cs typeface="Calibri" panose="020F0502020204030204" pitchFamily="34" charset="0"/>
              </a:rPr>
              <a:t>Mollan</a:t>
            </a: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 K, et al. </a:t>
            </a:r>
            <a:r>
              <a:rPr lang="en-GB" sz="900" dirty="0" err="1">
                <a:latin typeface="Calibri" panose="020F0502020204030204" pitchFamily="34" charset="0"/>
                <a:cs typeface="Calibri" panose="020F0502020204030204" pitchFamily="34" charset="0"/>
              </a:rPr>
              <a:t>IDWeek</a:t>
            </a: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 2013, abstract 670;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9. Hill A. </a:t>
            </a:r>
            <a:r>
              <a:rPr lang="en-GB" sz="900" dirty="0" err="1">
                <a:latin typeface="Calibri" panose="020F0502020204030204" pitchFamily="34" charset="0"/>
                <a:cs typeface="Calibri" panose="020F0502020204030204" pitchFamily="34" charset="0"/>
              </a:rPr>
              <a:t>Curr</a:t>
            </a: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dirty="0" err="1">
                <a:latin typeface="Calibri" panose="020F0502020204030204" pitchFamily="34" charset="0"/>
                <a:cs typeface="Calibri" panose="020F0502020204030204" pitchFamily="34" charset="0"/>
              </a:rPr>
              <a:t>Opin</a:t>
            </a: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 HIV AIDS 2013;8:34–40; 10. </a:t>
            </a:r>
            <a:r>
              <a:rPr lang="en-GB" sz="900" dirty="0" err="1">
                <a:latin typeface="Calibri" panose="020F0502020204030204" pitchFamily="34" charset="0"/>
                <a:cs typeface="Calibri" panose="020F0502020204030204" pitchFamily="34" charset="0"/>
              </a:rPr>
              <a:t>Girouard</a:t>
            </a: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 MP, et al. Clin Infect Dis 2016;62:784–91;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11. </a:t>
            </a:r>
            <a:r>
              <a:rPr lang="en-GB" sz="900" dirty="0" err="1">
                <a:latin typeface="Calibri" panose="020F0502020204030204" pitchFamily="34" charset="0"/>
                <a:cs typeface="Calibri" panose="020F0502020204030204" pitchFamily="34" charset="0"/>
              </a:rPr>
              <a:t>Eron</a:t>
            </a: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 et al. IAS 2017; Paris, France. Slides MOAX0205LB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5544069" y="2360029"/>
            <a:ext cx="1199605" cy="2619809"/>
            <a:chOff x="3972760" y="2037916"/>
            <a:chExt cx="1199605" cy="2619809"/>
          </a:xfrm>
        </p:grpSpPr>
        <p:cxnSp>
          <p:nvCxnSpPr>
            <p:cNvPr id="124" name="Straight Connector 123"/>
            <p:cNvCxnSpPr/>
            <p:nvPr/>
          </p:nvCxnSpPr>
          <p:spPr>
            <a:xfrm flipV="1">
              <a:off x="4573627" y="2038351"/>
              <a:ext cx="0" cy="2619374"/>
            </a:xfrm>
            <a:prstGeom prst="line">
              <a:avLst/>
            </a:prstGeom>
            <a:ln w="28575" cap="sq">
              <a:solidFill>
                <a:schemeClr val="bg1">
                  <a:lumMod val="65000"/>
                </a:schemeClr>
              </a:solidFill>
              <a:prstDash val="solid"/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3972760" y="2037916"/>
              <a:ext cx="590187" cy="0"/>
            </a:xfrm>
            <a:prstGeom prst="line">
              <a:avLst/>
            </a:prstGeom>
            <a:ln w="28575" cap="rnd">
              <a:solidFill>
                <a:schemeClr val="bg1">
                  <a:lumMod val="65000"/>
                </a:schemeClr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>
              <a:off x="4581053" y="2767589"/>
              <a:ext cx="591312" cy="0"/>
            </a:xfrm>
            <a:prstGeom prst="line">
              <a:avLst/>
            </a:prstGeom>
            <a:ln w="28575" cap="rnd">
              <a:solidFill>
                <a:schemeClr val="bg1">
                  <a:lumMod val="65000"/>
                </a:schemeClr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>
              <a:off x="3972760" y="3511116"/>
              <a:ext cx="590187" cy="0"/>
            </a:xfrm>
            <a:prstGeom prst="line">
              <a:avLst/>
            </a:prstGeom>
            <a:ln w="28575" cap="rnd">
              <a:solidFill>
                <a:schemeClr val="bg1">
                  <a:lumMod val="65000"/>
                </a:schemeClr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>
              <a:off x="4572000" y="4236171"/>
              <a:ext cx="600365" cy="0"/>
            </a:xfrm>
            <a:prstGeom prst="line">
              <a:avLst/>
            </a:prstGeom>
            <a:ln w="28575" cap="rnd">
              <a:solidFill>
                <a:schemeClr val="bg1">
                  <a:lumMod val="65000"/>
                </a:schemeClr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583647" y="1533152"/>
            <a:ext cx="5180094" cy="1476769"/>
            <a:chOff x="-388884" y="1006588"/>
            <a:chExt cx="4627022" cy="993984"/>
          </a:xfrm>
        </p:grpSpPr>
        <p:sp>
          <p:nvSpPr>
            <p:cNvPr id="121" name="Rectangle: Rounded Corners 120"/>
            <p:cNvSpPr/>
            <p:nvPr/>
          </p:nvSpPr>
          <p:spPr>
            <a:xfrm>
              <a:off x="-388884" y="1017575"/>
              <a:ext cx="4613241" cy="901836"/>
            </a:xfrm>
            <a:prstGeom prst="roundRect">
              <a:avLst>
                <a:gd name="adj" fmla="val 1916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648000" rIns="0" rtlCol="0" anchor="ctr"/>
            <a:lstStyle/>
            <a:p>
              <a:pPr>
                <a:spcAft>
                  <a:spcPts val="200"/>
                </a:spcAft>
                <a:defRPr/>
              </a:pPr>
              <a:r>
                <a:rPr lang="ru-RU" sz="160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Сниженная токсичность</a:t>
              </a:r>
              <a:r>
                <a:rPr lang="ru-RU" sz="1600" baseline="3000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1-8</a:t>
              </a:r>
            </a:p>
            <a:p>
              <a:pPr marL="171450" indent="-171450">
                <a:spcAft>
                  <a:spcPts val="20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60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Улучшение краткосрочной и долгосрочной переносимости</a:t>
              </a:r>
            </a:p>
            <a:p>
              <a:pPr marL="171450" indent="-171450">
                <a:spcAft>
                  <a:spcPts val="20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60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Минимизация неизвестной токсичности, включая дисфункцию органов</a:t>
              </a:r>
              <a:endParaRPr lang="en-GB" sz="1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Freeform 7"/>
            <p:cNvSpPr>
              <a:spLocks/>
            </p:cNvSpPr>
            <p:nvPr/>
          </p:nvSpPr>
          <p:spPr bwMode="auto">
            <a:xfrm>
              <a:off x="-306032" y="1226397"/>
              <a:ext cx="415147" cy="430252"/>
            </a:xfrm>
            <a:custGeom>
              <a:avLst/>
              <a:gdLst>
                <a:gd name="T0" fmla="*/ 388 w 388"/>
                <a:gd name="T1" fmla="*/ 318 h 402"/>
                <a:gd name="T2" fmla="*/ 0 w 388"/>
                <a:gd name="T3" fmla="*/ 27 h 402"/>
                <a:gd name="T4" fmla="*/ 334 w 388"/>
                <a:gd name="T5" fmla="*/ 386 h 402"/>
                <a:gd name="T6" fmla="*/ 157 w 388"/>
                <a:gd name="T7" fmla="*/ 137 h 402"/>
                <a:gd name="T8" fmla="*/ 388 w 388"/>
                <a:gd name="T9" fmla="*/ 318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" h="402">
                  <a:moveTo>
                    <a:pt x="388" y="318"/>
                  </a:moveTo>
                  <a:cubicBezTo>
                    <a:pt x="340" y="0"/>
                    <a:pt x="0" y="27"/>
                    <a:pt x="0" y="27"/>
                  </a:cubicBezTo>
                  <a:cubicBezTo>
                    <a:pt x="0" y="27"/>
                    <a:pt x="6" y="402"/>
                    <a:pt x="334" y="386"/>
                  </a:cubicBezTo>
                  <a:cubicBezTo>
                    <a:pt x="290" y="279"/>
                    <a:pt x="157" y="137"/>
                    <a:pt x="157" y="137"/>
                  </a:cubicBezTo>
                  <a:cubicBezTo>
                    <a:pt x="157" y="137"/>
                    <a:pt x="328" y="236"/>
                    <a:pt x="388" y="3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GB" sz="1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Arrow: Pentagon 122"/>
            <p:cNvSpPr/>
            <p:nvPr/>
          </p:nvSpPr>
          <p:spPr>
            <a:xfrm rot="5400000">
              <a:off x="3564286" y="1326720"/>
              <a:ext cx="993984" cy="353720"/>
            </a:xfrm>
            <a:prstGeom prst="homePlate">
              <a:avLst/>
            </a:prstGeom>
            <a:solidFill>
              <a:srgbClr val="8FD9E3"/>
            </a:solidFill>
            <a:ln w="31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4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474231" y="1833805"/>
            <a:ext cx="4831077" cy="1595186"/>
            <a:chOff x="4931759" y="981853"/>
            <a:chExt cx="4015855" cy="1415341"/>
          </a:xfrm>
        </p:grpSpPr>
        <p:sp>
          <p:nvSpPr>
            <p:cNvPr id="118" name="Rectangle: Rounded Corners 117"/>
            <p:cNvSpPr/>
            <p:nvPr/>
          </p:nvSpPr>
          <p:spPr>
            <a:xfrm flipH="1">
              <a:off x="4950228" y="983839"/>
              <a:ext cx="3997386" cy="1279816"/>
            </a:xfrm>
            <a:prstGeom prst="roundRect">
              <a:avLst>
                <a:gd name="adj" fmla="val 1916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00000" rIns="0" rtlCol="0" anchor="ctr"/>
            <a:lstStyle/>
            <a:p>
              <a:pPr>
                <a:spcAft>
                  <a:spcPts val="300"/>
                </a:spcAft>
                <a:defRPr/>
              </a:pPr>
              <a:r>
                <a:rPr lang="ru-RU" sz="160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Сниженная стоимость</a:t>
              </a:r>
              <a:r>
                <a:rPr lang="ru-RU" sz="1600" baseline="3000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9,10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60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Сокращение расходов на лекарственные средства и долгосрочный уход / социальные издержки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60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Улучшение доступа</a:t>
              </a:r>
              <a:endParaRPr lang="en-GB" sz="11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9" name="Arrow: Pentagon 118"/>
            <p:cNvSpPr/>
            <p:nvPr/>
          </p:nvSpPr>
          <p:spPr>
            <a:xfrm rot="16200000" flipH="1">
              <a:off x="4388677" y="1524935"/>
              <a:ext cx="1415341" cy="329177"/>
            </a:xfrm>
            <a:prstGeom prst="homePlate">
              <a:avLst/>
            </a:prstGeom>
            <a:solidFill>
              <a:srgbClr val="8FD9E3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2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Freeform 7"/>
            <p:cNvSpPr>
              <a:spLocks/>
            </p:cNvSpPr>
            <p:nvPr/>
          </p:nvSpPr>
          <p:spPr bwMode="auto">
            <a:xfrm>
              <a:off x="5294222" y="1395032"/>
              <a:ext cx="415147" cy="430252"/>
            </a:xfrm>
            <a:custGeom>
              <a:avLst/>
              <a:gdLst>
                <a:gd name="T0" fmla="*/ 388 w 388"/>
                <a:gd name="T1" fmla="*/ 318 h 402"/>
                <a:gd name="T2" fmla="*/ 0 w 388"/>
                <a:gd name="T3" fmla="*/ 27 h 402"/>
                <a:gd name="T4" fmla="*/ 334 w 388"/>
                <a:gd name="T5" fmla="*/ 386 h 402"/>
                <a:gd name="T6" fmla="*/ 157 w 388"/>
                <a:gd name="T7" fmla="*/ 137 h 402"/>
                <a:gd name="T8" fmla="*/ 388 w 388"/>
                <a:gd name="T9" fmla="*/ 318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" h="402">
                  <a:moveTo>
                    <a:pt x="388" y="318"/>
                  </a:moveTo>
                  <a:cubicBezTo>
                    <a:pt x="340" y="0"/>
                    <a:pt x="0" y="27"/>
                    <a:pt x="0" y="27"/>
                  </a:cubicBezTo>
                  <a:cubicBezTo>
                    <a:pt x="0" y="27"/>
                    <a:pt x="6" y="402"/>
                    <a:pt x="334" y="386"/>
                  </a:cubicBezTo>
                  <a:cubicBezTo>
                    <a:pt x="290" y="279"/>
                    <a:pt x="157" y="137"/>
                    <a:pt x="157" y="137"/>
                  </a:cubicBezTo>
                  <a:cubicBezTo>
                    <a:pt x="157" y="137"/>
                    <a:pt x="328" y="236"/>
                    <a:pt x="388" y="3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GB" sz="120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6449788" y="3899111"/>
            <a:ext cx="4523007" cy="1391349"/>
            <a:chOff x="4938060" y="3050099"/>
            <a:chExt cx="4176170" cy="1234485"/>
          </a:xfrm>
        </p:grpSpPr>
        <p:sp>
          <p:nvSpPr>
            <p:cNvPr id="115" name="Rectangle: Rounded Corners 114"/>
            <p:cNvSpPr/>
            <p:nvPr/>
          </p:nvSpPr>
          <p:spPr>
            <a:xfrm flipH="1">
              <a:off x="4962502" y="3081550"/>
              <a:ext cx="4151728" cy="1065407"/>
            </a:xfrm>
            <a:prstGeom prst="roundRect">
              <a:avLst>
                <a:gd name="adj" fmla="val 1916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00000" rIns="0" rtlCol="0" anchor="ctr"/>
            <a:lstStyle/>
            <a:p>
              <a:pPr>
                <a:spcAft>
                  <a:spcPts val="300"/>
                </a:spcAft>
                <a:defRPr/>
              </a:pPr>
              <a:r>
                <a:rPr lang="ru-RU" sz="160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Сохранение резерва препаратов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60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Сохранение эффективных АРВ-препаратов, не включенных в режим</a:t>
              </a:r>
              <a:endParaRPr lang="en-US" sz="11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Arrow: Pentagon 115"/>
            <p:cNvSpPr/>
            <p:nvPr/>
          </p:nvSpPr>
          <p:spPr>
            <a:xfrm rot="16200000" flipH="1">
              <a:off x="4518817" y="3469342"/>
              <a:ext cx="1234485" cy="396000"/>
            </a:xfrm>
            <a:prstGeom prst="homePlate">
              <a:avLst/>
            </a:prstGeom>
            <a:solidFill>
              <a:srgbClr val="8FD9E3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4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" name="Freeform 7"/>
            <p:cNvSpPr>
              <a:spLocks/>
            </p:cNvSpPr>
            <p:nvPr/>
          </p:nvSpPr>
          <p:spPr bwMode="auto">
            <a:xfrm>
              <a:off x="5405074" y="3309854"/>
              <a:ext cx="415147" cy="430252"/>
            </a:xfrm>
            <a:custGeom>
              <a:avLst/>
              <a:gdLst>
                <a:gd name="T0" fmla="*/ 388 w 388"/>
                <a:gd name="T1" fmla="*/ 318 h 402"/>
                <a:gd name="T2" fmla="*/ 0 w 388"/>
                <a:gd name="T3" fmla="*/ 27 h 402"/>
                <a:gd name="T4" fmla="*/ 334 w 388"/>
                <a:gd name="T5" fmla="*/ 386 h 402"/>
                <a:gd name="T6" fmla="*/ 157 w 388"/>
                <a:gd name="T7" fmla="*/ 137 h 402"/>
                <a:gd name="T8" fmla="*/ 388 w 388"/>
                <a:gd name="T9" fmla="*/ 318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" h="402">
                  <a:moveTo>
                    <a:pt x="388" y="318"/>
                  </a:moveTo>
                  <a:cubicBezTo>
                    <a:pt x="340" y="0"/>
                    <a:pt x="0" y="27"/>
                    <a:pt x="0" y="27"/>
                  </a:cubicBezTo>
                  <a:cubicBezTo>
                    <a:pt x="0" y="27"/>
                    <a:pt x="6" y="402"/>
                    <a:pt x="334" y="386"/>
                  </a:cubicBezTo>
                  <a:cubicBezTo>
                    <a:pt x="290" y="279"/>
                    <a:pt x="157" y="137"/>
                    <a:pt x="157" y="137"/>
                  </a:cubicBezTo>
                  <a:cubicBezTo>
                    <a:pt x="157" y="137"/>
                    <a:pt x="328" y="236"/>
                    <a:pt x="388" y="3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GB" sz="140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530005" y="3314260"/>
            <a:ext cx="5218660" cy="1665570"/>
            <a:chOff x="505726" y="2487666"/>
            <a:chExt cx="3718947" cy="945538"/>
          </a:xfrm>
        </p:grpSpPr>
        <p:sp>
          <p:nvSpPr>
            <p:cNvPr id="109" name="Rectangle: Rounded Corners 108"/>
            <p:cNvSpPr/>
            <p:nvPr/>
          </p:nvSpPr>
          <p:spPr>
            <a:xfrm>
              <a:off x="505726" y="2490776"/>
              <a:ext cx="3680771" cy="842257"/>
            </a:xfrm>
            <a:prstGeom prst="roundRect">
              <a:avLst>
                <a:gd name="adj" fmla="val 1916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648000" rIns="0" rtlCol="0" anchor="ctr"/>
            <a:lstStyle/>
            <a:p>
              <a:pPr>
                <a:defRPr/>
              </a:pPr>
              <a:r>
                <a:rPr lang="ru-RU" sz="160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Улучшение качества жизни</a:t>
              </a:r>
              <a:r>
                <a:rPr lang="ru-RU" sz="1600" baseline="3000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ru-RU" sz="160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Улучшение удовлетворенности пациентов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ru-RU" sz="160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Уменьшение числа ЛВ и увеличение возможностей применения с препаратами </a:t>
              </a:r>
              <a:br>
                <a:rPr lang="ru-RU" sz="160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ru-RU" sz="160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для лечения сопутствующих заболеваний </a:t>
              </a:r>
              <a:endParaRPr lang="en-US" sz="11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Freeform 7"/>
            <p:cNvSpPr>
              <a:spLocks/>
            </p:cNvSpPr>
            <p:nvPr/>
          </p:nvSpPr>
          <p:spPr bwMode="auto">
            <a:xfrm rot="1050375">
              <a:off x="553131" y="2689704"/>
              <a:ext cx="415147" cy="308210"/>
            </a:xfrm>
            <a:custGeom>
              <a:avLst/>
              <a:gdLst>
                <a:gd name="T0" fmla="*/ 388 w 388"/>
                <a:gd name="T1" fmla="*/ 318 h 402"/>
                <a:gd name="T2" fmla="*/ 0 w 388"/>
                <a:gd name="T3" fmla="*/ 27 h 402"/>
                <a:gd name="T4" fmla="*/ 334 w 388"/>
                <a:gd name="T5" fmla="*/ 386 h 402"/>
                <a:gd name="T6" fmla="*/ 157 w 388"/>
                <a:gd name="T7" fmla="*/ 137 h 402"/>
                <a:gd name="T8" fmla="*/ 388 w 388"/>
                <a:gd name="T9" fmla="*/ 318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" h="402">
                  <a:moveTo>
                    <a:pt x="388" y="318"/>
                  </a:moveTo>
                  <a:cubicBezTo>
                    <a:pt x="340" y="0"/>
                    <a:pt x="0" y="27"/>
                    <a:pt x="0" y="27"/>
                  </a:cubicBezTo>
                  <a:cubicBezTo>
                    <a:pt x="0" y="27"/>
                    <a:pt x="6" y="402"/>
                    <a:pt x="334" y="386"/>
                  </a:cubicBezTo>
                  <a:cubicBezTo>
                    <a:pt x="290" y="279"/>
                    <a:pt x="157" y="137"/>
                    <a:pt x="157" y="137"/>
                  </a:cubicBezTo>
                  <a:cubicBezTo>
                    <a:pt x="157" y="137"/>
                    <a:pt x="328" y="236"/>
                    <a:pt x="388" y="3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GB" sz="120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Arrow: Pentagon 110"/>
            <p:cNvSpPr/>
            <p:nvPr/>
          </p:nvSpPr>
          <p:spPr>
            <a:xfrm rot="5400000">
              <a:off x="3610805" y="2819335"/>
              <a:ext cx="945538" cy="282199"/>
            </a:xfrm>
            <a:prstGeom prst="homePlate">
              <a:avLst/>
            </a:prstGeom>
            <a:solidFill>
              <a:srgbClr val="8FD9E3"/>
            </a:solidFill>
            <a:ln w="31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2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592991" y="2296603"/>
            <a:ext cx="1004924" cy="2338404"/>
            <a:chOff x="4068991" y="1311842"/>
            <a:chExt cx="1004924" cy="2338404"/>
          </a:xfrm>
          <a:solidFill>
            <a:schemeClr val="accent2"/>
          </a:solidFill>
        </p:grpSpPr>
        <p:sp>
          <p:nvSpPr>
            <p:cNvPr id="101" name="Oval 100"/>
            <p:cNvSpPr/>
            <p:nvPr/>
          </p:nvSpPr>
          <p:spPr>
            <a:xfrm>
              <a:off x="4068991" y="1311842"/>
              <a:ext cx="154425" cy="154425"/>
            </a:xfrm>
            <a:prstGeom prst="ellipse">
              <a:avLst/>
            </a:pr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4919489" y="2025157"/>
              <a:ext cx="154425" cy="154425"/>
            </a:xfrm>
            <a:prstGeom prst="ellipse">
              <a:avLst/>
            </a:pr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4919490" y="3495821"/>
              <a:ext cx="154425" cy="154425"/>
            </a:xfrm>
            <a:prstGeom prst="ellipse">
              <a:avLst/>
            </a:pr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4082559" y="2767742"/>
              <a:ext cx="154425" cy="154425"/>
            </a:xfrm>
            <a:prstGeom prst="ellipse">
              <a:avLst/>
            </a:pr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5647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800" dirty="0">
                <a:solidFill>
                  <a:srgbClr val="775F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</a:t>
            </a:r>
            <a:r>
              <a:rPr lang="ru-RU" sz="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ru-RU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6"/>
          <p:cNvSpPr>
            <a:spLocks noGrp="1"/>
          </p:cNvSpPr>
          <p:nvPr>
            <p:ph type="title" idx="4294967295"/>
          </p:nvPr>
        </p:nvSpPr>
        <p:spPr>
          <a:xfrm>
            <a:off x="1932039" y="86785"/>
            <a:ext cx="9547522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914400">
              <a:defRPr/>
            </a:pPr>
            <a:r>
              <a:rPr lang="ru-RU" sz="2800" b="1" dirty="0">
                <a:solidFill>
                  <a:srgbClr val="E300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Основные РКИ по оценке 2КР у ранее не получавших лечения пациентов в эру 3КР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065966" y="2197931"/>
            <a:ext cx="4741391" cy="3863706"/>
            <a:chOff x="533000" y="1756248"/>
            <a:chExt cx="4741391" cy="3863706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2919586" y="3168739"/>
              <a:ext cx="347454" cy="93825"/>
            </a:xfrm>
            <a:prstGeom prst="straightConnector1">
              <a:avLst/>
            </a:prstGeom>
            <a:ln w="12700">
              <a:solidFill>
                <a:srgbClr val="00843C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2927149" y="2298100"/>
              <a:ext cx="349321" cy="307585"/>
            </a:xfrm>
            <a:prstGeom prst="straightConnector1">
              <a:avLst/>
            </a:prstGeom>
            <a:ln w="12700">
              <a:solidFill>
                <a:srgbClr val="00843C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1" idx="2"/>
            </p:cNvCxnSpPr>
            <p:nvPr/>
          </p:nvCxnSpPr>
          <p:spPr>
            <a:xfrm flipH="1" flipV="1">
              <a:off x="2927149" y="2858746"/>
              <a:ext cx="255598" cy="29176"/>
            </a:xfrm>
            <a:prstGeom prst="straightConnector1">
              <a:avLst/>
            </a:prstGeom>
            <a:ln w="12700">
              <a:solidFill>
                <a:srgbClr val="E31836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484730" y="3134657"/>
              <a:ext cx="146546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43C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LPV/r + EFV</a:t>
              </a:r>
              <a:br>
                <a: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843C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ACTG 5142 (N=753)</a:t>
              </a:r>
              <a:r>
                <a:rPr kumimoji="0" lang="ru-RU" sz="1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843C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2909745" y="3446807"/>
              <a:ext cx="464291" cy="362145"/>
            </a:xfrm>
            <a:prstGeom prst="straightConnector1">
              <a:avLst/>
            </a:prstGeom>
            <a:ln w="12700">
              <a:solidFill>
                <a:srgbClr val="E31836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2906962" y="3675634"/>
              <a:ext cx="632472" cy="619481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3182747" y="1846791"/>
              <a:ext cx="2091644" cy="208226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23581" y="2645274"/>
              <a:ext cx="14468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Ингибиторы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протеазы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67054" y="1890991"/>
              <a:ext cx="1281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A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LPV/r + 3TC</a:t>
              </a:r>
              <a:br>
                <a: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8A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GARDEL (N=426)</a:t>
              </a:r>
              <a:r>
                <a:rPr kumimoji="0" lang="ru-RU" sz="1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8A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67054" y="2669162"/>
              <a:ext cx="10887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3183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IDV + EFV</a:t>
              </a:r>
              <a:br>
                <a: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E3183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006 (N=450)*</a:t>
              </a:r>
              <a:r>
                <a:rPr kumimoji="0" lang="ru-RU" sz="1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E3183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5" name="Left Bracket 24"/>
            <p:cNvSpPr/>
            <p:nvPr/>
          </p:nvSpPr>
          <p:spPr>
            <a:xfrm>
              <a:off x="1428078" y="1756248"/>
              <a:ext cx="43616" cy="68498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" name="Left Bracket 25"/>
            <p:cNvSpPr/>
            <p:nvPr/>
          </p:nvSpPr>
          <p:spPr>
            <a:xfrm>
              <a:off x="1428078" y="2796033"/>
              <a:ext cx="45719" cy="706255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717754" y="1843351"/>
              <a:ext cx="535260" cy="51077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ИП + НИОТ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33000" y="2862383"/>
              <a:ext cx="720014" cy="51077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ИП + ННИОТ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717754" y="3794550"/>
              <a:ext cx="535260" cy="51077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ИП + MVC</a:t>
              </a:r>
            </a:p>
          </p:txBody>
        </p:sp>
        <p:sp>
          <p:nvSpPr>
            <p:cNvPr id="30" name="Left Bracket 29"/>
            <p:cNvSpPr/>
            <p:nvPr/>
          </p:nvSpPr>
          <p:spPr>
            <a:xfrm>
              <a:off x="1428078" y="3705195"/>
              <a:ext cx="83116" cy="708396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47257" y="4065619"/>
              <a:ext cx="14157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ATV/r + MVC</a:t>
              </a:r>
              <a:br>
                <a: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A4001078 (N=121)</a:t>
              </a:r>
              <a:r>
                <a:rPr kumimoji="0" lang="ru-RU" sz="1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8722" y="5404510"/>
              <a:ext cx="225691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775F5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55361" y="3590810"/>
              <a:ext cx="136287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3183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DRV/r + MVC</a:t>
              </a:r>
              <a:br>
                <a: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E3183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MODERN (N=797)</a:t>
              </a:r>
              <a:r>
                <a:rPr kumimoji="0" lang="ru-RU" sz="1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E3183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37" name="Text Placeholder 19"/>
          <p:cNvSpPr txBox="1">
            <a:spLocks/>
          </p:cNvSpPr>
          <p:nvPr/>
        </p:nvSpPr>
        <p:spPr bwMode="auto">
          <a:xfrm>
            <a:off x="8114226" y="6724109"/>
            <a:ext cx="3365335" cy="11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E31836"/>
              </a:buClr>
              <a:buSzPct val="115000"/>
              <a:buFont typeface="Arial" charset="0"/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73075" indent="-257175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E31836"/>
              </a:buClr>
              <a:buSzPct val="115000"/>
              <a:buFont typeface="Arial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9763" indent="-15875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E31836"/>
              </a:buClr>
              <a:buSzPct val="115000"/>
              <a:buFont typeface="Arial" charset="0"/>
              <a:buChar char="•"/>
              <a:def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98513" indent="-142875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E31836"/>
              </a:buClr>
              <a:buSzPct val="115000"/>
              <a:buFont typeface="Arial" charset="0"/>
              <a:buChar char="-"/>
              <a:def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22338" indent="-114300" algn="l" defTabSz="923925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E31836"/>
              </a:buClr>
              <a:buSzPct val="115000"/>
              <a:buFont typeface="Arial" charset="0"/>
              <a:buChar char="•"/>
              <a:def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66833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000">
                <a:solidFill>
                  <a:schemeClr val="bg2"/>
                </a:solidFill>
                <a:latin typeface="+mn-lt"/>
                <a:cs typeface="+mn-cs"/>
              </a:defRPr>
            </a:lvl6pPr>
            <a:lvl7pPr marL="14478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7pPr>
            <a:lvl8pPr marL="19050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8pPr>
            <a:lvl9pPr marL="2362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836"/>
              </a:buClr>
              <a:buSzPct val="115000"/>
              <a:buFont typeface="Arial" charset="0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Список литературы представлен в заметках к слайду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434481" y="2288474"/>
            <a:ext cx="2557241" cy="3925519"/>
            <a:chOff x="3910480" y="1846791"/>
            <a:chExt cx="2557241" cy="3925519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4745084" y="3808952"/>
              <a:ext cx="0" cy="639885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4278079" y="1846791"/>
              <a:ext cx="2091644" cy="2082743"/>
            </a:xfrm>
            <a:prstGeom prst="ellipse">
              <a:avLst/>
            </a:prstGeom>
            <a:solidFill>
              <a:srgbClr val="3096FF">
                <a:alpha val="49804"/>
              </a:srgbClr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020850" y="2642663"/>
              <a:ext cx="14468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Ингибиторы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интегразы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10480" y="4657258"/>
              <a:ext cx="872355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8A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RAL + LPV/r</a:t>
              </a:r>
              <a:br>
                <a:rPr kumimoji="0" sz="20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8A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PROGRESS</a:t>
              </a:r>
              <a:br>
                <a:rPr kumimoji="0" sz="20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8A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(N=206)</a:t>
              </a:r>
              <a:r>
                <a:rPr kumimoji="0" lang="ru-RU" sz="11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8A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07397" y="4657258"/>
              <a:ext cx="1329210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8A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RAL + DRV/r</a:t>
              </a:r>
              <a:br>
                <a:rPr kumimoji="0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8A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NEAT001/ANRS143</a:t>
              </a:r>
              <a:br>
                <a:rPr kumimoji="0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8A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(N=805)</a:t>
              </a:r>
              <a:r>
                <a:rPr kumimoji="0" lang="ru-RU" sz="11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8A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5246563" y="4438058"/>
              <a:ext cx="320" cy="181257"/>
            </a:xfrm>
            <a:prstGeom prst="straightConnector1">
              <a:avLst/>
            </a:prstGeom>
            <a:ln w="12700">
              <a:solidFill>
                <a:schemeClr val="accent3">
                  <a:lumMod val="75000"/>
                </a:schemeClr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ight Bracket 44"/>
            <p:cNvSpPr/>
            <p:nvPr/>
          </p:nvSpPr>
          <p:spPr>
            <a:xfrm rot="16200000" flipH="1" flipV="1">
              <a:off x="4770314" y="4499613"/>
              <a:ext cx="74166" cy="1656000"/>
            </a:xfrm>
            <a:prstGeom prst="righ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8A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4312725" y="5465843"/>
              <a:ext cx="864717" cy="30646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ИнИ + ИП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4240250" y="4438058"/>
              <a:ext cx="320" cy="181257"/>
            </a:xfrm>
            <a:prstGeom prst="straightConnector1">
              <a:avLst/>
            </a:prstGeom>
            <a:ln w="12700">
              <a:solidFill>
                <a:schemeClr val="accent3">
                  <a:lumMod val="75000"/>
                </a:schemeClr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4232619" y="4441694"/>
              <a:ext cx="1008692" cy="0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615335" y="1019894"/>
            <a:ext cx="10997546" cy="123110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8A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2КР не менее эффективен, чем 3КР;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результаты отсутствуют, или однозначных выводов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относительно сравнения с 3КР сделать невозможно;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3183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2КР МЕНЕЕ эффективен, чем 3КР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8" name="Group 7">
            <a:extLst>
              <a:ext uri="{FF2B5EF4-FFF2-40B4-BE49-F238E27FC236}">
                <a16:creationId xmlns:a16="http://schemas.microsoft.com/office/drawing/2014/main" id="{FFB476C5-415D-4422-87B4-C2761188F491}"/>
              </a:ext>
            </a:extLst>
          </p:cNvPr>
          <p:cNvGrpSpPr/>
          <p:nvPr/>
        </p:nvGrpSpPr>
        <p:grpSpPr>
          <a:xfrm>
            <a:off x="7886687" y="3076784"/>
            <a:ext cx="1603326" cy="1216448"/>
            <a:chOff x="6362686" y="2635101"/>
            <a:chExt cx="1603326" cy="1216448"/>
          </a:xfrm>
        </p:grpSpPr>
        <p:cxnSp>
          <p:nvCxnSpPr>
            <p:cNvPr id="51" name="Straight Arrow Connector 8">
              <a:extLst>
                <a:ext uri="{FF2B5EF4-FFF2-40B4-BE49-F238E27FC236}">
                  <a16:creationId xmlns:a16="http://schemas.microsoft.com/office/drawing/2014/main" id="{D74DFEB8-4638-4DCC-B7CE-C626D707281D}"/>
                </a:ext>
              </a:extLst>
            </p:cNvPr>
            <p:cNvCxnSpPr/>
            <p:nvPr/>
          </p:nvCxnSpPr>
          <p:spPr>
            <a:xfrm>
              <a:off x="6362686" y="2983181"/>
              <a:ext cx="489079" cy="1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A3C66FF-8DF9-4422-8628-AA88107F1106}"/>
                </a:ext>
              </a:extLst>
            </p:cNvPr>
            <p:cNvSpPr txBox="1"/>
            <p:nvPr/>
          </p:nvSpPr>
          <p:spPr>
            <a:xfrm>
              <a:off x="6912518" y="2635101"/>
              <a:ext cx="105349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A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DTG + 3TC</a:t>
              </a:r>
              <a:br>
                <a:rPr kumimoji="0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A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A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GEMINI 1 и 2</a:t>
              </a:r>
              <a:br>
                <a:rPr kumimoji="0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A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(N=1433)</a:t>
              </a:r>
              <a:r>
                <a:rPr kumimoji="0" lang="ru-RU" sz="1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8,9</a:t>
              </a:r>
            </a:p>
          </p:txBody>
        </p:sp>
        <p:sp>
          <p:nvSpPr>
            <p:cNvPr id="54" name="Right Bracket 10">
              <a:extLst>
                <a:ext uri="{FF2B5EF4-FFF2-40B4-BE49-F238E27FC236}">
                  <a16:creationId xmlns:a16="http://schemas.microsoft.com/office/drawing/2014/main" id="{E195368D-3FAB-4A80-BC08-16120F1AF674}"/>
                </a:ext>
              </a:extLst>
            </p:cNvPr>
            <p:cNvSpPr/>
            <p:nvPr/>
          </p:nvSpPr>
          <p:spPr>
            <a:xfrm rot="5400000">
              <a:off x="7335797" y="2869264"/>
              <a:ext cx="72000" cy="900000"/>
            </a:xfrm>
            <a:prstGeom prst="righ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55" name="Rounded Rectangle 11">
              <a:extLst>
                <a:ext uri="{FF2B5EF4-FFF2-40B4-BE49-F238E27FC236}">
                  <a16:creationId xmlns:a16="http://schemas.microsoft.com/office/drawing/2014/main" id="{F99D5B90-36C3-4727-AC8E-77E5382B9EA2}"/>
                </a:ext>
              </a:extLst>
            </p:cNvPr>
            <p:cNvSpPr/>
            <p:nvPr/>
          </p:nvSpPr>
          <p:spPr>
            <a:xfrm>
              <a:off x="6819377" y="3545082"/>
              <a:ext cx="1117780" cy="30646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ИнИ + НИОТ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4028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FB3054-553E-4C07-872C-FBD5E6CAA6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914526" y="143343"/>
            <a:ext cx="8277225" cy="738188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r>
              <a:rPr lang="ru-RU" sz="2800" b="1" dirty="0">
                <a:solidFill>
                  <a:srgbClr val="E300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После открытия ИнИ эффективность первой </a:t>
            </a:r>
            <a:br>
              <a:rPr lang="ru-RU" sz="2800" b="1" dirty="0">
                <a:solidFill>
                  <a:srgbClr val="E3004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>
                <a:solidFill>
                  <a:srgbClr val="E300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линии терапии повысилась до &gt;8</a:t>
            </a:r>
            <a:r>
              <a:rPr lang="en-US" sz="2800" b="1" dirty="0">
                <a:solidFill>
                  <a:srgbClr val="E300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ru-RU" sz="2800" b="1" dirty="0">
                <a:solidFill>
                  <a:srgbClr val="E300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</p:txBody>
      </p:sp>
      <p:graphicFrame>
        <p:nvGraphicFramePr>
          <p:cNvPr id="37" name="Chart 4">
            <a:extLst>
              <a:ext uri="{FF2B5EF4-FFF2-40B4-BE49-F238E27FC236}">
                <a16:creationId xmlns:a16="http://schemas.microsoft.com/office/drawing/2014/main" id="{9A73B106-7A54-4C63-A2C8-A366535488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6429290"/>
              </p:ext>
            </p:extLst>
          </p:nvPr>
        </p:nvGraphicFramePr>
        <p:xfrm>
          <a:off x="1733550" y="1136019"/>
          <a:ext cx="872490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Footer Placeholder 7">
            <a:extLst>
              <a:ext uri="{FF2B5EF4-FFF2-40B4-BE49-F238E27FC236}">
                <a16:creationId xmlns:a16="http://schemas.microsoft.com/office/drawing/2014/main" id="{7DCE168E-DB53-449F-9A77-B6827E31E2E6}"/>
              </a:ext>
            </a:extLst>
          </p:cNvPr>
          <p:cNvSpPr txBox="1">
            <a:spLocks/>
          </p:cNvSpPr>
          <p:nvPr/>
        </p:nvSpPr>
        <p:spPr>
          <a:xfrm>
            <a:off x="1905001" y="6222403"/>
            <a:ext cx="2549525" cy="365125"/>
          </a:xfrm>
          <a:prstGeom prst="rect">
            <a:avLst/>
          </a:prstGeom>
        </p:spPr>
        <p:txBody>
          <a:bodyPr vert="horz" lIns="0" tIns="7200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da-DK" sz="800">
                <a:solidFill>
                  <a:srgbClr val="635A54"/>
                </a:solidFill>
                <a:latin typeface="Arial Narrow" panose="020B0606020202030204" pitchFamily="34" charset="0"/>
              </a:rPr>
              <a:t>1. Lee et al. PLoS ONE 2014;9:e97482</a:t>
            </a:r>
            <a:r>
              <a:rPr lang="ru-RU" sz="800">
                <a:solidFill>
                  <a:srgbClr val="635A54"/>
                </a:solidFill>
                <a:latin typeface="Arial Narrow" panose="020B0606020202030204" pitchFamily="34" charset="0"/>
              </a:rPr>
              <a:t>.</a:t>
            </a:r>
          </a:p>
          <a:p>
            <a:pPr defTabSz="914400">
              <a:defRPr/>
            </a:pPr>
            <a:r>
              <a:rPr lang="da-DK" sz="800">
                <a:solidFill>
                  <a:srgbClr val="635A54"/>
                </a:solidFill>
                <a:latin typeface="Arial Narrow" panose="020B0606020202030204" pitchFamily="34" charset="0"/>
              </a:rPr>
              <a:t>2. Wohl et al. abstract 113LB presented at CROI 2015</a:t>
            </a:r>
            <a:r>
              <a:rPr lang="ru-RU" sz="800">
                <a:solidFill>
                  <a:srgbClr val="635A54"/>
                </a:solidFill>
                <a:latin typeface="Arial Narrow" panose="020B0606020202030204" pitchFamily="34" charset="0"/>
              </a:rPr>
              <a:t>.</a:t>
            </a:r>
          </a:p>
          <a:p>
            <a:pPr defTabSz="914400">
              <a:defRPr/>
            </a:pPr>
            <a:r>
              <a:rPr lang="da-DK" sz="800">
                <a:solidFill>
                  <a:srgbClr val="635A54"/>
                </a:solidFill>
                <a:latin typeface="Arial Narrow" panose="020B0606020202030204" pitchFamily="34" charset="0"/>
              </a:rPr>
              <a:t>3. Clotet et al. Lancet 2014;383:2222–31</a:t>
            </a:r>
            <a:r>
              <a:rPr lang="ru-RU" sz="800">
                <a:solidFill>
                  <a:srgbClr val="635A54"/>
                </a:solidFill>
                <a:latin typeface="Arial Narrow" panose="020B0606020202030204" pitchFamily="34" charset="0"/>
              </a:rPr>
              <a:t>.</a:t>
            </a:r>
            <a:endParaRPr lang="ru-RU" sz="800" dirty="0">
              <a:solidFill>
                <a:srgbClr val="635A54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Footer Placeholder 7">
            <a:extLst>
              <a:ext uri="{FF2B5EF4-FFF2-40B4-BE49-F238E27FC236}">
                <a16:creationId xmlns:a16="http://schemas.microsoft.com/office/drawing/2014/main" id="{D5745E4C-38AD-45FA-854F-2FFBC45A0B29}"/>
              </a:ext>
            </a:extLst>
          </p:cNvPr>
          <p:cNvSpPr txBox="1">
            <a:spLocks/>
          </p:cNvSpPr>
          <p:nvPr/>
        </p:nvSpPr>
        <p:spPr>
          <a:xfrm>
            <a:off x="4113215" y="6227165"/>
            <a:ext cx="2200276" cy="533399"/>
          </a:xfrm>
          <a:prstGeom prst="rect">
            <a:avLst/>
          </a:prstGeom>
        </p:spPr>
        <p:txBody>
          <a:bodyPr vert="horz" lIns="0" tIns="72000" rIns="0" bIns="0" rtlCol="0" anchor="t" anchorCtr="0"/>
          <a:lstStyle/>
          <a:p>
            <a:pPr>
              <a:defRPr/>
            </a:pPr>
            <a:r>
              <a:rPr lang="da-DK" sz="800" dirty="0">
                <a:solidFill>
                  <a:srgbClr val="635A54"/>
                </a:solidFill>
                <a:latin typeface="Arial Narrow" panose="020B0606020202030204" pitchFamily="34" charset="0"/>
              </a:rPr>
              <a:t>4. Raffi et al. Lancet 2013;381:735–43</a:t>
            </a:r>
            <a:r>
              <a:rPr lang="ru-RU" sz="800" dirty="0">
                <a:solidFill>
                  <a:srgbClr val="635A54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defRPr/>
            </a:pPr>
            <a:r>
              <a:rPr lang="da-DK" sz="800" dirty="0">
                <a:solidFill>
                  <a:srgbClr val="635A54"/>
                </a:solidFill>
                <a:latin typeface="Arial Narrow" panose="020B0606020202030204" pitchFamily="34" charset="0"/>
              </a:rPr>
              <a:t>5. Walmsley et al. N Engl J Med 2013;369:1807–18</a:t>
            </a:r>
            <a:r>
              <a:rPr lang="ru-RU" sz="800" dirty="0">
                <a:solidFill>
                  <a:srgbClr val="635A54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defRPr/>
            </a:pPr>
            <a:r>
              <a:rPr lang="da-DK" sz="800" dirty="0">
                <a:solidFill>
                  <a:srgbClr val="635A54"/>
                </a:solidFill>
                <a:latin typeface="Arial Narrow" panose="020B0606020202030204" pitchFamily="34" charset="0"/>
              </a:rPr>
              <a:t>6. DeJesus  et al. Lancet 2012;379:2429–38</a:t>
            </a:r>
            <a:r>
              <a:rPr lang="ru-RU" sz="800" dirty="0">
                <a:solidFill>
                  <a:srgbClr val="635A54"/>
                </a:solidFill>
                <a:latin typeface="Arial Narrow" panose="020B0606020202030204" pitchFamily="34" charset="0"/>
              </a:rPr>
              <a:t>.</a:t>
            </a:r>
          </a:p>
          <a:p>
            <a:pPr defTabSz="685800">
              <a:defRPr/>
            </a:pPr>
            <a:endParaRPr lang="en-GB" sz="800" kern="0" dirty="0">
              <a:solidFill>
                <a:srgbClr val="565858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Прямоугольник 25">
            <a:extLst>
              <a:ext uri="{FF2B5EF4-FFF2-40B4-BE49-F238E27FC236}">
                <a16:creationId xmlns:a16="http://schemas.microsoft.com/office/drawing/2014/main" id="{D0505EC0-A93B-48A2-812F-33E43AD858C3}"/>
              </a:ext>
            </a:extLst>
          </p:cNvPr>
          <p:cNvSpPr/>
          <p:nvPr/>
        </p:nvSpPr>
        <p:spPr>
          <a:xfrm>
            <a:off x="6103938" y="6222403"/>
            <a:ext cx="2438401" cy="542925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defRPr/>
            </a:pPr>
            <a:r>
              <a:rPr lang="da-DK" sz="800" dirty="0">
                <a:solidFill>
                  <a:srgbClr val="635A54"/>
                </a:solidFill>
                <a:latin typeface="Arial Narrow" panose="020B0606020202030204" pitchFamily="34" charset="0"/>
              </a:rPr>
              <a:t>7. Sax et al. Lancet 2012; 379: 2439–48</a:t>
            </a:r>
            <a:r>
              <a:rPr lang="ru-RU" sz="800" dirty="0">
                <a:solidFill>
                  <a:srgbClr val="635A54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defRPr/>
            </a:pPr>
            <a:r>
              <a:rPr lang="da-DK" sz="800" dirty="0">
                <a:solidFill>
                  <a:srgbClr val="635A54"/>
                </a:solidFill>
                <a:latin typeface="Arial Narrow" panose="020B0606020202030204" pitchFamily="34" charset="0"/>
              </a:rPr>
              <a:t>8. Eron Jr et al. Lancet Infect Dis 2011;11:907–15</a:t>
            </a:r>
            <a:r>
              <a:rPr lang="ru-RU" sz="800" dirty="0">
                <a:solidFill>
                  <a:srgbClr val="635A54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defRPr/>
            </a:pPr>
            <a:r>
              <a:rPr lang="da-DK" sz="800" dirty="0">
                <a:solidFill>
                  <a:srgbClr val="635A54"/>
                </a:solidFill>
                <a:latin typeface="Arial Narrow" panose="020B0606020202030204" pitchFamily="34" charset="0"/>
              </a:rPr>
              <a:t>9. Lennox et al. Lancet 2009;374:796–806</a:t>
            </a:r>
            <a:endParaRPr lang="ru-RU" sz="800" kern="0" dirty="0">
              <a:solidFill>
                <a:srgbClr val="635A54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25">
            <a:extLst>
              <a:ext uri="{FF2B5EF4-FFF2-40B4-BE49-F238E27FC236}">
                <a16:creationId xmlns:a16="http://schemas.microsoft.com/office/drawing/2014/main" id="{B8144124-02D0-46DD-A384-292563052970}"/>
              </a:ext>
            </a:extLst>
          </p:cNvPr>
          <p:cNvSpPr/>
          <p:nvPr/>
        </p:nvSpPr>
        <p:spPr>
          <a:xfrm>
            <a:off x="8094662" y="6266013"/>
            <a:ext cx="2097089" cy="40719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defTabSz="685800">
              <a:defRPr/>
            </a:pPr>
            <a:r>
              <a:rPr lang="da-DK" sz="800" dirty="0">
                <a:solidFill>
                  <a:srgbClr val="635A54"/>
                </a:solidFill>
                <a:latin typeface="Arial Narrow" pitchFamily="34" charset="0"/>
              </a:rPr>
              <a:t>10. Orrell et al. Lancet HIV 2017; 4(12):e536–46.</a:t>
            </a:r>
          </a:p>
          <a:p>
            <a:pPr defTabSz="685800">
              <a:defRPr/>
            </a:pPr>
            <a:r>
              <a:rPr lang="da-DK" sz="800" dirty="0">
                <a:solidFill>
                  <a:srgbClr val="635A54"/>
                </a:solidFill>
                <a:latin typeface="Arial Narrow" pitchFamily="34" charset="0"/>
              </a:rPr>
              <a:t>11. </a:t>
            </a:r>
            <a:r>
              <a:rPr lang="fr-FR" sz="800" dirty="0">
                <a:solidFill>
                  <a:srgbClr val="635A54"/>
                </a:solidFill>
                <a:latin typeface="Arial Narrow" panose="020B0606020202030204" pitchFamily="34" charset="0"/>
              </a:rPr>
              <a:t>Sax et al. Lancet 2017;390:2073–82.</a:t>
            </a:r>
            <a:br>
              <a:rPr lang="fr-FR" sz="800" dirty="0">
                <a:solidFill>
                  <a:srgbClr val="635A54"/>
                </a:solidFill>
                <a:latin typeface="Arial Narrow" panose="020B0606020202030204" pitchFamily="34" charset="0"/>
              </a:rPr>
            </a:br>
            <a:r>
              <a:rPr lang="da-DK" sz="800" dirty="0">
                <a:solidFill>
                  <a:srgbClr val="635A54"/>
                </a:solidFill>
                <a:latin typeface="Arial Narrow" panose="020B0606020202030204" pitchFamily="34" charset="0"/>
              </a:rPr>
              <a:t>12. </a:t>
            </a:r>
            <a:r>
              <a:rPr lang="fr-FR" sz="800" dirty="0">
                <a:solidFill>
                  <a:srgbClr val="635A54"/>
                </a:solidFill>
                <a:latin typeface="Arial Narrow" panose="020B0606020202030204" pitchFamily="34" charset="0"/>
              </a:rPr>
              <a:t>Gallant et al. Lancet 2017;390:2063–72</a:t>
            </a:r>
            <a:r>
              <a:rPr lang="ru-RU" sz="800" dirty="0">
                <a:solidFill>
                  <a:srgbClr val="635A54"/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7614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30046"/>
      </a:accent1>
      <a:accent2>
        <a:srgbClr val="071D49"/>
      </a:accent2>
      <a:accent3>
        <a:srgbClr val="702082"/>
      </a:accent3>
      <a:accent4>
        <a:srgbClr val="5BC2E7"/>
      </a:accent4>
      <a:accent5>
        <a:srgbClr val="D0D3D3"/>
      </a:accent5>
      <a:accent6>
        <a:srgbClr val="FFFFFF"/>
      </a:accent6>
      <a:hlink>
        <a:srgbClr val="0563C1"/>
      </a:hlink>
      <a:folHlink>
        <a:srgbClr val="954F72"/>
      </a:folHlink>
    </a:clrScheme>
    <a:fontScheme name="ViiV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VIIV_PowerPoint_Full_Template.pptx" id="{925DAD9F-5283-4881-A418-C4A4EE9A7D87}" vid="{616922AB-E06C-4C94-8A35-468858759F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SK 2015 v3">
    <a:dk1>
      <a:srgbClr val="544F40"/>
    </a:dk1>
    <a:lt1>
      <a:srgbClr val="FFFFFF"/>
    </a:lt1>
    <a:dk2>
      <a:srgbClr val="15717D"/>
    </a:dk2>
    <a:lt2>
      <a:srgbClr val="F36633"/>
    </a:lt2>
    <a:accent1>
      <a:srgbClr val="F36633"/>
    </a:accent1>
    <a:accent2>
      <a:srgbClr val="544F40"/>
    </a:accent2>
    <a:accent3>
      <a:srgbClr val="D5D1CE"/>
    </a:accent3>
    <a:accent4>
      <a:srgbClr val="BC1077"/>
    </a:accent4>
    <a:accent5>
      <a:srgbClr val="40488D"/>
    </a:accent5>
    <a:accent6>
      <a:srgbClr val="ED003C"/>
    </a:accent6>
    <a:hlink>
      <a:srgbClr val="002060"/>
    </a:hlink>
    <a:folHlink>
      <a:srgbClr val="7030A0"/>
    </a:folHlink>
  </a:clrScheme>
  <a:fontScheme name="GS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ViiV DTG Theme Colors 2016">
    <a:dk1>
      <a:srgbClr val="000000"/>
    </a:dk1>
    <a:lt1>
      <a:srgbClr val="FFFFFF"/>
    </a:lt1>
    <a:dk2>
      <a:srgbClr val="A30234"/>
    </a:dk2>
    <a:lt2>
      <a:srgbClr val="808080"/>
    </a:lt2>
    <a:accent1>
      <a:srgbClr val="002F5F"/>
    </a:accent1>
    <a:accent2>
      <a:srgbClr val="FF6600"/>
    </a:accent2>
    <a:accent3>
      <a:srgbClr val="00B050"/>
    </a:accent3>
    <a:accent4>
      <a:srgbClr val="FFCC00"/>
    </a:accent4>
    <a:accent5>
      <a:srgbClr val="0098DB"/>
    </a:accent5>
    <a:accent6>
      <a:srgbClr val="A50021"/>
    </a:accent6>
    <a:hlink>
      <a:srgbClr val="0000FF"/>
    </a:hlink>
    <a:folHlink>
      <a:srgbClr val="7030A0"/>
    </a:folHlink>
  </a:clrScheme>
  <a:fontScheme name="ViiV Corporate Font 2015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4677</Words>
  <Application>Microsoft Office PowerPoint</Application>
  <PresentationFormat>Widescreen</PresentationFormat>
  <Paragraphs>598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Symbol</vt:lpstr>
      <vt:lpstr>Wingdings</vt:lpstr>
      <vt:lpstr>Raleway</vt:lpstr>
      <vt:lpstr>Arial Narrow</vt:lpstr>
      <vt:lpstr>Times New Roman</vt:lpstr>
      <vt:lpstr>MS Mincho</vt:lpstr>
      <vt:lpstr>Calibri</vt:lpstr>
      <vt:lpstr>Breakthrough</vt:lpstr>
      <vt:lpstr>Verdana</vt:lpstr>
      <vt:lpstr>HelveticaNeueLT Std</vt:lpstr>
      <vt:lpstr>Office Theme</vt:lpstr>
      <vt:lpstr>PowerPoint Presentation</vt:lpstr>
      <vt:lpstr>PowerPoint Presentation</vt:lpstr>
      <vt:lpstr>Наша задача - не оставить без внимания ни одного пациента</vt:lpstr>
      <vt:lpstr>Портфель разрабатываемых препаратов</vt:lpstr>
      <vt:lpstr>PowerPoint Presentation</vt:lpstr>
      <vt:lpstr>Эра ВИЧ и эволюция двухкомпонентной терапии</vt:lpstr>
      <vt:lpstr>Существует много потенциальных преимуществ при уменьшении количества действующих веществ в режиме АРТ</vt:lpstr>
      <vt:lpstr>Основные РКИ по оценке 2КР у ранее не получавших лечения пациентов в эру 3КР</vt:lpstr>
      <vt:lpstr>После открытия ИнИ эффективность первой  линии терапии повысилась до &gt;85%</vt:lpstr>
      <vt:lpstr>PowerPoint Presentation</vt:lpstr>
      <vt:lpstr>DTG в качестве основного препарата 2КР</vt:lpstr>
      <vt:lpstr>Почему 3TC следует применять в комбинации с DTG?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Заключение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2019-06-10T07:11:51Z</dcterms:created>
  <dcterms:modified xsi:type="dcterms:W3CDTF">2019-09-19T01:14:41Z</dcterms:modified>
</cp:coreProperties>
</file>