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72" r:id="rId14"/>
    <p:sldId id="275" r:id="rId15"/>
  </p:sldIdLst>
  <p:sldSz cx="12192000" cy="6858000"/>
  <p:notesSz cx="6797675" cy="9929813"/>
  <p:embeddedFontLst>
    <p:embeddedFont>
      <p:font typeface="Montserrat Medium" charset="-52"/>
      <p:regular r:id="rId17"/>
      <p: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Lora" charset="-52"/>
      <p:regular r:id="rId23"/>
      <p:bold r:id="rId24"/>
      <p:italic r:id="rId25"/>
      <p:bold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E91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90280-2E44-4AB5-A144-9ACF24E46F8C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3F2F5-DAA0-465F-AB81-E2BA5D1D6A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493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1ED082-4500-4C66-B306-43F5E34E9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A15D786-7653-455D-A537-FD4AC46DF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5435070-52E5-4F16-A467-949E4A919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B0F4-67E3-4AF7-8790-7561F42B7E09}" type="datetime1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6D74E38-F4EF-4302-9CA1-87256499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EC0361C-1969-444E-94A8-3A92812DF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61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F6C528-20F0-4F8C-B22A-8C219795E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2576C41-5FC8-4734-950F-4F025B4FB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720210F-FA7E-472C-A913-A4113720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DCC4-7355-4C8B-B104-6D0CC1A6C7B8}" type="datetime1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85D8130-0DC6-4411-B247-69FCA2478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43B701-2693-4DC5-A6BF-6688F472E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65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1F03150-A03C-4AE0-A8BC-0F6FF8ECD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BF3471D-B57F-4599-AA6A-88FC11EEB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9E749B4-B83C-4E26-9DBB-8141470B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7EC29-CFDC-4C3D-9863-278A03457C88}" type="datetime1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62A904E-7876-411A-871B-62D1ED88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C3EE222-5FCC-4DF1-BC68-3DB411B20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291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0462E2-6CE9-4F52-A405-FA1A14C4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120" y="393701"/>
            <a:ext cx="8488679" cy="856846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D3E9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5EB9CA4-BE5B-41E4-9059-FBE85F996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4421"/>
            <a:ext cx="10515600" cy="449254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31A0DF0-C129-4415-A95E-C15597EFE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0BC17-FB4B-4515-B9E3-E64D9DFE5363}" type="datetime1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EC185FF-ED6D-4849-80C4-833F8D61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53641E2-4372-4C07-AFA7-9844984ED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8555AA3-9D6E-4C17-A36C-F7824505179C}"/>
              </a:ext>
            </a:extLst>
          </p:cNvPr>
          <p:cNvSpPr/>
          <p:nvPr userDrawn="1"/>
        </p:nvSpPr>
        <p:spPr>
          <a:xfrm>
            <a:off x="3714751" y="7253606"/>
            <a:ext cx="54000" cy="865909"/>
          </a:xfrm>
          <a:prstGeom prst="rect">
            <a:avLst/>
          </a:prstGeom>
          <a:solidFill>
            <a:srgbClr val="1D3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User\Desktop\Мои Документы\2018-2020\Логотипы\Логотип новый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15185" y="279565"/>
            <a:ext cx="951470" cy="9514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" y="0"/>
            <a:ext cx="2499360" cy="100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56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E2DD2B-814A-4D62-9E47-81C101DE1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4D2EBEF-2C78-43B2-ACF1-B3C1EA3A3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A80F89C-CAA3-4F16-9CF4-03448B703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2E3AE-DCD7-47B4-948E-0A9A8A3FFFC8}" type="datetime1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501FDB5-B730-405E-B73B-0D8D8E93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F213314-CE79-40E9-AB35-454694DB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88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F466E9-5916-479E-BF21-0B6CC95A2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ECFC697-9F0F-4FF4-B95E-2BCC735C63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E87DFBA-72EC-4D34-A66D-44BCFC9F2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8CAD588-1882-4122-9483-DC9DED1C7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C9E1-00C2-45CF-BB34-2BA64913504F}" type="datetime1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7414EBC-DF16-4E5E-AA5A-F6D952073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1AD3B4B-0B7F-425E-8B4C-3D48270E7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160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5075E0-131D-40B0-B34F-EFE7A665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0E06EE0-B60B-4EFF-8F1A-0EA54C11B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AB3CDA0-C154-4E44-8AB5-4BE0E157A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C47D5B7-C6AA-4F81-BA89-36ACCF9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8742117-0EB0-4F89-B234-14B1872988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5FA411F-18F4-4B84-BB8C-3C6F2E838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A7027-289F-4CE6-8183-64A4278AC551}" type="datetime1">
              <a:rPr lang="ru-RU" smtClean="0"/>
              <a:pPr/>
              <a:t>06.03.2023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E3E1A41-3512-4E57-9954-26893BE57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2BDA911-4FE7-4A4A-950B-51052E429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511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0F5454-2E18-468D-BCB2-163E2118B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5C58666-1CA6-4035-A23C-0549AAF1A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2D971-8FB0-4B66-94AE-E251DC5A6D3E}" type="datetime1">
              <a:rPr lang="ru-RU" smtClean="0"/>
              <a:pPr/>
              <a:t>06.03.2023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F341EA0-D8F7-430B-A8CC-9027614E2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5E6469C-DEAD-43FA-B703-990D827E1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123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B1F145D-0506-45AA-8A2C-BBEC673D5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ED03-5A5F-46AC-9560-ADEF495625FC}" type="datetime1">
              <a:rPr lang="ru-RU" smtClean="0"/>
              <a:pPr/>
              <a:t>06.03.2023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022DB67-86FC-42E1-9C8A-60DA0E2AB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55E1378-CCE7-4C67-8E1C-FDB498AC8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897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0FB328-33F7-4EDC-8FA9-A893A96DC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133272B-44D2-4724-8F39-F6BBFCEBE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5091273-D65F-40C2-B036-4ED788A64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2599AB4-BA02-4ABC-9992-F7F52432E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C0A6-0A58-457A-BC89-429766CC00C5}" type="datetime1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5A4D2FE-FB9A-4D5A-A90D-D032E0D1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6C26F67-5D8C-48BD-B820-745F47D09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96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254FDD-4CEA-441A-86C2-3C54DFB41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4039F35-ED59-4311-A259-22F76E413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EB488C1-52A9-4215-A7DC-BF1248DAF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8ED5017-5171-4DF9-9982-E980E901F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9809-B9B2-4771-89A5-0C1BCC9B6A0E}" type="datetime1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22E7F88-2DE5-4C08-AB9B-8D32698E3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1636C39-EC35-479D-976E-723184F5E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1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5463E1-D149-49CB-B9F5-8A60C5105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771CD56-F79E-4978-AF36-EC342AE5B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66A639A-B6A4-40AF-9758-73FF46281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A3E80-8645-435A-9880-F1E72D12848B}" type="datetime1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1DB05E6-EBC8-42A2-9180-43DAB0A2C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E0315E3-B295-4048-B08F-1087643BC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1DE6A-7C46-4C14-A639-DD6B92F35D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76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74" y="4012049"/>
            <a:ext cx="4124325" cy="27221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DA88A4-D182-4328-A797-7FC8E550A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933" y="2175909"/>
            <a:ext cx="10439400" cy="2313529"/>
          </a:xfrm>
        </p:spPr>
        <p:txBody>
          <a:bodyPr>
            <a:noAutofit/>
          </a:bodyPr>
          <a:lstStyle/>
          <a:p>
            <a:r>
              <a:rPr lang="ru-RU" sz="3600" dirty="0"/>
              <a:t>Профилактика ВИЧ- </a:t>
            </a:r>
            <a:r>
              <a:rPr lang="ru-RU" sz="3600" dirty="0" smtClean="0"/>
              <a:t>инфекции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2800" dirty="0"/>
              <a:t>(для педагогов образовательных учреждений)</a:t>
            </a:r>
          </a:p>
        </p:txBody>
      </p:sp>
      <p:pic>
        <p:nvPicPr>
          <p:cNvPr id="1026" name="Picture 2" descr="C:\Users\larisa1\Desktop\материал для выступлений\Логотип новы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47010"/>
            <a:ext cx="1790699" cy="17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3"/>
            <a:ext cx="476091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807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6946" y="393701"/>
            <a:ext cx="8478981" cy="8568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В каких ситуациях существует риск заражения ВИЧ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5" name="Рисунок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83" y="1505314"/>
            <a:ext cx="8025055" cy="497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132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0036" y="368010"/>
            <a:ext cx="9283931" cy="12841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n-lt"/>
              </a:rPr>
              <a:t>Проявите заботу </a:t>
            </a:r>
            <a:r>
              <a:rPr lang="ru-RU" sz="3600" b="1" dirty="0">
                <a:latin typeface="+mn-lt"/>
              </a:rPr>
              <a:t>о детях – </a:t>
            </a:r>
            <a:r>
              <a:rPr lang="ru-RU" sz="3600" b="1" dirty="0" smtClean="0">
                <a:latin typeface="+mn-lt"/>
              </a:rPr>
              <a:t/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поговорите </a:t>
            </a:r>
            <a:r>
              <a:rPr lang="ru-RU" sz="3600" b="1" dirty="0">
                <a:latin typeface="+mn-lt"/>
              </a:rPr>
              <a:t>с ними о ВИЧ/СПИДе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2018" y="1665370"/>
            <a:ext cx="7655441" cy="51926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dirty="0">
                <a:solidFill>
                  <a:srgbClr val="C00000"/>
                </a:solidFill>
              </a:rPr>
              <a:t>Подростковый период- </a:t>
            </a:r>
            <a:r>
              <a:rPr lang="ru-RU" sz="2600" dirty="0"/>
              <a:t>это один из наиболее сложных периодов развития человека. Несмотря на кратковременность, он практически во многом определяет всю дальнейшую жизнь. </a:t>
            </a:r>
          </a:p>
          <a:p>
            <a:r>
              <a:rPr lang="ru-RU" sz="2200" dirty="0"/>
              <a:t>Формирование здорового образа жизни</a:t>
            </a:r>
          </a:p>
          <a:p>
            <a:r>
              <a:rPr lang="ru-RU" sz="2200" dirty="0"/>
              <a:t>Половое воспитание. Обучение правилам безопасного полового поведения. </a:t>
            </a:r>
          </a:p>
          <a:p>
            <a:r>
              <a:rPr lang="ru-RU" sz="2200" dirty="0"/>
              <a:t>Подготовка к семейной жизни</a:t>
            </a:r>
          </a:p>
          <a:p>
            <a:r>
              <a:rPr lang="ru-RU" sz="2200" dirty="0"/>
              <a:t>Повышение информированности о путях заражения ВИЧ-инфекцией.</a:t>
            </a:r>
          </a:p>
          <a:p>
            <a:r>
              <a:rPr lang="ru-RU" sz="2200" dirty="0"/>
              <a:t>Обучение безопасному поведению в отношении ВИЧ-инфекции и других заболеваний, передающихся через кровь и половым путем.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8541" r="7674" b="8691"/>
          <a:stretch/>
        </p:blipFill>
        <p:spPr>
          <a:xfrm>
            <a:off x="7729871" y="2143930"/>
            <a:ext cx="4462129" cy="344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60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9870" y="640804"/>
            <a:ext cx="8934104" cy="116721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Порядок обследования подростков на ВИЧ-инфекцию.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E4EC659-4065-23B8-A9F6-FCB2FB54B182}"/>
              </a:ext>
            </a:extLst>
          </p:cNvPr>
          <p:cNvSpPr txBox="1"/>
          <p:nvPr/>
        </p:nvSpPr>
        <p:spPr>
          <a:xfrm>
            <a:off x="404037" y="1941841"/>
            <a:ext cx="1115355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/>
              <a:t>ФЗ № 38 « О предупреждении распространения в Российской Федерации заболевания, вызываемого вирусом иммунодефицита человека (вич-инфекции)» от 30.03.1995 г. 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Статья 7. Медицинское освидетельствование. </a:t>
            </a:r>
            <a:r>
              <a:rPr lang="ru-RU" dirty="0"/>
              <a:t>Медицинское освидетельствование несовершеннолетнего в возрасте до 15 лет и больного наркоманией несовершеннолетнего до 16 лет может проводиться при наличии информированного добровольного согласия на медицинское вмешательство одного из родителей или иного законного представителя.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Статья 13. Право ВИЧ-инфицированного на получение информации о результатах медицинского освидетельствования. </a:t>
            </a:r>
            <a:r>
              <a:rPr lang="ru-RU" dirty="0"/>
              <a:t>В случае выявления ВИЧ-инфекции у несовершеннолетнего в возрасте до 18 лет, работник медицинской организации, проводившей медицинское освидетельствование, уведомляет об этом одного из родителей или иного законного представителя таких лиц.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9666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5836" y="187036"/>
            <a:ext cx="9040091" cy="210308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+mn-lt"/>
              </a:rPr>
              <a:t>Н</a:t>
            </a:r>
            <a:r>
              <a:rPr lang="ru-RU" sz="3200" b="1" dirty="0" smtClean="0">
                <a:latin typeface="+mn-lt"/>
              </a:rPr>
              <a:t>еинформированный </a:t>
            </a:r>
            <a:r>
              <a:rPr lang="ru-RU" sz="3200" b="1" dirty="0">
                <a:latin typeface="+mn-lt"/>
              </a:rPr>
              <a:t>или плохо осведомленный ребенок или подросток незащищен и находится в опасности</a:t>
            </a:r>
            <a:r>
              <a:rPr lang="ru-RU" sz="3200" dirty="0">
                <a:latin typeface="+mn-lt"/>
              </a:rPr>
              <a:t>. </a:t>
            </a: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endParaRPr lang="ru-RU" sz="28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5FE023-4397-5DE4-1C42-08490820F7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"/>
          <a:stretch/>
        </p:blipFill>
        <p:spPr bwMode="auto">
          <a:xfrm>
            <a:off x="4713526" y="1974272"/>
            <a:ext cx="5972194" cy="456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3BC407B-B829-19E9-8DC5-D5411DD31AA4}"/>
              </a:ext>
            </a:extLst>
          </p:cNvPr>
          <p:cNvSpPr txBox="1"/>
          <p:nvPr/>
        </p:nvSpPr>
        <p:spPr>
          <a:xfrm>
            <a:off x="183412" y="1814784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+mn-lt"/>
              </a:rPr>
              <a:t>Несколько советов подросткам:</a:t>
            </a:r>
            <a:br>
              <a:rPr lang="ru-RU" sz="3200" b="1" dirty="0">
                <a:latin typeface="+mn-lt"/>
              </a:rPr>
            </a:br>
            <a:endParaRPr lang="ru-RU" sz="3200" b="1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03E98F77-C9AA-04E8-6947-F5CAC76434A1}"/>
              </a:ext>
            </a:extLst>
          </p:cNvPr>
          <p:cNvCxnSpPr/>
          <p:nvPr/>
        </p:nvCxnSpPr>
        <p:spPr>
          <a:xfrm>
            <a:off x="342811" y="2870791"/>
            <a:ext cx="28894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341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824335"/>
            <a:ext cx="2953112" cy="18940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99100" y="1485900"/>
            <a:ext cx="1752600" cy="5056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СПИД ЦЕНТР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06800" y="3619371"/>
            <a:ext cx="5270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</a:rPr>
              <a:t>Казань, ул. Николая Ершова, 65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Тел: (843) 272-79-19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Телефон доверия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(843)  272-70-90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505670"/>
            <a:ext cx="360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Набережные  Челны,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пр. </a:t>
            </a:r>
            <a:r>
              <a:rPr lang="ru-RU" b="1" dirty="0" err="1">
                <a:solidFill>
                  <a:srgbClr val="002060"/>
                </a:solidFill>
              </a:rPr>
              <a:t>Вахитова</a:t>
            </a:r>
            <a:r>
              <a:rPr lang="ru-RU" b="1" dirty="0">
                <a:solidFill>
                  <a:srgbClr val="002060"/>
                </a:solidFill>
              </a:rPr>
              <a:t>, д. 12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Тел : (8552) 38-88-39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877298" y="2367170"/>
            <a:ext cx="292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Альметьевск, </a:t>
            </a:r>
            <a:r>
              <a:rPr lang="ru-RU" b="1" dirty="0" err="1">
                <a:solidFill>
                  <a:srgbClr val="002060"/>
                </a:solidFill>
              </a:rPr>
              <a:t>п.г.т</a:t>
            </a:r>
            <a:r>
              <a:rPr lang="ru-RU" b="1" dirty="0">
                <a:solidFill>
                  <a:srgbClr val="002060"/>
                </a:solidFill>
              </a:rPr>
              <a:t>. Нижняя Мактама, ул. Промышленная, д. 1а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Тел.: (8553) 36-20-18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26" y="3619371"/>
            <a:ext cx="2083143" cy="198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122" y="4782143"/>
            <a:ext cx="1937855" cy="2075855"/>
          </a:xfrm>
          <a:prstGeom prst="rect">
            <a:avLst/>
          </a:prstGeom>
        </p:spPr>
      </p:pic>
      <p:pic>
        <p:nvPicPr>
          <p:cNvPr id="13" name="Рисунок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569" y="3708859"/>
            <a:ext cx="1822457" cy="17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20699" y="5438562"/>
            <a:ext cx="34984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www.infospid.ru</a:t>
            </a:r>
            <a:endParaRPr lang="ru-RU" sz="3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946869" y="5340677"/>
            <a:ext cx="2781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vk.com</a:t>
            </a:r>
            <a:endParaRPr lang="ru-RU" sz="3200" dirty="0"/>
          </a:p>
        </p:txBody>
      </p:sp>
      <p:sp>
        <p:nvSpPr>
          <p:cNvPr id="16" name="Стрелка влево 15"/>
          <p:cNvSpPr/>
          <p:nvPr/>
        </p:nvSpPr>
        <p:spPr>
          <a:xfrm>
            <a:off x="3302000" y="2367170"/>
            <a:ext cx="965200" cy="6001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7645400" y="2385219"/>
            <a:ext cx="1028700" cy="593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2323456" y="425008"/>
            <a:ext cx="9078079" cy="85684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 </a:t>
            </a:r>
            <a:r>
              <a:rPr lang="ru-RU" sz="1800" b="1" dirty="0" smtClean="0">
                <a:latin typeface="+mn-lt"/>
              </a:rPr>
              <a:t>ГАУЗ </a:t>
            </a:r>
            <a:r>
              <a:rPr lang="ru-RU" sz="1800" b="1" dirty="0">
                <a:latin typeface="+mn-lt"/>
              </a:rPr>
              <a:t>«Республиканский Центр по профилактике и борьбе со СПИД</a:t>
            </a:r>
            <a:r>
              <a:rPr lang="en-US" sz="1800" b="1" dirty="0">
                <a:latin typeface="+mn-lt"/>
              </a:rPr>
              <a:t> </a:t>
            </a:r>
            <a:r>
              <a:rPr lang="ru-RU" sz="1800" b="1" dirty="0">
                <a:latin typeface="+mn-lt"/>
              </a:rPr>
              <a:t>и инфекционными заболеваниями Министерства здравоохранения Республики Татарстан»</a:t>
            </a:r>
          </a:p>
        </p:txBody>
      </p:sp>
    </p:spTree>
    <p:extLst>
      <p:ext uri="{BB962C8B-B14F-4D97-AF65-F5344CB8AC3E}">
        <p14:creationId xmlns:p14="http://schemas.microsoft.com/office/powerpoint/2010/main" val="1079847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0" y="393701"/>
            <a:ext cx="8520545" cy="856846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Цели и задачи классного часа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ru-RU" b="1" dirty="0">
                <a:cs typeface="Times New Roman" panose="02020603050405020304" pitchFamily="18" charset="0"/>
              </a:rPr>
              <a:t>ЦЕЛЬ мероприятия</a:t>
            </a:r>
            <a:r>
              <a:rPr lang="ru-RU" dirty="0"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80000"/>
              </a:lnSpc>
              <a:defRPr/>
            </a:pPr>
            <a:r>
              <a:rPr lang="ru-RU" dirty="0">
                <a:cs typeface="Times New Roman" panose="02020603050405020304" pitchFamily="18" charset="0"/>
              </a:rPr>
              <a:t>формирование безопасного и ответственного поведения в ситуациях, связанных с риском инфицирования ВИЧ.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dirty="0">
                <a:solidFill>
                  <a:schemeClr val="tx2"/>
                </a:solidFill>
                <a:cs typeface="Times New Roman" panose="02020603050405020304" pitchFamily="18" charset="0"/>
              </a:rPr>
              <a:t> 			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b="1" dirty="0">
                <a:cs typeface="Times New Roman" panose="02020603050405020304" pitchFamily="18" charset="0"/>
              </a:rPr>
              <a:t>Задачи</a:t>
            </a:r>
            <a:r>
              <a:rPr lang="ru-RU" dirty="0"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80000"/>
              </a:lnSpc>
              <a:defRPr/>
            </a:pPr>
            <a:r>
              <a:rPr lang="ru-RU" dirty="0">
                <a:cs typeface="Times New Roman" panose="02020603050405020304" pitchFamily="18" charset="0"/>
              </a:rPr>
              <a:t>повысить уровень знаний по вопросам ВИЧ/СПИДа;</a:t>
            </a:r>
            <a:endParaRPr lang="en-US" dirty="0"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dirty="0">
                <a:cs typeface="Times New Roman" panose="02020603050405020304" pitchFamily="18" charset="0"/>
              </a:rPr>
              <a:t>формирование безопасного и ответственного поведения в ситуациях, связанных с риском инфицирования ВИЧ;</a:t>
            </a:r>
          </a:p>
          <a:p>
            <a:pPr>
              <a:lnSpc>
                <a:spcPct val="80000"/>
              </a:lnSpc>
              <a:defRPr/>
            </a:pPr>
            <a:r>
              <a:rPr lang="ru-RU" dirty="0" smtClean="0"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cs typeface="Times New Roman" panose="02020603050405020304" pitchFamily="18" charset="0"/>
              </a:rPr>
              <a:t>представления о здоровье и здоровом образе жизни как ценности.</a:t>
            </a:r>
            <a:endParaRPr lang="en-US" dirty="0"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706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0" y="266110"/>
            <a:ext cx="6767625" cy="856846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Что такое ВИЧ?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5" name="Рисунок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4"/>
          <a:stretch/>
        </p:blipFill>
        <p:spPr bwMode="auto">
          <a:xfrm>
            <a:off x="6529185" y="1474236"/>
            <a:ext cx="5301809" cy="453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683" y="1911123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ВИЧ-инфекция</a:t>
            </a:r>
            <a:r>
              <a:rPr lang="ru-RU" sz="2000" dirty="0"/>
              <a:t> - болезнь, характеризующееся </a:t>
            </a:r>
            <a:r>
              <a:rPr lang="ru-RU" sz="2000" b="1" dirty="0">
                <a:solidFill>
                  <a:srgbClr val="C00000"/>
                </a:solidFill>
              </a:rPr>
              <a:t>специфическим поражением иммунной системы</a:t>
            </a:r>
            <a:r>
              <a:rPr lang="ru-RU" sz="2000" dirty="0"/>
              <a:t>, приводящим к медленному ее разрушению до формирования синдрома приобретенного иммунодефицита (СПИД), сопровождающегося развитием оппортунистических инфекций и вторичных злокачественных новообразований.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СПИД</a:t>
            </a:r>
            <a:r>
              <a:rPr lang="ru-RU" sz="2000" dirty="0"/>
              <a:t> - состояние, развивающееся на фоне ВИЧ-инфекции и характеризующееся появлением одного или нескольких заболеваний. </a:t>
            </a:r>
          </a:p>
          <a:p>
            <a:r>
              <a:rPr lang="ru-RU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4583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9869" y="374073"/>
            <a:ext cx="9283931" cy="10957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+mn-lt"/>
              </a:rPr>
              <a:t/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Особенности </a:t>
            </a:r>
            <a:r>
              <a:rPr lang="ru-RU" sz="3600" b="1" dirty="0">
                <a:latin typeface="+mn-lt"/>
              </a:rPr>
              <a:t>развития эпидемии  </a:t>
            </a:r>
            <a:r>
              <a:rPr lang="ru-RU" sz="3600" b="1" dirty="0" smtClean="0">
                <a:latin typeface="+mn-lt"/>
              </a:rPr>
              <a:t/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ВИЧ-инфекции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604044" y="4522500"/>
            <a:ext cx="4718050" cy="13890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pPr marL="342900" indent="-342900" algn="ctr" eaLnBrk="1" hangingPunct="1">
              <a:buSzPct val="85000"/>
              <a:buFont typeface="Wingdings" pitchFamily="2" charset="2"/>
              <a:buChar char="§"/>
            </a:pPr>
            <a:r>
              <a:rPr lang="ru-RU" sz="2000" dirty="0"/>
              <a:t>ВИЧ-инфекция регистрируется во всех возрастах независимо от пола, социального статуса или профессии.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1781175"/>
            <a:ext cx="5456237" cy="364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8">
            <a:extLst>
              <a:ext uri="{FF2B5EF4-FFF2-40B4-BE49-F238E27FC236}">
                <a16:creationId xmlns="" xmlns:a16="http://schemas.microsoft.com/office/drawing/2014/main" id="{5E5A5685-EC16-622D-A8B8-50411AD7C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044" y="2909888"/>
            <a:ext cx="4718050" cy="13890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pPr marL="342900" indent="-342900" algn="ctr" eaLnBrk="1" hangingPunct="1">
              <a:buSzPct val="85000"/>
              <a:buFont typeface="Wingdings" pitchFamily="2" charset="2"/>
              <a:buChar char="§"/>
            </a:pPr>
            <a:r>
              <a:rPr lang="ru-RU" sz="2000" dirty="0"/>
              <a:t>Нет ни одной территории, где не выявлена ВИЧ- инфекция. Заболевание регистрируется повсеместно.</a:t>
            </a:r>
          </a:p>
        </p:txBody>
      </p:sp>
      <p:sp>
        <p:nvSpPr>
          <p:cNvPr id="5" name="AutoShape 8">
            <a:extLst>
              <a:ext uri="{FF2B5EF4-FFF2-40B4-BE49-F238E27FC236}">
                <a16:creationId xmlns="" xmlns:a16="http://schemas.microsoft.com/office/drawing/2014/main" id="{45EF9814-D940-7530-BEB7-AFA0DF2C6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044" y="1829492"/>
            <a:ext cx="4718050" cy="85684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pPr marL="342900" indent="-342900" algn="ctr" eaLnBrk="1" hangingPunct="1">
              <a:buSzPct val="85000"/>
              <a:buFont typeface="Wingdings" pitchFamily="2" charset="2"/>
              <a:buChar char="§"/>
            </a:pPr>
            <a:r>
              <a:rPr lang="ru-RU" sz="2000" dirty="0"/>
              <a:t>Основной путь заражения ВИЧ в настоящее время- половой. </a:t>
            </a:r>
          </a:p>
        </p:txBody>
      </p:sp>
    </p:spTree>
    <p:extLst>
      <p:ext uri="{BB962C8B-B14F-4D97-AF65-F5344CB8AC3E}">
        <p14:creationId xmlns:p14="http://schemas.microsoft.com/office/powerpoint/2010/main" val="105408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9128" y="393701"/>
            <a:ext cx="8614063" cy="856846"/>
          </a:xfrm>
        </p:spPr>
        <p:txBody>
          <a:bodyPr/>
          <a:lstStyle/>
          <a:p>
            <a:pPr algn="ctr"/>
            <a:r>
              <a:rPr lang="ru-RU" b="1" dirty="0"/>
              <a:t>Как </a:t>
            </a:r>
            <a:r>
              <a:rPr lang="ru-RU" b="1" dirty="0">
                <a:solidFill>
                  <a:srgbClr val="FF0000"/>
                </a:solidFill>
              </a:rPr>
              <a:t>нельзя </a:t>
            </a:r>
            <a:r>
              <a:rPr lang="ru-RU" b="1" dirty="0"/>
              <a:t>заразиться ВИЧ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29" y="1663073"/>
            <a:ext cx="7628542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222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5383" y="290945"/>
            <a:ext cx="8323118" cy="959602"/>
          </a:xfrm>
        </p:spPr>
        <p:txBody>
          <a:bodyPr/>
          <a:lstStyle/>
          <a:p>
            <a:pPr algn="ctr"/>
            <a:r>
              <a:rPr lang="ru-RU" b="1" dirty="0"/>
              <a:t>Как </a:t>
            </a:r>
            <a:r>
              <a:rPr lang="ru-RU" b="1" dirty="0">
                <a:solidFill>
                  <a:srgbClr val="FF0000"/>
                </a:solidFill>
              </a:rPr>
              <a:t>нельзя</a:t>
            </a:r>
            <a:r>
              <a:rPr lang="ru-RU" b="1" dirty="0"/>
              <a:t> заразиться ВИЧ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1472410"/>
            <a:ext cx="6981643" cy="470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255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4992" y="424874"/>
            <a:ext cx="8499764" cy="856846"/>
          </a:xfrm>
        </p:spPr>
        <p:txBody>
          <a:bodyPr/>
          <a:lstStyle/>
          <a:p>
            <a:pPr algn="ctr"/>
            <a:r>
              <a:rPr lang="ru-RU" b="1" dirty="0"/>
              <a:t>Как </a:t>
            </a:r>
            <a:r>
              <a:rPr lang="ru-RU" b="1" dirty="0">
                <a:solidFill>
                  <a:srgbClr val="FF0000"/>
                </a:solidFill>
              </a:rPr>
              <a:t>нельзя</a:t>
            </a:r>
            <a:r>
              <a:rPr lang="ru-RU" b="1" dirty="0"/>
              <a:t> заразиться ВИЧ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455618"/>
            <a:ext cx="7162799" cy="495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014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6946" y="393701"/>
            <a:ext cx="8427027" cy="8568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В каких ситуациях существует риск заражения ВИЧ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6"/>
          <a:stretch/>
        </p:blipFill>
        <p:spPr bwMode="auto">
          <a:xfrm>
            <a:off x="1201479" y="1306635"/>
            <a:ext cx="9057167" cy="54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050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8118" y="393701"/>
            <a:ext cx="8447809" cy="8568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В каких ситуациях существует риск заражения ВИЧ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DE6A-7C46-4C14-A639-DD6B92F35D91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83" y="1473373"/>
            <a:ext cx="7802088" cy="524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4872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6">
      <a:dk1>
        <a:srgbClr val="0D0D0D"/>
      </a:dk1>
      <a:lt1>
        <a:srgbClr val="FFFFFF"/>
      </a:lt1>
      <a:dk2>
        <a:srgbClr val="44546A"/>
      </a:dk2>
      <a:lt2>
        <a:srgbClr val="E7E6E6"/>
      </a:lt2>
      <a:accent1>
        <a:srgbClr val="1D3E91"/>
      </a:accent1>
      <a:accent2>
        <a:srgbClr val="0D74FA"/>
      </a:accent2>
      <a:accent3>
        <a:srgbClr val="7F7F7F"/>
      </a:accent3>
      <a:accent4>
        <a:srgbClr val="FFDF7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Montserrat Medium"/>
        <a:ea typeface=""/>
        <a:cs typeface=""/>
      </a:majorFont>
      <a:minorFont>
        <a:latin typeface="Lor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2044</TotalTime>
  <Words>411</Words>
  <Application>Microsoft Office PowerPoint</Application>
  <PresentationFormat>Произвольный</PresentationFormat>
  <Paragraphs>60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Montserrat Medium</vt:lpstr>
      <vt:lpstr>Calibri</vt:lpstr>
      <vt:lpstr>Times New Roman</vt:lpstr>
      <vt:lpstr>Wingdings</vt:lpstr>
      <vt:lpstr>Lora</vt:lpstr>
      <vt:lpstr>Тема Office</vt:lpstr>
      <vt:lpstr>Профилактика ВИЧ- инфекции (для педагогов образовательных учреждений)</vt:lpstr>
      <vt:lpstr>Цели и задачи классного часа</vt:lpstr>
      <vt:lpstr>Что такое ВИЧ? </vt:lpstr>
      <vt:lpstr> Особенности развития эпидемии   ВИЧ-инфекции </vt:lpstr>
      <vt:lpstr>Как нельзя заразиться ВИЧ</vt:lpstr>
      <vt:lpstr>Как нельзя заразиться ВИЧ</vt:lpstr>
      <vt:lpstr>Как нельзя заразиться ВИЧ</vt:lpstr>
      <vt:lpstr>В каких ситуациях существует риск заражения ВИЧ</vt:lpstr>
      <vt:lpstr>В каких ситуациях существует риск заражения ВИЧ</vt:lpstr>
      <vt:lpstr>В каких ситуациях существует риск заражения ВИЧ</vt:lpstr>
      <vt:lpstr>Проявите заботу о детях –  поговорите с ними о ВИЧ/СПИДе </vt:lpstr>
      <vt:lpstr>Порядок обследования подростков на ВИЧ-инфекцию.  </vt:lpstr>
      <vt:lpstr>Неинформированный или плохо осведомленный ребенок или подросток незащищен и находится в опасности.  </vt:lpstr>
      <vt:lpstr> ГАУЗ «Республиканский Центр по профилактике и борьбе со СПИД и инфекционными заболеваниями Министерства здравоохранения Республики Татарстан»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larisa1</cp:lastModifiedBy>
  <cp:revision>108</cp:revision>
  <cp:lastPrinted>2021-02-09T09:16:06Z</cp:lastPrinted>
  <dcterms:created xsi:type="dcterms:W3CDTF">2021-02-08T06:38:07Z</dcterms:created>
  <dcterms:modified xsi:type="dcterms:W3CDTF">2023-03-06T10:12:13Z</dcterms:modified>
</cp:coreProperties>
</file>