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50"/>
  </p:notesMasterIdLst>
  <p:sldIdLst>
    <p:sldId id="322" r:id="rId2"/>
    <p:sldId id="257" r:id="rId3"/>
    <p:sldId id="258" r:id="rId4"/>
    <p:sldId id="375" r:id="rId5"/>
    <p:sldId id="260" r:id="rId6"/>
    <p:sldId id="261" r:id="rId7"/>
    <p:sldId id="352" r:id="rId8"/>
    <p:sldId id="365" r:id="rId9"/>
    <p:sldId id="376" r:id="rId10"/>
    <p:sldId id="266" r:id="rId11"/>
    <p:sldId id="304" r:id="rId12"/>
    <p:sldId id="372" r:id="rId13"/>
    <p:sldId id="373" r:id="rId14"/>
    <p:sldId id="364" r:id="rId15"/>
    <p:sldId id="325" r:id="rId16"/>
    <p:sldId id="324" r:id="rId17"/>
    <p:sldId id="279" r:id="rId18"/>
    <p:sldId id="368" r:id="rId19"/>
    <p:sldId id="348" r:id="rId20"/>
    <p:sldId id="362" r:id="rId21"/>
    <p:sldId id="361" r:id="rId22"/>
    <p:sldId id="360" r:id="rId23"/>
    <p:sldId id="359" r:id="rId24"/>
    <p:sldId id="353" r:id="rId25"/>
    <p:sldId id="355" r:id="rId26"/>
    <p:sldId id="354" r:id="rId27"/>
    <p:sldId id="386" r:id="rId28"/>
    <p:sldId id="301" r:id="rId29"/>
    <p:sldId id="356" r:id="rId30"/>
    <p:sldId id="357" r:id="rId31"/>
    <p:sldId id="369" r:id="rId32"/>
    <p:sldId id="387" r:id="rId33"/>
    <p:sldId id="367" r:id="rId34"/>
    <p:sldId id="293" r:id="rId35"/>
    <p:sldId id="349" r:id="rId36"/>
    <p:sldId id="350" r:id="rId37"/>
    <p:sldId id="351" r:id="rId38"/>
    <p:sldId id="388" r:id="rId39"/>
    <p:sldId id="298" r:id="rId40"/>
    <p:sldId id="374" r:id="rId41"/>
    <p:sldId id="389" r:id="rId42"/>
    <p:sldId id="370" r:id="rId43"/>
    <p:sldId id="347" r:id="rId44"/>
    <p:sldId id="371" r:id="rId45"/>
    <p:sldId id="328" r:id="rId46"/>
    <p:sldId id="390" r:id="rId47"/>
    <p:sldId id="340" r:id="rId48"/>
    <p:sldId id="312" r:id="rId4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1B7B20"/>
    <a:srgbClr val="3A3DCA"/>
    <a:srgbClr val="553ACA"/>
    <a:srgbClr val="2B2D6B"/>
    <a:srgbClr val="1F18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4754" autoAdjust="0"/>
    <p:restoredTop sz="93298" autoAdjust="0"/>
  </p:normalViewPr>
  <p:slideViewPr>
    <p:cSldViewPr>
      <p:cViewPr varScale="1">
        <p:scale>
          <a:sx n="69" d="100"/>
          <a:sy n="69" d="100"/>
        </p:scale>
        <p:origin x="77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CE5514-98FC-40D7-89F0-844F05A6F38D}" type="doc">
      <dgm:prSet loTypeId="urn:microsoft.com/office/officeart/2005/8/layout/default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3A1FFA2-620D-4FB7-A9BD-474FFAE82AFA}">
      <dgm:prSet phldrT="[Текст]"/>
      <dgm:spPr/>
      <dgm:t>
        <a:bodyPr/>
        <a:lstStyle/>
        <a:p>
          <a:r>
            <a:rPr lang="ru-RU" altLang="ru-RU" dirty="0" smtClean="0"/>
            <a:t>Прячется </a:t>
          </a:r>
          <a:br>
            <a:rPr lang="ru-RU" altLang="ru-RU" dirty="0" smtClean="0"/>
          </a:br>
          <a:r>
            <a:rPr lang="ru-RU" altLang="ru-RU" dirty="0" smtClean="0"/>
            <a:t>в «спящих» клетках</a:t>
          </a:r>
          <a:endParaRPr lang="ru-RU" dirty="0"/>
        </a:p>
      </dgm:t>
    </dgm:pt>
    <dgm:pt modelId="{C3921EBB-B2E7-4A87-AEA0-4013CD1CEC08}" type="parTrans" cxnId="{E7542BFB-3954-4DE6-B496-95886D646B83}">
      <dgm:prSet/>
      <dgm:spPr/>
      <dgm:t>
        <a:bodyPr/>
        <a:lstStyle/>
        <a:p>
          <a:endParaRPr lang="ru-RU"/>
        </a:p>
      </dgm:t>
    </dgm:pt>
    <dgm:pt modelId="{35331558-40F1-4C65-9FD5-E9B4F151A44B}" type="sibTrans" cxnId="{E7542BFB-3954-4DE6-B496-95886D646B83}">
      <dgm:prSet/>
      <dgm:spPr/>
      <dgm:t>
        <a:bodyPr/>
        <a:lstStyle/>
        <a:p>
          <a:endParaRPr lang="ru-RU"/>
        </a:p>
      </dgm:t>
    </dgm:pt>
    <dgm:pt modelId="{F8ED344B-658B-465F-8629-F1E54E5649E4}">
      <dgm:prSet/>
      <dgm:spPr/>
      <dgm:t>
        <a:bodyPr/>
        <a:lstStyle/>
        <a:p>
          <a:r>
            <a:rPr lang="ru-RU" dirty="0" smtClean="0"/>
            <a:t>Лечение действует только на активные клетки</a:t>
          </a:r>
          <a:endParaRPr lang="ru-RU" dirty="0"/>
        </a:p>
      </dgm:t>
    </dgm:pt>
    <dgm:pt modelId="{D9A2D5B8-27DE-40A3-93EF-C2C266259D3D}" type="parTrans" cxnId="{6C936B8E-2146-4152-8220-519EB141195F}">
      <dgm:prSet/>
      <dgm:spPr/>
      <dgm:t>
        <a:bodyPr/>
        <a:lstStyle/>
        <a:p>
          <a:endParaRPr lang="ru-RU"/>
        </a:p>
      </dgm:t>
    </dgm:pt>
    <dgm:pt modelId="{3C8AE0DE-A3C6-4DA9-A84A-22B6B23DA363}" type="sibTrans" cxnId="{6C936B8E-2146-4152-8220-519EB141195F}">
      <dgm:prSet/>
      <dgm:spPr/>
      <dgm:t>
        <a:bodyPr/>
        <a:lstStyle/>
        <a:p>
          <a:endParaRPr lang="ru-RU"/>
        </a:p>
      </dgm:t>
    </dgm:pt>
    <dgm:pt modelId="{26E81216-BEF3-47F4-84BB-894B7B145899}" type="pres">
      <dgm:prSet presAssocID="{28CE5514-98FC-40D7-89F0-844F05A6F38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F8CC2F-5141-406E-B6E6-6766AC54F3B2}" type="pres">
      <dgm:prSet presAssocID="{13A1FFA2-620D-4FB7-A9BD-474FFAE82AFA}" presName="node" presStyleLbl="node1" presStyleIdx="0" presStyleCnt="2" custScaleX="88441" custScaleY="69353" custLinFactNeighborX="-49570" custLinFactNeighborY="167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C8313E-3E20-4C8B-AF8B-7EC3AA1DC2A9}" type="pres">
      <dgm:prSet presAssocID="{35331558-40F1-4C65-9FD5-E9B4F151A44B}" presName="sibTrans" presStyleCnt="0"/>
      <dgm:spPr/>
      <dgm:t>
        <a:bodyPr/>
        <a:lstStyle/>
        <a:p>
          <a:endParaRPr lang="ru-RU"/>
        </a:p>
      </dgm:t>
    </dgm:pt>
    <dgm:pt modelId="{7C1C30FA-237F-4C1C-8E8B-4F5864F74D33}" type="pres">
      <dgm:prSet presAssocID="{F8ED344B-658B-465F-8629-F1E54E5649E4}" presName="node" presStyleLbl="node1" presStyleIdx="1" presStyleCnt="2" custScaleY="75327" custLinFactNeighborX="-4318" custLinFactNeighborY="196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C73CF3-0426-4C77-ACB6-91AA6638A2B8}" type="presOf" srcId="{28CE5514-98FC-40D7-89F0-844F05A6F38D}" destId="{26E81216-BEF3-47F4-84BB-894B7B145899}" srcOrd="0" destOrd="0" presId="urn:microsoft.com/office/officeart/2005/8/layout/default"/>
    <dgm:cxn modelId="{E7542BFB-3954-4DE6-B496-95886D646B83}" srcId="{28CE5514-98FC-40D7-89F0-844F05A6F38D}" destId="{13A1FFA2-620D-4FB7-A9BD-474FFAE82AFA}" srcOrd="0" destOrd="0" parTransId="{C3921EBB-B2E7-4A87-AEA0-4013CD1CEC08}" sibTransId="{35331558-40F1-4C65-9FD5-E9B4F151A44B}"/>
    <dgm:cxn modelId="{33591BF9-D581-404B-B5C4-9409F3968A9D}" type="presOf" srcId="{13A1FFA2-620D-4FB7-A9BD-474FFAE82AFA}" destId="{DFF8CC2F-5141-406E-B6E6-6766AC54F3B2}" srcOrd="0" destOrd="0" presId="urn:microsoft.com/office/officeart/2005/8/layout/default"/>
    <dgm:cxn modelId="{8FA3F522-D49A-4764-AD80-83295EC31344}" type="presOf" srcId="{F8ED344B-658B-465F-8629-F1E54E5649E4}" destId="{7C1C30FA-237F-4C1C-8E8B-4F5864F74D33}" srcOrd="0" destOrd="0" presId="urn:microsoft.com/office/officeart/2005/8/layout/default"/>
    <dgm:cxn modelId="{6C936B8E-2146-4152-8220-519EB141195F}" srcId="{28CE5514-98FC-40D7-89F0-844F05A6F38D}" destId="{F8ED344B-658B-465F-8629-F1E54E5649E4}" srcOrd="1" destOrd="0" parTransId="{D9A2D5B8-27DE-40A3-93EF-C2C266259D3D}" sibTransId="{3C8AE0DE-A3C6-4DA9-A84A-22B6B23DA363}"/>
    <dgm:cxn modelId="{41BF566D-F67D-4FDE-A3A6-6D4E66E5832A}" type="presParOf" srcId="{26E81216-BEF3-47F4-84BB-894B7B145899}" destId="{DFF8CC2F-5141-406E-B6E6-6766AC54F3B2}" srcOrd="0" destOrd="0" presId="urn:microsoft.com/office/officeart/2005/8/layout/default"/>
    <dgm:cxn modelId="{7A890BB4-375F-4C86-896D-32DD3D90F87E}" type="presParOf" srcId="{26E81216-BEF3-47F4-84BB-894B7B145899}" destId="{0FC8313E-3E20-4C8B-AF8B-7EC3AA1DC2A9}" srcOrd="1" destOrd="0" presId="urn:microsoft.com/office/officeart/2005/8/layout/default"/>
    <dgm:cxn modelId="{FC43704B-2168-4514-BF80-4405EDF4DE8E}" type="presParOf" srcId="{26E81216-BEF3-47F4-84BB-894B7B145899}" destId="{7C1C30FA-237F-4C1C-8E8B-4F5864F74D33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6BACBD-62C4-40D8-9205-6237D3CF5EAD}" type="doc">
      <dgm:prSet loTypeId="urn:microsoft.com/office/officeart/2005/8/layout/default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3A9097C-0D96-4B23-A728-1A41BCAAF6A1}">
      <dgm:prSet phldrT="[Текст]"/>
      <dgm:spPr/>
      <dgm:t>
        <a:bodyPr/>
        <a:lstStyle/>
        <a:p>
          <a:r>
            <a:rPr lang="ru-RU" b="1" dirty="0" smtClean="0"/>
            <a:t>При ИС 350 и менее</a:t>
          </a:r>
        </a:p>
      </dgm:t>
    </dgm:pt>
    <dgm:pt modelId="{E1BC883F-E34E-41CD-9AFF-D47E5C4BF8FE}" type="parTrans" cxnId="{188DD5E1-7D26-4FD0-9562-EF6EF1C9077C}">
      <dgm:prSet/>
      <dgm:spPr/>
      <dgm:t>
        <a:bodyPr/>
        <a:lstStyle/>
        <a:p>
          <a:endParaRPr lang="ru-RU"/>
        </a:p>
      </dgm:t>
    </dgm:pt>
    <dgm:pt modelId="{739B1339-63A8-4354-9217-116B6EE8A447}" type="sibTrans" cxnId="{188DD5E1-7D26-4FD0-9562-EF6EF1C9077C}">
      <dgm:prSet/>
      <dgm:spPr/>
      <dgm:t>
        <a:bodyPr/>
        <a:lstStyle/>
        <a:p>
          <a:endParaRPr lang="ru-RU"/>
        </a:p>
      </dgm:t>
    </dgm:pt>
    <dgm:pt modelId="{2C24987C-52BF-4D7F-B91D-B53CD5A218E7}">
      <dgm:prSet phldrT="[Текст]"/>
      <dgm:spPr/>
      <dgm:t>
        <a:bodyPr/>
        <a:lstStyle/>
        <a:p>
          <a:r>
            <a:rPr lang="ru-RU" b="1" dirty="0" smtClean="0"/>
            <a:t>При</a:t>
          </a:r>
          <a:r>
            <a:rPr lang="ru-RU" dirty="0" smtClean="0"/>
            <a:t> </a:t>
          </a:r>
          <a:r>
            <a:rPr lang="ru-RU" b="1" dirty="0" smtClean="0"/>
            <a:t>относительном</a:t>
          </a:r>
          <a:r>
            <a:rPr lang="ru-RU" dirty="0" smtClean="0"/>
            <a:t> </a:t>
          </a:r>
          <a:r>
            <a:rPr lang="ru-RU" b="1" dirty="0" smtClean="0"/>
            <a:t>количестве</a:t>
          </a:r>
          <a:r>
            <a:rPr lang="ru-RU" dirty="0" smtClean="0"/>
            <a:t> </a:t>
          </a:r>
          <a:r>
            <a:rPr lang="en-US" b="1" dirty="0" smtClean="0"/>
            <a:t>CD</a:t>
          </a:r>
          <a:r>
            <a:rPr lang="ru-RU" dirty="0" smtClean="0"/>
            <a:t>4 </a:t>
          </a:r>
          <a:br>
            <a:rPr lang="ru-RU" dirty="0" smtClean="0"/>
          </a:br>
          <a:r>
            <a:rPr lang="ru-RU" b="1" dirty="0" smtClean="0"/>
            <a:t>20</a:t>
          </a:r>
          <a:r>
            <a:rPr lang="ru-RU" dirty="0" smtClean="0"/>
            <a:t>% и </a:t>
          </a:r>
          <a:r>
            <a:rPr lang="ru-RU" b="1" dirty="0" smtClean="0"/>
            <a:t>менее</a:t>
          </a:r>
        </a:p>
      </dgm:t>
    </dgm:pt>
    <dgm:pt modelId="{C2264280-68DC-442A-98E9-8E6827E0375B}" type="parTrans" cxnId="{FE0237EA-1F6D-44B3-BD3A-683F471A8840}">
      <dgm:prSet/>
      <dgm:spPr/>
      <dgm:t>
        <a:bodyPr/>
        <a:lstStyle/>
        <a:p>
          <a:endParaRPr lang="ru-RU"/>
        </a:p>
      </dgm:t>
    </dgm:pt>
    <dgm:pt modelId="{DC85C2B1-1CDB-4383-8ABB-80EF25659B5B}" type="sibTrans" cxnId="{FE0237EA-1F6D-44B3-BD3A-683F471A8840}">
      <dgm:prSet/>
      <dgm:spPr/>
      <dgm:t>
        <a:bodyPr/>
        <a:lstStyle/>
        <a:p>
          <a:endParaRPr lang="ru-RU"/>
        </a:p>
      </dgm:t>
    </dgm:pt>
    <dgm:pt modelId="{061FFC18-E473-4A91-8324-82B73DF50D6B}">
      <dgm:prSet phldrT="[Текст]"/>
      <dgm:spPr/>
      <dgm:t>
        <a:bodyPr/>
        <a:lstStyle/>
        <a:p>
          <a:r>
            <a:rPr lang="ru-RU" b="1" dirty="0" smtClean="0"/>
            <a:t>При</a:t>
          </a:r>
          <a:r>
            <a:rPr lang="ru-RU" dirty="0" smtClean="0"/>
            <a:t> </a:t>
          </a:r>
          <a:r>
            <a:rPr lang="ru-RU" b="1" dirty="0" smtClean="0"/>
            <a:t>ВН</a:t>
          </a:r>
          <a:r>
            <a:rPr lang="ru-RU" dirty="0" smtClean="0"/>
            <a:t> </a:t>
          </a:r>
          <a:r>
            <a:rPr lang="ru-RU" b="1" dirty="0" smtClean="0"/>
            <a:t>более</a:t>
          </a:r>
          <a:r>
            <a:rPr lang="ru-RU" dirty="0" smtClean="0"/>
            <a:t> </a:t>
          </a:r>
          <a:br>
            <a:rPr lang="ru-RU" dirty="0" smtClean="0"/>
          </a:br>
          <a:r>
            <a:rPr lang="ru-RU" b="1" dirty="0" smtClean="0"/>
            <a:t>100</a:t>
          </a:r>
          <a:r>
            <a:rPr lang="ru-RU" dirty="0" smtClean="0"/>
            <a:t> </a:t>
          </a:r>
          <a:r>
            <a:rPr lang="ru-RU" b="1" dirty="0" smtClean="0"/>
            <a:t>000</a:t>
          </a:r>
          <a:r>
            <a:rPr lang="ru-RU" dirty="0" smtClean="0"/>
            <a:t> </a:t>
          </a:r>
          <a:r>
            <a:rPr lang="ru-RU" b="1" dirty="0" smtClean="0"/>
            <a:t>копий</a:t>
          </a:r>
        </a:p>
      </dgm:t>
    </dgm:pt>
    <dgm:pt modelId="{4ED35DFA-038C-4EC8-9765-7392ED8BF061}" type="parTrans" cxnId="{DB4931AC-E464-47F6-84B4-B5C8BDEE22A8}">
      <dgm:prSet/>
      <dgm:spPr/>
      <dgm:t>
        <a:bodyPr/>
        <a:lstStyle/>
        <a:p>
          <a:endParaRPr lang="ru-RU"/>
        </a:p>
      </dgm:t>
    </dgm:pt>
    <dgm:pt modelId="{076AC500-64EE-40F2-96C7-B657B8E6C4EF}" type="sibTrans" cxnId="{DB4931AC-E464-47F6-84B4-B5C8BDEE22A8}">
      <dgm:prSet/>
      <dgm:spPr/>
      <dgm:t>
        <a:bodyPr/>
        <a:lstStyle/>
        <a:p>
          <a:endParaRPr lang="ru-RU"/>
        </a:p>
      </dgm:t>
    </dgm:pt>
    <dgm:pt modelId="{7B4D29BC-4018-4110-A50C-A959D808AB50}">
      <dgm:prSet phldrT="[Текст]"/>
      <dgm:spPr/>
      <dgm:t>
        <a:bodyPr/>
        <a:lstStyle/>
        <a:p>
          <a:r>
            <a:rPr lang="ru-RU" b="1" dirty="0" smtClean="0"/>
            <a:t>Если</a:t>
          </a:r>
          <a:r>
            <a:rPr lang="ru-RU" dirty="0" smtClean="0"/>
            <a:t> </a:t>
          </a:r>
          <a:r>
            <a:rPr lang="ru-RU" b="1" dirty="0" smtClean="0"/>
            <a:t>долго</a:t>
          </a:r>
          <a:r>
            <a:rPr lang="ru-RU" dirty="0" smtClean="0"/>
            <a:t> </a:t>
          </a:r>
          <a:r>
            <a:rPr lang="ru-RU" b="1" dirty="0" smtClean="0"/>
            <a:t>болеешь</a:t>
          </a:r>
          <a:r>
            <a:rPr lang="ru-RU" dirty="0" smtClean="0"/>
            <a:t>, </a:t>
          </a:r>
          <a:r>
            <a:rPr lang="ru-RU" b="1" dirty="0" smtClean="0"/>
            <a:t>чего</a:t>
          </a:r>
          <a:r>
            <a:rPr lang="ru-RU" dirty="0" smtClean="0"/>
            <a:t> </a:t>
          </a:r>
          <a:r>
            <a:rPr lang="ru-RU" b="1" dirty="0" smtClean="0"/>
            <a:t>раньше</a:t>
          </a:r>
          <a:r>
            <a:rPr lang="ru-RU" dirty="0" smtClean="0"/>
            <a:t> </a:t>
          </a:r>
          <a:r>
            <a:rPr lang="ru-RU" b="1" dirty="0" smtClean="0"/>
            <a:t>не</a:t>
          </a:r>
          <a:r>
            <a:rPr lang="ru-RU" dirty="0" smtClean="0"/>
            <a:t> </a:t>
          </a:r>
          <a:r>
            <a:rPr lang="ru-RU" b="1" dirty="0" smtClean="0"/>
            <a:t>было</a:t>
          </a:r>
          <a:r>
            <a:rPr lang="ru-RU" dirty="0" smtClean="0"/>
            <a:t> (</a:t>
          </a:r>
          <a:r>
            <a:rPr lang="ru-RU" b="1" dirty="0" smtClean="0"/>
            <a:t>грибки</a:t>
          </a:r>
          <a:r>
            <a:rPr lang="ru-RU" dirty="0" smtClean="0"/>
            <a:t>, </a:t>
          </a:r>
          <a:r>
            <a:rPr lang="ru-RU" b="1" dirty="0" smtClean="0"/>
            <a:t>герпес</a:t>
          </a:r>
          <a:r>
            <a:rPr lang="ru-RU" dirty="0" smtClean="0"/>
            <a:t>, </a:t>
          </a:r>
          <a:r>
            <a:rPr lang="ru-RU" b="1" dirty="0" smtClean="0"/>
            <a:t>воспаление</a:t>
          </a:r>
          <a:r>
            <a:rPr lang="ru-RU" dirty="0" smtClean="0"/>
            <a:t> </a:t>
          </a:r>
          <a:r>
            <a:rPr lang="ru-RU" b="1" dirty="0" smtClean="0"/>
            <a:t>лёгких</a:t>
          </a:r>
          <a:r>
            <a:rPr lang="ru-RU" dirty="0" smtClean="0"/>
            <a:t>…)</a:t>
          </a:r>
          <a:endParaRPr lang="ru-RU" dirty="0"/>
        </a:p>
      </dgm:t>
    </dgm:pt>
    <dgm:pt modelId="{F741115C-5ECC-4508-81FE-EBA6C99B95FA}" type="parTrans" cxnId="{25038363-02A6-48C9-B71D-D973FA8A52E4}">
      <dgm:prSet/>
      <dgm:spPr/>
      <dgm:t>
        <a:bodyPr/>
        <a:lstStyle/>
        <a:p>
          <a:endParaRPr lang="ru-RU"/>
        </a:p>
      </dgm:t>
    </dgm:pt>
    <dgm:pt modelId="{0C3C3520-DEFD-48EA-BEB6-DE044D29DA72}" type="sibTrans" cxnId="{25038363-02A6-48C9-B71D-D973FA8A52E4}">
      <dgm:prSet/>
      <dgm:spPr/>
      <dgm:t>
        <a:bodyPr/>
        <a:lstStyle/>
        <a:p>
          <a:endParaRPr lang="ru-RU"/>
        </a:p>
      </dgm:t>
    </dgm:pt>
    <dgm:pt modelId="{26B932A7-5071-41EF-950F-54A4600F670E}">
      <dgm:prSet phldrT="[Текст]"/>
      <dgm:spPr/>
      <dgm:t>
        <a:bodyPr/>
        <a:lstStyle/>
        <a:p>
          <a:r>
            <a:rPr lang="ru-RU" b="1" dirty="0" smtClean="0"/>
            <a:t>Если</a:t>
          </a:r>
          <a:r>
            <a:rPr lang="ru-RU" dirty="0" smtClean="0"/>
            <a:t> в </a:t>
          </a:r>
          <a:r>
            <a:rPr lang="ru-RU" b="1" dirty="0" smtClean="0"/>
            <a:t>паре</a:t>
          </a:r>
          <a:r>
            <a:rPr lang="ru-RU" dirty="0" smtClean="0"/>
            <a:t> </a:t>
          </a:r>
          <a:br>
            <a:rPr lang="ru-RU" dirty="0" smtClean="0"/>
          </a:br>
          <a:r>
            <a:rPr lang="ru-RU" dirty="0" smtClean="0"/>
            <a:t>у </a:t>
          </a:r>
          <a:r>
            <a:rPr lang="ru-RU" b="1" dirty="0" smtClean="0"/>
            <a:t>одного</a:t>
          </a:r>
          <a:r>
            <a:rPr lang="ru-RU" dirty="0" smtClean="0"/>
            <a:t> </a:t>
          </a:r>
          <a:r>
            <a:rPr lang="ru-RU" b="1" dirty="0" smtClean="0"/>
            <a:t>есть</a:t>
          </a:r>
          <a:r>
            <a:rPr lang="ru-RU" dirty="0" smtClean="0"/>
            <a:t>  </a:t>
          </a:r>
          <a:r>
            <a:rPr lang="ru-RU" b="1" dirty="0" smtClean="0"/>
            <a:t>ВИЧ</a:t>
          </a:r>
          <a:r>
            <a:rPr lang="ru-RU" dirty="0" smtClean="0"/>
            <a:t>, </a:t>
          </a:r>
          <a:br>
            <a:rPr lang="ru-RU" dirty="0" smtClean="0"/>
          </a:br>
          <a:r>
            <a:rPr lang="ru-RU" dirty="0" smtClean="0"/>
            <a:t>а у </a:t>
          </a:r>
          <a:r>
            <a:rPr lang="ru-RU" b="1" dirty="0" smtClean="0"/>
            <a:t>другого</a:t>
          </a:r>
          <a:r>
            <a:rPr lang="ru-RU" dirty="0" smtClean="0"/>
            <a:t> </a:t>
          </a:r>
          <a:r>
            <a:rPr lang="ru-RU" b="1" dirty="0" smtClean="0"/>
            <a:t>нет</a:t>
          </a:r>
          <a:endParaRPr lang="ru-RU" b="1" dirty="0"/>
        </a:p>
      </dgm:t>
    </dgm:pt>
    <dgm:pt modelId="{155F9AA6-85A1-480D-8418-03B477AD414F}" type="parTrans" cxnId="{62ADE03A-A34F-4331-A7D1-C64F2EB59C0A}">
      <dgm:prSet/>
      <dgm:spPr/>
      <dgm:t>
        <a:bodyPr/>
        <a:lstStyle/>
        <a:p>
          <a:endParaRPr lang="ru-RU"/>
        </a:p>
      </dgm:t>
    </dgm:pt>
    <dgm:pt modelId="{806CCA3B-684B-401E-B7D1-0839EE5A0189}" type="sibTrans" cxnId="{62ADE03A-A34F-4331-A7D1-C64F2EB59C0A}">
      <dgm:prSet/>
      <dgm:spPr/>
      <dgm:t>
        <a:bodyPr/>
        <a:lstStyle/>
        <a:p>
          <a:endParaRPr lang="ru-RU"/>
        </a:p>
      </dgm:t>
    </dgm:pt>
    <dgm:pt modelId="{06A678BA-4F8D-4D94-8C57-33DFDBF28D22}">
      <dgm:prSet/>
      <dgm:spPr/>
      <dgm:t>
        <a:bodyPr/>
        <a:lstStyle/>
        <a:p>
          <a:r>
            <a:rPr lang="ru-RU" b="1" dirty="0" smtClean="0"/>
            <a:t>При</a:t>
          </a:r>
          <a:r>
            <a:rPr lang="ru-RU" dirty="0" smtClean="0"/>
            <a:t> </a:t>
          </a:r>
          <a:r>
            <a:rPr lang="ru-RU" b="1" dirty="0" smtClean="0"/>
            <a:t>беременности</a:t>
          </a:r>
          <a:endParaRPr lang="ru-RU" b="1" dirty="0"/>
        </a:p>
      </dgm:t>
    </dgm:pt>
    <dgm:pt modelId="{C4E3B088-8091-4599-B719-539C260B82DD}" type="parTrans" cxnId="{6F666744-8A70-4675-BF6C-C8BF10B6A8B3}">
      <dgm:prSet/>
      <dgm:spPr/>
      <dgm:t>
        <a:bodyPr/>
        <a:lstStyle/>
        <a:p>
          <a:endParaRPr lang="ru-RU"/>
        </a:p>
      </dgm:t>
    </dgm:pt>
    <dgm:pt modelId="{28021001-D63B-43A8-8F86-52E2D6263E6C}" type="sibTrans" cxnId="{6F666744-8A70-4675-BF6C-C8BF10B6A8B3}">
      <dgm:prSet/>
      <dgm:spPr/>
      <dgm:t>
        <a:bodyPr/>
        <a:lstStyle/>
        <a:p>
          <a:endParaRPr lang="ru-RU"/>
        </a:p>
      </dgm:t>
    </dgm:pt>
    <dgm:pt modelId="{811793AC-6528-4F0A-969D-F4639BC10FE8}" type="pres">
      <dgm:prSet presAssocID="{966BACBD-62C4-40D8-9205-6237D3CF5EA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507D44-6471-46A6-96DB-125D85A674A3}" type="pres">
      <dgm:prSet presAssocID="{43A9097C-0D96-4B23-A728-1A41BCAAF6A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5F2585-E4BA-4526-9055-D04A1C61C26B}" type="pres">
      <dgm:prSet presAssocID="{739B1339-63A8-4354-9217-116B6EE8A447}" presName="sibTrans" presStyleCnt="0"/>
      <dgm:spPr/>
      <dgm:t>
        <a:bodyPr/>
        <a:lstStyle/>
        <a:p>
          <a:endParaRPr lang="ru-RU"/>
        </a:p>
      </dgm:t>
    </dgm:pt>
    <dgm:pt modelId="{37A0B47B-3210-4BAA-90E0-E13EA2C1C373}" type="pres">
      <dgm:prSet presAssocID="{2C24987C-52BF-4D7F-B91D-B53CD5A218E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B1A1EE-7830-4874-BAA6-BD5C5696E3AA}" type="pres">
      <dgm:prSet presAssocID="{DC85C2B1-1CDB-4383-8ABB-80EF25659B5B}" presName="sibTrans" presStyleCnt="0"/>
      <dgm:spPr/>
      <dgm:t>
        <a:bodyPr/>
        <a:lstStyle/>
        <a:p>
          <a:endParaRPr lang="ru-RU"/>
        </a:p>
      </dgm:t>
    </dgm:pt>
    <dgm:pt modelId="{BFCBBFE1-B7B5-45F7-82A9-B14021ED6B42}" type="pres">
      <dgm:prSet presAssocID="{061FFC18-E473-4A91-8324-82B73DF50D6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6CA71C-6229-4182-A771-A946C35C32B6}" type="pres">
      <dgm:prSet presAssocID="{076AC500-64EE-40F2-96C7-B657B8E6C4EF}" presName="sibTrans" presStyleCnt="0"/>
      <dgm:spPr/>
      <dgm:t>
        <a:bodyPr/>
        <a:lstStyle/>
        <a:p>
          <a:endParaRPr lang="ru-RU"/>
        </a:p>
      </dgm:t>
    </dgm:pt>
    <dgm:pt modelId="{16FDF671-C7A4-4E6A-A9CE-687E3A820B8B}" type="pres">
      <dgm:prSet presAssocID="{7B4D29BC-4018-4110-A50C-A959D808AB5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9A3452-088F-4F03-B901-3573B03C8CFE}" type="pres">
      <dgm:prSet presAssocID="{0C3C3520-DEFD-48EA-BEB6-DE044D29DA72}" presName="sibTrans" presStyleCnt="0"/>
      <dgm:spPr/>
      <dgm:t>
        <a:bodyPr/>
        <a:lstStyle/>
        <a:p>
          <a:endParaRPr lang="ru-RU"/>
        </a:p>
      </dgm:t>
    </dgm:pt>
    <dgm:pt modelId="{C2F5CCDF-985F-4392-9F2C-EEFB4A9088F5}" type="pres">
      <dgm:prSet presAssocID="{26B932A7-5071-41EF-950F-54A4600F670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6D6BD7-B9D2-4DCB-9877-93685EBBB54A}" type="pres">
      <dgm:prSet presAssocID="{806CCA3B-684B-401E-B7D1-0839EE5A0189}" presName="sibTrans" presStyleCnt="0"/>
      <dgm:spPr/>
      <dgm:t>
        <a:bodyPr/>
        <a:lstStyle/>
        <a:p>
          <a:endParaRPr lang="ru-RU"/>
        </a:p>
      </dgm:t>
    </dgm:pt>
    <dgm:pt modelId="{56595AA7-5120-4CA2-B463-7698D399F3E6}" type="pres">
      <dgm:prSet presAssocID="{06A678BA-4F8D-4D94-8C57-33DFDBF28D2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578059-CD3E-4629-8194-3910C76AA0D4}" type="presOf" srcId="{061FFC18-E473-4A91-8324-82B73DF50D6B}" destId="{BFCBBFE1-B7B5-45F7-82A9-B14021ED6B42}" srcOrd="0" destOrd="0" presId="urn:microsoft.com/office/officeart/2005/8/layout/default"/>
    <dgm:cxn modelId="{D2559BBF-C24C-4D5F-86FD-CEBE6A7601FE}" type="presOf" srcId="{7B4D29BC-4018-4110-A50C-A959D808AB50}" destId="{16FDF671-C7A4-4E6A-A9CE-687E3A820B8B}" srcOrd="0" destOrd="0" presId="urn:microsoft.com/office/officeart/2005/8/layout/default"/>
    <dgm:cxn modelId="{19AA4489-25FB-4700-A268-7231E7F87821}" type="presOf" srcId="{2C24987C-52BF-4D7F-B91D-B53CD5A218E7}" destId="{37A0B47B-3210-4BAA-90E0-E13EA2C1C373}" srcOrd="0" destOrd="0" presId="urn:microsoft.com/office/officeart/2005/8/layout/default"/>
    <dgm:cxn modelId="{C3508135-62F9-4A9C-AF78-486BBA173635}" type="presOf" srcId="{06A678BA-4F8D-4D94-8C57-33DFDBF28D22}" destId="{56595AA7-5120-4CA2-B463-7698D399F3E6}" srcOrd="0" destOrd="0" presId="urn:microsoft.com/office/officeart/2005/8/layout/default"/>
    <dgm:cxn modelId="{25038363-02A6-48C9-B71D-D973FA8A52E4}" srcId="{966BACBD-62C4-40D8-9205-6237D3CF5EAD}" destId="{7B4D29BC-4018-4110-A50C-A959D808AB50}" srcOrd="3" destOrd="0" parTransId="{F741115C-5ECC-4508-81FE-EBA6C99B95FA}" sibTransId="{0C3C3520-DEFD-48EA-BEB6-DE044D29DA72}"/>
    <dgm:cxn modelId="{6F666744-8A70-4675-BF6C-C8BF10B6A8B3}" srcId="{966BACBD-62C4-40D8-9205-6237D3CF5EAD}" destId="{06A678BA-4F8D-4D94-8C57-33DFDBF28D22}" srcOrd="5" destOrd="0" parTransId="{C4E3B088-8091-4599-B719-539C260B82DD}" sibTransId="{28021001-D63B-43A8-8F86-52E2D6263E6C}"/>
    <dgm:cxn modelId="{3571C8E3-43F8-4730-99AE-B84A908BBD17}" type="presOf" srcId="{966BACBD-62C4-40D8-9205-6237D3CF5EAD}" destId="{811793AC-6528-4F0A-969D-F4639BC10FE8}" srcOrd="0" destOrd="0" presId="urn:microsoft.com/office/officeart/2005/8/layout/default"/>
    <dgm:cxn modelId="{BA24B492-59A4-4CF0-8A62-B84E1836BCA6}" type="presOf" srcId="{26B932A7-5071-41EF-950F-54A4600F670E}" destId="{C2F5CCDF-985F-4392-9F2C-EEFB4A9088F5}" srcOrd="0" destOrd="0" presId="urn:microsoft.com/office/officeart/2005/8/layout/default"/>
    <dgm:cxn modelId="{DB4931AC-E464-47F6-84B4-B5C8BDEE22A8}" srcId="{966BACBD-62C4-40D8-9205-6237D3CF5EAD}" destId="{061FFC18-E473-4A91-8324-82B73DF50D6B}" srcOrd="2" destOrd="0" parTransId="{4ED35DFA-038C-4EC8-9765-7392ED8BF061}" sibTransId="{076AC500-64EE-40F2-96C7-B657B8E6C4EF}"/>
    <dgm:cxn modelId="{62ADE03A-A34F-4331-A7D1-C64F2EB59C0A}" srcId="{966BACBD-62C4-40D8-9205-6237D3CF5EAD}" destId="{26B932A7-5071-41EF-950F-54A4600F670E}" srcOrd="4" destOrd="0" parTransId="{155F9AA6-85A1-480D-8418-03B477AD414F}" sibTransId="{806CCA3B-684B-401E-B7D1-0839EE5A0189}"/>
    <dgm:cxn modelId="{FE0237EA-1F6D-44B3-BD3A-683F471A8840}" srcId="{966BACBD-62C4-40D8-9205-6237D3CF5EAD}" destId="{2C24987C-52BF-4D7F-B91D-B53CD5A218E7}" srcOrd="1" destOrd="0" parTransId="{C2264280-68DC-442A-98E9-8E6827E0375B}" sibTransId="{DC85C2B1-1CDB-4383-8ABB-80EF25659B5B}"/>
    <dgm:cxn modelId="{D553EFD4-AFED-4B6D-B6BE-8DB581D421B9}" type="presOf" srcId="{43A9097C-0D96-4B23-A728-1A41BCAAF6A1}" destId="{A4507D44-6471-46A6-96DB-125D85A674A3}" srcOrd="0" destOrd="0" presId="urn:microsoft.com/office/officeart/2005/8/layout/default"/>
    <dgm:cxn modelId="{188DD5E1-7D26-4FD0-9562-EF6EF1C9077C}" srcId="{966BACBD-62C4-40D8-9205-6237D3CF5EAD}" destId="{43A9097C-0D96-4B23-A728-1A41BCAAF6A1}" srcOrd="0" destOrd="0" parTransId="{E1BC883F-E34E-41CD-9AFF-D47E5C4BF8FE}" sibTransId="{739B1339-63A8-4354-9217-116B6EE8A447}"/>
    <dgm:cxn modelId="{CF8D5A5A-7ADE-445B-9DA4-08FE41A9A957}" type="presParOf" srcId="{811793AC-6528-4F0A-969D-F4639BC10FE8}" destId="{A4507D44-6471-46A6-96DB-125D85A674A3}" srcOrd="0" destOrd="0" presId="urn:microsoft.com/office/officeart/2005/8/layout/default"/>
    <dgm:cxn modelId="{1D05EB41-9AE0-4772-934E-A0413CF2093C}" type="presParOf" srcId="{811793AC-6528-4F0A-969D-F4639BC10FE8}" destId="{E05F2585-E4BA-4526-9055-D04A1C61C26B}" srcOrd="1" destOrd="0" presId="urn:microsoft.com/office/officeart/2005/8/layout/default"/>
    <dgm:cxn modelId="{1D11A156-870E-4ADF-BAB4-3ABD0A37D0CF}" type="presParOf" srcId="{811793AC-6528-4F0A-969D-F4639BC10FE8}" destId="{37A0B47B-3210-4BAA-90E0-E13EA2C1C373}" srcOrd="2" destOrd="0" presId="urn:microsoft.com/office/officeart/2005/8/layout/default"/>
    <dgm:cxn modelId="{12F9C0EB-EB93-4880-AEF3-15D6006BDEBB}" type="presParOf" srcId="{811793AC-6528-4F0A-969D-F4639BC10FE8}" destId="{88B1A1EE-7830-4874-BAA6-BD5C5696E3AA}" srcOrd="3" destOrd="0" presId="urn:microsoft.com/office/officeart/2005/8/layout/default"/>
    <dgm:cxn modelId="{7848C4E4-A10B-460E-963D-1DDE5D574C1C}" type="presParOf" srcId="{811793AC-6528-4F0A-969D-F4639BC10FE8}" destId="{BFCBBFE1-B7B5-45F7-82A9-B14021ED6B42}" srcOrd="4" destOrd="0" presId="urn:microsoft.com/office/officeart/2005/8/layout/default"/>
    <dgm:cxn modelId="{FC4ED594-ADB0-448F-954D-27BAC6A9FB69}" type="presParOf" srcId="{811793AC-6528-4F0A-969D-F4639BC10FE8}" destId="{646CA71C-6229-4182-A771-A946C35C32B6}" srcOrd="5" destOrd="0" presId="urn:microsoft.com/office/officeart/2005/8/layout/default"/>
    <dgm:cxn modelId="{34625B05-D03F-4154-83E6-5B909AEFE837}" type="presParOf" srcId="{811793AC-6528-4F0A-969D-F4639BC10FE8}" destId="{16FDF671-C7A4-4E6A-A9CE-687E3A820B8B}" srcOrd="6" destOrd="0" presId="urn:microsoft.com/office/officeart/2005/8/layout/default"/>
    <dgm:cxn modelId="{F37C2938-98EF-4CFC-B3A1-C49F6DF4B2B7}" type="presParOf" srcId="{811793AC-6528-4F0A-969D-F4639BC10FE8}" destId="{F79A3452-088F-4F03-B901-3573B03C8CFE}" srcOrd="7" destOrd="0" presId="urn:microsoft.com/office/officeart/2005/8/layout/default"/>
    <dgm:cxn modelId="{618C80BC-7421-4299-AA2E-20F5AE33FCC5}" type="presParOf" srcId="{811793AC-6528-4F0A-969D-F4639BC10FE8}" destId="{C2F5CCDF-985F-4392-9F2C-EEFB4A9088F5}" srcOrd="8" destOrd="0" presId="urn:microsoft.com/office/officeart/2005/8/layout/default"/>
    <dgm:cxn modelId="{CF79FFA8-5215-41C3-BCBC-812115622BE6}" type="presParOf" srcId="{811793AC-6528-4F0A-969D-F4639BC10FE8}" destId="{A26D6BD7-B9D2-4DCB-9877-93685EBBB54A}" srcOrd="9" destOrd="0" presId="urn:microsoft.com/office/officeart/2005/8/layout/default"/>
    <dgm:cxn modelId="{760BCBB5-6FB0-4C23-A2CE-2CB120F02CA7}" type="presParOf" srcId="{811793AC-6528-4F0A-969D-F4639BC10FE8}" destId="{56595AA7-5120-4CA2-B463-7698D399F3E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8DA441-F6B8-4A32-A120-8EE9F9C3F7D7}" type="doc">
      <dgm:prSet loTypeId="urn:microsoft.com/office/officeart/2005/8/layout/lProcess3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6B20CCF-AEC2-4C74-B908-C61600841BA8}">
      <dgm:prSet phldrT="[Текст]" custT="1"/>
      <dgm:spPr/>
      <dgm:t>
        <a:bodyPr/>
        <a:lstStyle/>
        <a:p>
          <a:r>
            <a:rPr lang="ru-RU" sz="2200" b="1" dirty="0" smtClean="0">
              <a:solidFill>
                <a:schemeClr val="bg1"/>
              </a:solidFill>
            </a:rPr>
            <a:t>Устойчивость</a:t>
          </a:r>
          <a:endParaRPr lang="ru-RU" sz="2200" b="1" dirty="0">
            <a:solidFill>
              <a:schemeClr val="bg1"/>
            </a:solidFill>
          </a:endParaRPr>
        </a:p>
      </dgm:t>
    </dgm:pt>
    <dgm:pt modelId="{0E97B7C2-3B28-4089-8604-03A724F8CB76}" type="parTrans" cxnId="{C16660D9-16C9-4031-A9F3-E09CC0122967}">
      <dgm:prSet/>
      <dgm:spPr/>
      <dgm:t>
        <a:bodyPr/>
        <a:lstStyle/>
        <a:p>
          <a:endParaRPr lang="ru-RU"/>
        </a:p>
      </dgm:t>
    </dgm:pt>
    <dgm:pt modelId="{EB6DC4A6-BDFC-4C14-A86A-EB03146A8022}" type="sibTrans" cxnId="{C16660D9-16C9-4031-A9F3-E09CC0122967}">
      <dgm:prSet/>
      <dgm:spPr/>
      <dgm:t>
        <a:bodyPr/>
        <a:lstStyle/>
        <a:p>
          <a:endParaRPr lang="ru-RU"/>
        </a:p>
      </dgm:t>
    </dgm:pt>
    <dgm:pt modelId="{AF147368-B705-4062-9906-C5ACA7ACF054}">
      <dgm:prSet phldrT="[Текст]" custT="1"/>
      <dgm:spPr/>
      <dgm:t>
        <a:bodyPr/>
        <a:lstStyle/>
        <a:p>
          <a:r>
            <a:rPr lang="ru-RU" sz="1800" b="1" dirty="0" smtClean="0"/>
            <a:t>Высокая привержен-</a:t>
          </a:r>
          <a:r>
            <a:rPr lang="ru-RU" sz="1800" b="1" dirty="0" err="1" smtClean="0"/>
            <a:t>ность</a:t>
          </a:r>
          <a:endParaRPr lang="ru-RU" sz="1800" b="1" dirty="0"/>
        </a:p>
      </dgm:t>
    </dgm:pt>
    <dgm:pt modelId="{8AC266B3-943E-4F00-9472-07C14DCB431E}" type="parTrans" cxnId="{6F082A67-0E8D-4C41-872F-E712ACC51D18}">
      <dgm:prSet/>
      <dgm:spPr/>
      <dgm:t>
        <a:bodyPr/>
        <a:lstStyle/>
        <a:p>
          <a:endParaRPr lang="ru-RU"/>
        </a:p>
      </dgm:t>
    </dgm:pt>
    <dgm:pt modelId="{DC7F6A56-5AC9-42B5-9649-8108C4165113}" type="sibTrans" cxnId="{6F082A67-0E8D-4C41-872F-E712ACC51D18}">
      <dgm:prSet/>
      <dgm:spPr/>
      <dgm:t>
        <a:bodyPr/>
        <a:lstStyle/>
        <a:p>
          <a:endParaRPr lang="ru-RU"/>
        </a:p>
      </dgm:t>
    </dgm:pt>
    <dgm:pt modelId="{0D9EC759-D03C-47A3-A9B5-D0DC7C1246A3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Действие только на размножение ВИЧ</a:t>
          </a:r>
          <a:endParaRPr lang="ru-RU" b="1" dirty="0">
            <a:solidFill>
              <a:schemeClr val="bg1"/>
            </a:solidFill>
          </a:endParaRPr>
        </a:p>
      </dgm:t>
    </dgm:pt>
    <dgm:pt modelId="{55E916CC-98A4-4001-831B-B097FDF3A736}" type="parTrans" cxnId="{DC1E02C1-E415-4563-9622-3806203DA195}">
      <dgm:prSet/>
      <dgm:spPr/>
      <dgm:t>
        <a:bodyPr/>
        <a:lstStyle/>
        <a:p>
          <a:endParaRPr lang="ru-RU"/>
        </a:p>
      </dgm:t>
    </dgm:pt>
    <dgm:pt modelId="{153D5776-2B58-4CE5-B273-1F08A82F9220}" type="sibTrans" cxnId="{DC1E02C1-E415-4563-9622-3806203DA195}">
      <dgm:prSet/>
      <dgm:spPr/>
      <dgm:t>
        <a:bodyPr/>
        <a:lstStyle/>
        <a:p>
          <a:endParaRPr lang="ru-RU"/>
        </a:p>
      </dgm:t>
    </dgm:pt>
    <dgm:pt modelId="{5E61007A-A140-455F-B2BA-FF0462446760}">
      <dgm:prSet phldrT="[Текст]" custT="1"/>
      <dgm:spPr/>
      <dgm:t>
        <a:bodyPr/>
        <a:lstStyle/>
        <a:p>
          <a:r>
            <a:rPr lang="ru-RU" sz="1800" b="1" dirty="0" smtClean="0"/>
            <a:t>Пожизненный приём</a:t>
          </a:r>
          <a:endParaRPr lang="ru-RU" sz="1800" b="1" dirty="0"/>
        </a:p>
      </dgm:t>
    </dgm:pt>
    <dgm:pt modelId="{00A726EF-80CF-4B74-A3F6-A15708DE259D}" type="parTrans" cxnId="{69A9FA8F-8399-41B0-B6F2-60D4A4B18FDD}">
      <dgm:prSet/>
      <dgm:spPr/>
      <dgm:t>
        <a:bodyPr/>
        <a:lstStyle/>
        <a:p>
          <a:endParaRPr lang="ru-RU"/>
        </a:p>
      </dgm:t>
    </dgm:pt>
    <dgm:pt modelId="{2D3E20D2-2FBF-493F-B6D8-7BCFB0E7C4A8}" type="sibTrans" cxnId="{69A9FA8F-8399-41B0-B6F2-60D4A4B18FDD}">
      <dgm:prSet/>
      <dgm:spPr/>
      <dgm:t>
        <a:bodyPr/>
        <a:lstStyle/>
        <a:p>
          <a:endParaRPr lang="ru-RU"/>
        </a:p>
      </dgm:t>
    </dgm:pt>
    <dgm:pt modelId="{DC198292-910C-4F8C-9E8F-CF9776E1A225}">
      <dgm:prSet phldrT="[Текст]" custT="1"/>
      <dgm:spPr/>
      <dgm:t>
        <a:bodyPr/>
        <a:lstStyle/>
        <a:p>
          <a:r>
            <a:rPr lang="ru-RU" sz="2300" b="1" dirty="0" smtClean="0">
              <a:solidFill>
                <a:schemeClr val="bg1"/>
              </a:solidFill>
            </a:rPr>
            <a:t>Побочные эффекты</a:t>
          </a:r>
          <a:endParaRPr lang="ru-RU" sz="2300" b="1" dirty="0">
            <a:solidFill>
              <a:schemeClr val="bg1"/>
            </a:solidFill>
          </a:endParaRPr>
        </a:p>
      </dgm:t>
    </dgm:pt>
    <dgm:pt modelId="{DB0892DB-0A6A-438B-8A26-8825EC75AF3A}" type="parTrans" cxnId="{A929BE94-AA91-4115-9A63-29BF50525DDD}">
      <dgm:prSet/>
      <dgm:spPr/>
      <dgm:t>
        <a:bodyPr/>
        <a:lstStyle/>
        <a:p>
          <a:endParaRPr lang="ru-RU"/>
        </a:p>
      </dgm:t>
    </dgm:pt>
    <dgm:pt modelId="{42D239AF-570C-48C8-A333-6F52C49776C0}" type="sibTrans" cxnId="{A929BE94-AA91-4115-9A63-29BF50525DDD}">
      <dgm:prSet/>
      <dgm:spPr/>
      <dgm:t>
        <a:bodyPr/>
        <a:lstStyle/>
        <a:p>
          <a:endParaRPr lang="ru-RU"/>
        </a:p>
      </dgm:t>
    </dgm:pt>
    <dgm:pt modelId="{164A0199-44B5-4C32-AEFB-98DE08AE0703}">
      <dgm:prSet phldrT="[Текст]" custT="1"/>
      <dgm:spPr/>
      <dgm:t>
        <a:bodyPr/>
        <a:lstStyle/>
        <a:p>
          <a:r>
            <a:rPr lang="ru-RU" sz="1800" b="1" dirty="0" smtClean="0"/>
            <a:t>Клинико-лабораторный контроль</a:t>
          </a:r>
          <a:endParaRPr lang="ru-RU" sz="1800" b="1" dirty="0"/>
        </a:p>
      </dgm:t>
    </dgm:pt>
    <dgm:pt modelId="{4B75FEF6-0EF6-4AD8-9B72-4A6DF24DE3E9}" type="parTrans" cxnId="{224E98B6-F40A-4397-B22E-2C92DCBE9475}">
      <dgm:prSet/>
      <dgm:spPr/>
      <dgm:t>
        <a:bodyPr/>
        <a:lstStyle/>
        <a:p>
          <a:endParaRPr lang="ru-RU"/>
        </a:p>
      </dgm:t>
    </dgm:pt>
    <dgm:pt modelId="{3D61436B-743A-4656-99FF-D58AA77E5405}" type="sibTrans" cxnId="{224E98B6-F40A-4397-B22E-2C92DCBE9475}">
      <dgm:prSet/>
      <dgm:spPr/>
      <dgm:t>
        <a:bodyPr/>
        <a:lstStyle/>
        <a:p>
          <a:endParaRPr lang="ru-RU"/>
        </a:p>
      </dgm:t>
    </dgm:pt>
    <dgm:pt modelId="{589B6D3D-1AB0-4C22-A671-256F26F13C93}">
      <dgm:prSet phldrT="[Текст]" custT="1"/>
      <dgm:spPr/>
      <dgm:t>
        <a:bodyPr/>
        <a:lstStyle/>
        <a:p>
          <a:r>
            <a:rPr lang="ru-RU" sz="1800" b="1" dirty="0" smtClean="0"/>
            <a:t>Проверка совместимости </a:t>
          </a:r>
          <a:br>
            <a:rPr lang="ru-RU" sz="1800" b="1" dirty="0" smtClean="0"/>
          </a:br>
          <a:r>
            <a:rPr lang="en-US" sz="1800" b="1" dirty="0" smtClean="0"/>
            <a:t>arvt.ru</a:t>
          </a:r>
          <a:endParaRPr lang="ru-RU" sz="1800" b="1" dirty="0"/>
        </a:p>
      </dgm:t>
    </dgm:pt>
    <dgm:pt modelId="{677627D9-A1DF-4544-B67D-C7EF6454ADF5}" type="parTrans" cxnId="{E770124A-BE61-47C9-B18A-0B471686384A}">
      <dgm:prSet/>
      <dgm:spPr/>
      <dgm:t>
        <a:bodyPr/>
        <a:lstStyle/>
        <a:p>
          <a:endParaRPr lang="ru-RU"/>
        </a:p>
      </dgm:t>
    </dgm:pt>
    <dgm:pt modelId="{28A53CA9-768E-48A6-9AA1-F6F8C49511C3}" type="sibTrans" cxnId="{E770124A-BE61-47C9-B18A-0B471686384A}">
      <dgm:prSet/>
      <dgm:spPr/>
      <dgm:t>
        <a:bodyPr/>
        <a:lstStyle/>
        <a:p>
          <a:endParaRPr lang="ru-RU"/>
        </a:p>
      </dgm:t>
    </dgm:pt>
    <dgm:pt modelId="{B4440E16-ECDF-4534-9201-FEC369FAD88D}">
      <dgm:prSet phldrT="[Текст]" custT="1"/>
      <dgm:spPr/>
      <dgm:t>
        <a:bodyPr/>
        <a:lstStyle/>
        <a:p>
          <a:r>
            <a:rPr lang="ru-RU" sz="1800" b="1" dirty="0" smtClean="0"/>
            <a:t>Замена схемы</a:t>
          </a:r>
          <a:endParaRPr lang="ru-RU" sz="1800" b="1" dirty="0"/>
        </a:p>
      </dgm:t>
    </dgm:pt>
    <dgm:pt modelId="{3CD0C4E3-D014-49EC-BEC0-DF005C6D1F85}" type="sibTrans" cxnId="{F33C2A38-FE85-4F4C-825A-14C0641EF798}">
      <dgm:prSet/>
      <dgm:spPr/>
      <dgm:t>
        <a:bodyPr/>
        <a:lstStyle/>
        <a:p>
          <a:endParaRPr lang="ru-RU"/>
        </a:p>
      </dgm:t>
    </dgm:pt>
    <dgm:pt modelId="{4EF54F9D-BC23-4081-B488-973EDF0ECF80}" type="parTrans" cxnId="{F33C2A38-FE85-4F4C-825A-14C0641EF798}">
      <dgm:prSet/>
      <dgm:spPr/>
      <dgm:t>
        <a:bodyPr/>
        <a:lstStyle/>
        <a:p>
          <a:endParaRPr lang="ru-RU"/>
        </a:p>
      </dgm:t>
    </dgm:pt>
    <dgm:pt modelId="{0FDC13D0-205B-4197-99CB-E9312CA5F829}">
      <dgm:prSet phldrT="[Текст]" custT="1"/>
      <dgm:spPr/>
      <dgm:t>
        <a:bodyPr/>
        <a:lstStyle/>
        <a:p>
          <a:r>
            <a:rPr lang="ru-RU" sz="1800" b="1" dirty="0" smtClean="0"/>
            <a:t>Приём 3-х препаратов </a:t>
          </a:r>
          <a:br>
            <a:rPr lang="ru-RU" sz="1800" b="1" dirty="0" smtClean="0"/>
          </a:br>
          <a:r>
            <a:rPr lang="ru-RU" sz="1800" b="1" dirty="0" smtClean="0"/>
            <a:t>из 2-х разных классов</a:t>
          </a:r>
          <a:endParaRPr lang="ru-RU" sz="1800" b="1" dirty="0"/>
        </a:p>
      </dgm:t>
    </dgm:pt>
    <dgm:pt modelId="{A12C5EE1-F777-410E-AF4D-137AB9AE5AEA}" type="sibTrans" cxnId="{FC75212E-2F7A-447C-A86E-DBC58C31EFFB}">
      <dgm:prSet/>
      <dgm:spPr/>
      <dgm:t>
        <a:bodyPr/>
        <a:lstStyle/>
        <a:p>
          <a:endParaRPr lang="ru-RU"/>
        </a:p>
      </dgm:t>
    </dgm:pt>
    <dgm:pt modelId="{D8AB240C-CCBF-4862-B8C1-660FBACCBBB3}" type="parTrans" cxnId="{FC75212E-2F7A-447C-A86E-DBC58C31EFFB}">
      <dgm:prSet/>
      <dgm:spPr/>
      <dgm:t>
        <a:bodyPr/>
        <a:lstStyle/>
        <a:p>
          <a:endParaRPr lang="ru-RU"/>
        </a:p>
      </dgm:t>
    </dgm:pt>
    <dgm:pt modelId="{E948D8D1-86B1-4C2D-AABB-53AA641E38C5}">
      <dgm:prSet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Взаимодействия с другими лекарствами</a:t>
          </a:r>
        </a:p>
      </dgm:t>
    </dgm:pt>
    <dgm:pt modelId="{4DC0C43A-1B6E-4D5A-B625-E91C885E1F6A}" type="parTrans" cxnId="{ED49D88F-DCE2-4A54-A985-49B0BD145CF1}">
      <dgm:prSet/>
      <dgm:spPr/>
      <dgm:t>
        <a:bodyPr/>
        <a:lstStyle/>
        <a:p>
          <a:endParaRPr lang="ru-RU"/>
        </a:p>
      </dgm:t>
    </dgm:pt>
    <dgm:pt modelId="{2B18CC91-49C3-4179-80D8-975FB9F2BCD1}" type="sibTrans" cxnId="{ED49D88F-DCE2-4A54-A985-49B0BD145CF1}">
      <dgm:prSet/>
      <dgm:spPr/>
      <dgm:t>
        <a:bodyPr/>
        <a:lstStyle/>
        <a:p>
          <a:endParaRPr lang="ru-RU"/>
        </a:p>
      </dgm:t>
    </dgm:pt>
    <dgm:pt modelId="{AEC5F7F1-8E0A-4CB8-924A-821DC88CB627}" type="pres">
      <dgm:prSet presAssocID="{DD8DA441-F6B8-4A32-A120-8EE9F9C3F7D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E03E432-6B5A-470A-AAA0-2FD725D8A6DB}" type="pres">
      <dgm:prSet presAssocID="{16B20CCF-AEC2-4C74-B908-C61600841BA8}" presName="horFlow" presStyleCnt="0"/>
      <dgm:spPr/>
      <dgm:t>
        <a:bodyPr/>
        <a:lstStyle/>
        <a:p>
          <a:endParaRPr lang="ru-RU"/>
        </a:p>
      </dgm:t>
    </dgm:pt>
    <dgm:pt modelId="{A46DAE6C-1D19-4CB0-8407-2CDB5054730A}" type="pres">
      <dgm:prSet presAssocID="{16B20CCF-AEC2-4C74-B908-C61600841BA8}" presName="bigChev" presStyleLbl="node1" presStyleIdx="0" presStyleCnt="4" custScaleX="125184"/>
      <dgm:spPr/>
      <dgm:t>
        <a:bodyPr/>
        <a:lstStyle/>
        <a:p>
          <a:endParaRPr lang="ru-RU"/>
        </a:p>
      </dgm:t>
    </dgm:pt>
    <dgm:pt modelId="{853DDBD6-1A20-4747-B56C-D0361937A608}" type="pres">
      <dgm:prSet presAssocID="{8AC266B3-943E-4F00-9472-07C14DCB431E}" presName="parTrans" presStyleCnt="0"/>
      <dgm:spPr/>
      <dgm:t>
        <a:bodyPr/>
        <a:lstStyle/>
        <a:p>
          <a:endParaRPr lang="ru-RU"/>
        </a:p>
      </dgm:t>
    </dgm:pt>
    <dgm:pt modelId="{9B32B357-881D-4F86-A990-2492340F81B3}" type="pres">
      <dgm:prSet presAssocID="{AF147368-B705-4062-9906-C5ACA7ACF054}" presName="node" presStyleLbl="alignAccFollowNode1" presStyleIdx="0" presStyleCnt="6" custScaleX="112351" custLinFactX="107268" custLinFactNeighborX="200000" custLinFactNeighborY="-12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5CC3D7-06DA-432E-9303-5B5D38864D3D}" type="pres">
      <dgm:prSet presAssocID="{DC7F6A56-5AC9-42B5-9649-8108C4165113}" presName="sibTrans" presStyleCnt="0"/>
      <dgm:spPr/>
      <dgm:t>
        <a:bodyPr/>
        <a:lstStyle/>
        <a:p>
          <a:endParaRPr lang="ru-RU"/>
        </a:p>
      </dgm:t>
    </dgm:pt>
    <dgm:pt modelId="{4F4A77AC-0927-40D8-8893-5C5114FB6949}" type="pres">
      <dgm:prSet presAssocID="{0FDC13D0-205B-4197-99CB-E9312CA5F829}" presName="node" presStyleLbl="alignAccFollowNode1" presStyleIdx="1" presStyleCnt="6" custScaleX="142564" custLinFactX="-83757" custLinFactNeighborX="-100000" custLinFactNeighborY="-13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76C674-F299-430D-838E-693ED01E353B}" type="pres">
      <dgm:prSet presAssocID="{16B20CCF-AEC2-4C74-B908-C61600841BA8}" presName="vSp" presStyleCnt="0"/>
      <dgm:spPr/>
      <dgm:t>
        <a:bodyPr/>
        <a:lstStyle/>
        <a:p>
          <a:endParaRPr lang="ru-RU"/>
        </a:p>
      </dgm:t>
    </dgm:pt>
    <dgm:pt modelId="{E7E2D7BF-B69D-4F94-B159-6827E39F07F8}" type="pres">
      <dgm:prSet presAssocID="{0D9EC759-D03C-47A3-A9B5-D0DC7C1246A3}" presName="horFlow" presStyleCnt="0"/>
      <dgm:spPr/>
      <dgm:t>
        <a:bodyPr/>
        <a:lstStyle/>
        <a:p>
          <a:endParaRPr lang="ru-RU"/>
        </a:p>
      </dgm:t>
    </dgm:pt>
    <dgm:pt modelId="{87FD7DBC-F6E5-4C4A-A040-450440682AE9}" type="pres">
      <dgm:prSet presAssocID="{0D9EC759-D03C-47A3-A9B5-D0DC7C1246A3}" presName="bigChev" presStyleLbl="node1" presStyleIdx="1" presStyleCnt="4" custScaleX="131798"/>
      <dgm:spPr/>
      <dgm:t>
        <a:bodyPr/>
        <a:lstStyle/>
        <a:p>
          <a:endParaRPr lang="ru-RU"/>
        </a:p>
      </dgm:t>
    </dgm:pt>
    <dgm:pt modelId="{5D34F862-7CDC-4F9F-A374-B9E00E7B35B2}" type="pres">
      <dgm:prSet presAssocID="{00A726EF-80CF-4B74-A3F6-A15708DE259D}" presName="parTrans" presStyleCnt="0"/>
      <dgm:spPr/>
      <dgm:t>
        <a:bodyPr/>
        <a:lstStyle/>
        <a:p>
          <a:endParaRPr lang="ru-RU"/>
        </a:p>
      </dgm:t>
    </dgm:pt>
    <dgm:pt modelId="{F3160EBE-E0B8-4CC7-808C-A6FFDBD73905}" type="pres">
      <dgm:prSet presAssocID="{5E61007A-A140-455F-B2BA-FF0462446760}" presName="node" presStyleLbl="alignAccFollowNode1" presStyleIdx="2" presStyleCnt="6" custScaleX="1214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7278C9-FA2B-4EAA-84E8-7BE9D6FE34C5}" type="pres">
      <dgm:prSet presAssocID="{2D3E20D2-2FBF-493F-B6D8-7BCFB0E7C4A8}" presName="sibTrans" presStyleCnt="0"/>
      <dgm:spPr/>
      <dgm:t>
        <a:bodyPr/>
        <a:lstStyle/>
        <a:p>
          <a:endParaRPr lang="ru-RU"/>
        </a:p>
      </dgm:t>
    </dgm:pt>
    <dgm:pt modelId="{976616E7-195B-4CB2-AC1D-3E67EDF5DBA5}" type="pres">
      <dgm:prSet presAssocID="{B4440E16-ECDF-4534-9201-FEC369FAD88D}" presName="node" presStyleLbl="alignAccFollowNode1" presStyleIdx="3" presStyleCnt="6" custScaleX="114144" custLinFactY="38203" custLinFactNeighborX="2475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76AC8B-33A8-4D16-96FB-E9A0DEC7D24B}" type="pres">
      <dgm:prSet presAssocID="{0D9EC759-D03C-47A3-A9B5-D0DC7C1246A3}" presName="vSp" presStyleCnt="0"/>
      <dgm:spPr/>
      <dgm:t>
        <a:bodyPr/>
        <a:lstStyle/>
        <a:p>
          <a:endParaRPr lang="ru-RU"/>
        </a:p>
      </dgm:t>
    </dgm:pt>
    <dgm:pt modelId="{8291FAF7-E716-41BD-B438-96C19C0884D9}" type="pres">
      <dgm:prSet presAssocID="{DC198292-910C-4F8C-9E8F-CF9776E1A225}" presName="horFlow" presStyleCnt="0"/>
      <dgm:spPr/>
      <dgm:t>
        <a:bodyPr/>
        <a:lstStyle/>
        <a:p>
          <a:endParaRPr lang="ru-RU"/>
        </a:p>
      </dgm:t>
    </dgm:pt>
    <dgm:pt modelId="{02A1674E-52E1-4D62-BF22-2CD34B3D0336}" type="pres">
      <dgm:prSet presAssocID="{DC198292-910C-4F8C-9E8F-CF9776E1A225}" presName="bigChev" presStyleLbl="node1" presStyleIdx="2" presStyleCnt="4" custScaleX="131447"/>
      <dgm:spPr/>
      <dgm:t>
        <a:bodyPr/>
        <a:lstStyle/>
        <a:p>
          <a:endParaRPr lang="ru-RU"/>
        </a:p>
      </dgm:t>
    </dgm:pt>
    <dgm:pt modelId="{29C679EE-5F26-4C8E-BD17-854D5D73E7E8}" type="pres">
      <dgm:prSet presAssocID="{4B75FEF6-0EF6-4AD8-9B72-4A6DF24DE3E9}" presName="parTrans" presStyleCnt="0"/>
      <dgm:spPr/>
      <dgm:t>
        <a:bodyPr/>
        <a:lstStyle/>
        <a:p>
          <a:endParaRPr lang="ru-RU"/>
        </a:p>
      </dgm:t>
    </dgm:pt>
    <dgm:pt modelId="{42BE50E9-D675-42AD-B70B-C06E9F54AACC}" type="pres">
      <dgm:prSet presAssocID="{164A0199-44B5-4C32-AEFB-98DE08AE0703}" presName="node" presStyleLbl="alignAccFollowNode1" presStyleIdx="4" presStyleCnt="6" custScaleX="121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B851C6-BCDA-43CB-BD27-F8B87C4B8DC4}" type="pres">
      <dgm:prSet presAssocID="{3D61436B-743A-4656-99FF-D58AA77E5405}" presName="sibTrans" presStyleCnt="0"/>
      <dgm:spPr/>
      <dgm:t>
        <a:bodyPr/>
        <a:lstStyle/>
        <a:p>
          <a:endParaRPr lang="ru-RU"/>
        </a:p>
      </dgm:t>
    </dgm:pt>
    <dgm:pt modelId="{B830B76D-DF58-4F3D-A01C-950F8D965F7A}" type="pres">
      <dgm:prSet presAssocID="{589B6D3D-1AB0-4C22-A671-256F26F13C93}" presName="node" presStyleLbl="alignAccFollowNode1" presStyleIdx="5" presStyleCnt="6" custScaleX="125869" custLinFactX="-91609" custLinFactY="35554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A65B5A-AAF3-4E78-916B-4D1A2948CE72}" type="pres">
      <dgm:prSet presAssocID="{DC198292-910C-4F8C-9E8F-CF9776E1A225}" presName="vSp" presStyleCnt="0"/>
      <dgm:spPr/>
      <dgm:t>
        <a:bodyPr/>
        <a:lstStyle/>
        <a:p>
          <a:endParaRPr lang="ru-RU"/>
        </a:p>
      </dgm:t>
    </dgm:pt>
    <dgm:pt modelId="{11B5A628-DCC4-4F17-83D3-79322FF9E957}" type="pres">
      <dgm:prSet presAssocID="{E948D8D1-86B1-4C2D-AABB-53AA641E38C5}" presName="horFlow" presStyleCnt="0"/>
      <dgm:spPr/>
      <dgm:t>
        <a:bodyPr/>
        <a:lstStyle/>
        <a:p>
          <a:endParaRPr lang="ru-RU"/>
        </a:p>
      </dgm:t>
    </dgm:pt>
    <dgm:pt modelId="{87398A73-8BEB-494E-B88E-CC45523C1F88}" type="pres">
      <dgm:prSet presAssocID="{E948D8D1-86B1-4C2D-AABB-53AA641E38C5}" presName="bigChev" presStyleLbl="node1" presStyleIdx="3" presStyleCnt="4" custScaleX="129800"/>
      <dgm:spPr/>
      <dgm:t>
        <a:bodyPr/>
        <a:lstStyle/>
        <a:p>
          <a:endParaRPr lang="ru-RU"/>
        </a:p>
      </dgm:t>
    </dgm:pt>
  </dgm:ptLst>
  <dgm:cxnLst>
    <dgm:cxn modelId="{D81162FF-BAE6-49F7-A034-8EB70D01A2E6}" type="presOf" srcId="{589B6D3D-1AB0-4C22-A671-256F26F13C93}" destId="{B830B76D-DF58-4F3D-A01C-950F8D965F7A}" srcOrd="0" destOrd="0" presId="urn:microsoft.com/office/officeart/2005/8/layout/lProcess3"/>
    <dgm:cxn modelId="{C16660D9-16C9-4031-A9F3-E09CC0122967}" srcId="{DD8DA441-F6B8-4A32-A120-8EE9F9C3F7D7}" destId="{16B20CCF-AEC2-4C74-B908-C61600841BA8}" srcOrd="0" destOrd="0" parTransId="{0E97B7C2-3B28-4089-8604-03A724F8CB76}" sibTransId="{EB6DC4A6-BDFC-4C14-A86A-EB03146A8022}"/>
    <dgm:cxn modelId="{F33C2A38-FE85-4F4C-825A-14C0641EF798}" srcId="{0D9EC759-D03C-47A3-A9B5-D0DC7C1246A3}" destId="{B4440E16-ECDF-4534-9201-FEC369FAD88D}" srcOrd="1" destOrd="0" parTransId="{4EF54F9D-BC23-4081-B488-973EDF0ECF80}" sibTransId="{3CD0C4E3-D014-49EC-BEC0-DF005C6D1F85}"/>
    <dgm:cxn modelId="{69A9FA8F-8399-41B0-B6F2-60D4A4B18FDD}" srcId="{0D9EC759-D03C-47A3-A9B5-D0DC7C1246A3}" destId="{5E61007A-A140-455F-B2BA-FF0462446760}" srcOrd="0" destOrd="0" parTransId="{00A726EF-80CF-4B74-A3F6-A15708DE259D}" sibTransId="{2D3E20D2-2FBF-493F-B6D8-7BCFB0E7C4A8}"/>
    <dgm:cxn modelId="{7FDCCA8C-26D6-4893-A5E5-425B5A72CFE8}" type="presOf" srcId="{DC198292-910C-4F8C-9E8F-CF9776E1A225}" destId="{02A1674E-52E1-4D62-BF22-2CD34B3D0336}" srcOrd="0" destOrd="0" presId="urn:microsoft.com/office/officeart/2005/8/layout/lProcess3"/>
    <dgm:cxn modelId="{E770124A-BE61-47C9-B18A-0B471686384A}" srcId="{DC198292-910C-4F8C-9E8F-CF9776E1A225}" destId="{589B6D3D-1AB0-4C22-A671-256F26F13C93}" srcOrd="1" destOrd="0" parTransId="{677627D9-A1DF-4544-B67D-C7EF6454ADF5}" sibTransId="{28A53CA9-768E-48A6-9AA1-F6F8C49511C3}"/>
    <dgm:cxn modelId="{FC75212E-2F7A-447C-A86E-DBC58C31EFFB}" srcId="{16B20CCF-AEC2-4C74-B908-C61600841BA8}" destId="{0FDC13D0-205B-4197-99CB-E9312CA5F829}" srcOrd="1" destOrd="0" parTransId="{D8AB240C-CCBF-4862-B8C1-660FBACCBBB3}" sibTransId="{A12C5EE1-F777-410E-AF4D-137AB9AE5AEA}"/>
    <dgm:cxn modelId="{ED49D88F-DCE2-4A54-A985-49B0BD145CF1}" srcId="{DD8DA441-F6B8-4A32-A120-8EE9F9C3F7D7}" destId="{E948D8D1-86B1-4C2D-AABB-53AA641E38C5}" srcOrd="3" destOrd="0" parTransId="{4DC0C43A-1B6E-4D5A-B625-E91C885E1F6A}" sibTransId="{2B18CC91-49C3-4179-80D8-975FB9F2BCD1}"/>
    <dgm:cxn modelId="{07ACF9C7-2D76-4CEE-AE8A-5399AB2192C8}" type="presOf" srcId="{AF147368-B705-4062-9906-C5ACA7ACF054}" destId="{9B32B357-881D-4F86-A990-2492340F81B3}" srcOrd="0" destOrd="0" presId="urn:microsoft.com/office/officeart/2005/8/layout/lProcess3"/>
    <dgm:cxn modelId="{224E98B6-F40A-4397-B22E-2C92DCBE9475}" srcId="{DC198292-910C-4F8C-9E8F-CF9776E1A225}" destId="{164A0199-44B5-4C32-AEFB-98DE08AE0703}" srcOrd="0" destOrd="0" parTransId="{4B75FEF6-0EF6-4AD8-9B72-4A6DF24DE3E9}" sibTransId="{3D61436B-743A-4656-99FF-D58AA77E5405}"/>
    <dgm:cxn modelId="{D7B4F9C3-CE8B-4C99-A4A5-CEB369E947CA}" type="presOf" srcId="{E948D8D1-86B1-4C2D-AABB-53AA641E38C5}" destId="{87398A73-8BEB-494E-B88E-CC45523C1F88}" srcOrd="0" destOrd="0" presId="urn:microsoft.com/office/officeart/2005/8/layout/lProcess3"/>
    <dgm:cxn modelId="{C58B023F-B80E-412F-8D09-8520965CDFF4}" type="presOf" srcId="{B4440E16-ECDF-4534-9201-FEC369FAD88D}" destId="{976616E7-195B-4CB2-AC1D-3E67EDF5DBA5}" srcOrd="0" destOrd="0" presId="urn:microsoft.com/office/officeart/2005/8/layout/lProcess3"/>
    <dgm:cxn modelId="{6F082A67-0E8D-4C41-872F-E712ACC51D18}" srcId="{16B20CCF-AEC2-4C74-B908-C61600841BA8}" destId="{AF147368-B705-4062-9906-C5ACA7ACF054}" srcOrd="0" destOrd="0" parTransId="{8AC266B3-943E-4F00-9472-07C14DCB431E}" sibTransId="{DC7F6A56-5AC9-42B5-9649-8108C4165113}"/>
    <dgm:cxn modelId="{E43500AB-2850-4B51-A055-691DFA3D8C26}" type="presOf" srcId="{5E61007A-A140-455F-B2BA-FF0462446760}" destId="{F3160EBE-E0B8-4CC7-808C-A6FFDBD73905}" srcOrd="0" destOrd="0" presId="urn:microsoft.com/office/officeart/2005/8/layout/lProcess3"/>
    <dgm:cxn modelId="{DB8B1681-1804-4805-B4C1-ABD7751E96C0}" type="presOf" srcId="{DD8DA441-F6B8-4A32-A120-8EE9F9C3F7D7}" destId="{AEC5F7F1-8E0A-4CB8-924A-821DC88CB627}" srcOrd="0" destOrd="0" presId="urn:microsoft.com/office/officeart/2005/8/layout/lProcess3"/>
    <dgm:cxn modelId="{D9FF58B7-1355-4BE6-895C-257041A4D302}" type="presOf" srcId="{164A0199-44B5-4C32-AEFB-98DE08AE0703}" destId="{42BE50E9-D675-42AD-B70B-C06E9F54AACC}" srcOrd="0" destOrd="0" presId="urn:microsoft.com/office/officeart/2005/8/layout/lProcess3"/>
    <dgm:cxn modelId="{DC1E02C1-E415-4563-9622-3806203DA195}" srcId="{DD8DA441-F6B8-4A32-A120-8EE9F9C3F7D7}" destId="{0D9EC759-D03C-47A3-A9B5-D0DC7C1246A3}" srcOrd="1" destOrd="0" parTransId="{55E916CC-98A4-4001-831B-B097FDF3A736}" sibTransId="{153D5776-2B58-4CE5-B273-1F08A82F9220}"/>
    <dgm:cxn modelId="{CCE2BA07-1E10-4B71-ACA9-30568966B53B}" type="presOf" srcId="{0D9EC759-D03C-47A3-A9B5-D0DC7C1246A3}" destId="{87FD7DBC-F6E5-4C4A-A040-450440682AE9}" srcOrd="0" destOrd="0" presId="urn:microsoft.com/office/officeart/2005/8/layout/lProcess3"/>
    <dgm:cxn modelId="{A929BE94-AA91-4115-9A63-29BF50525DDD}" srcId="{DD8DA441-F6B8-4A32-A120-8EE9F9C3F7D7}" destId="{DC198292-910C-4F8C-9E8F-CF9776E1A225}" srcOrd="2" destOrd="0" parTransId="{DB0892DB-0A6A-438B-8A26-8825EC75AF3A}" sibTransId="{42D239AF-570C-48C8-A333-6F52C49776C0}"/>
    <dgm:cxn modelId="{ED5D65A1-02B6-4789-A0F9-F381E819233A}" type="presOf" srcId="{0FDC13D0-205B-4197-99CB-E9312CA5F829}" destId="{4F4A77AC-0927-40D8-8893-5C5114FB6949}" srcOrd="0" destOrd="0" presId="urn:microsoft.com/office/officeart/2005/8/layout/lProcess3"/>
    <dgm:cxn modelId="{F8F7BDF8-F108-4BE8-8D16-8454DBA9D6FB}" type="presOf" srcId="{16B20CCF-AEC2-4C74-B908-C61600841BA8}" destId="{A46DAE6C-1D19-4CB0-8407-2CDB5054730A}" srcOrd="0" destOrd="0" presId="urn:microsoft.com/office/officeart/2005/8/layout/lProcess3"/>
    <dgm:cxn modelId="{B9DBE33C-3A9F-4697-9A79-34B95D99CC69}" type="presParOf" srcId="{AEC5F7F1-8E0A-4CB8-924A-821DC88CB627}" destId="{DE03E432-6B5A-470A-AAA0-2FD725D8A6DB}" srcOrd="0" destOrd="0" presId="urn:microsoft.com/office/officeart/2005/8/layout/lProcess3"/>
    <dgm:cxn modelId="{3BAF9A96-D3C4-4D31-B3D0-60CBFCABF1A1}" type="presParOf" srcId="{DE03E432-6B5A-470A-AAA0-2FD725D8A6DB}" destId="{A46DAE6C-1D19-4CB0-8407-2CDB5054730A}" srcOrd="0" destOrd="0" presId="urn:microsoft.com/office/officeart/2005/8/layout/lProcess3"/>
    <dgm:cxn modelId="{BC87D86F-B2AC-4DB4-A804-F0A24995750C}" type="presParOf" srcId="{DE03E432-6B5A-470A-AAA0-2FD725D8A6DB}" destId="{853DDBD6-1A20-4747-B56C-D0361937A608}" srcOrd="1" destOrd="0" presId="urn:microsoft.com/office/officeart/2005/8/layout/lProcess3"/>
    <dgm:cxn modelId="{37C8552F-EA49-42BD-9D45-C25D5E254102}" type="presParOf" srcId="{DE03E432-6B5A-470A-AAA0-2FD725D8A6DB}" destId="{9B32B357-881D-4F86-A990-2492340F81B3}" srcOrd="2" destOrd="0" presId="urn:microsoft.com/office/officeart/2005/8/layout/lProcess3"/>
    <dgm:cxn modelId="{1E42DE57-BB04-42A5-AC89-5B16F5742D69}" type="presParOf" srcId="{DE03E432-6B5A-470A-AAA0-2FD725D8A6DB}" destId="{4A5CC3D7-06DA-432E-9303-5B5D38864D3D}" srcOrd="3" destOrd="0" presId="urn:microsoft.com/office/officeart/2005/8/layout/lProcess3"/>
    <dgm:cxn modelId="{6ACAF5CE-9A78-4D51-BEFE-04CAE95AD7FE}" type="presParOf" srcId="{DE03E432-6B5A-470A-AAA0-2FD725D8A6DB}" destId="{4F4A77AC-0927-40D8-8893-5C5114FB6949}" srcOrd="4" destOrd="0" presId="urn:microsoft.com/office/officeart/2005/8/layout/lProcess3"/>
    <dgm:cxn modelId="{CA72DA00-34A6-40D0-A87A-3D7A970DB753}" type="presParOf" srcId="{AEC5F7F1-8E0A-4CB8-924A-821DC88CB627}" destId="{9376C674-F299-430D-838E-693ED01E353B}" srcOrd="1" destOrd="0" presId="urn:microsoft.com/office/officeart/2005/8/layout/lProcess3"/>
    <dgm:cxn modelId="{15B58E4E-393B-4F9B-9009-156489894919}" type="presParOf" srcId="{AEC5F7F1-8E0A-4CB8-924A-821DC88CB627}" destId="{E7E2D7BF-B69D-4F94-B159-6827E39F07F8}" srcOrd="2" destOrd="0" presId="urn:microsoft.com/office/officeart/2005/8/layout/lProcess3"/>
    <dgm:cxn modelId="{DA14C96D-4718-4C6E-9B2D-834C2EED0BE2}" type="presParOf" srcId="{E7E2D7BF-B69D-4F94-B159-6827E39F07F8}" destId="{87FD7DBC-F6E5-4C4A-A040-450440682AE9}" srcOrd="0" destOrd="0" presId="urn:microsoft.com/office/officeart/2005/8/layout/lProcess3"/>
    <dgm:cxn modelId="{952BB414-88B1-4FB4-A663-A9184646F8C3}" type="presParOf" srcId="{E7E2D7BF-B69D-4F94-B159-6827E39F07F8}" destId="{5D34F862-7CDC-4F9F-A374-B9E00E7B35B2}" srcOrd="1" destOrd="0" presId="urn:microsoft.com/office/officeart/2005/8/layout/lProcess3"/>
    <dgm:cxn modelId="{9F147396-B4B5-441D-A11A-1F80669622C1}" type="presParOf" srcId="{E7E2D7BF-B69D-4F94-B159-6827E39F07F8}" destId="{F3160EBE-E0B8-4CC7-808C-A6FFDBD73905}" srcOrd="2" destOrd="0" presId="urn:microsoft.com/office/officeart/2005/8/layout/lProcess3"/>
    <dgm:cxn modelId="{58E9096B-F5EE-4CBD-81EF-397D4D4B2BB4}" type="presParOf" srcId="{E7E2D7BF-B69D-4F94-B159-6827E39F07F8}" destId="{127278C9-FA2B-4EAA-84E8-7BE9D6FE34C5}" srcOrd="3" destOrd="0" presId="urn:microsoft.com/office/officeart/2005/8/layout/lProcess3"/>
    <dgm:cxn modelId="{5CABE5C4-8704-4B04-AF71-8D3B7E7E0824}" type="presParOf" srcId="{E7E2D7BF-B69D-4F94-B159-6827E39F07F8}" destId="{976616E7-195B-4CB2-AC1D-3E67EDF5DBA5}" srcOrd="4" destOrd="0" presId="urn:microsoft.com/office/officeart/2005/8/layout/lProcess3"/>
    <dgm:cxn modelId="{2F74E178-99CF-40A3-88DC-57472CA0DD9F}" type="presParOf" srcId="{AEC5F7F1-8E0A-4CB8-924A-821DC88CB627}" destId="{3E76AC8B-33A8-4D16-96FB-E9A0DEC7D24B}" srcOrd="3" destOrd="0" presId="urn:microsoft.com/office/officeart/2005/8/layout/lProcess3"/>
    <dgm:cxn modelId="{C8162873-E87A-47DF-B22E-0A534636948C}" type="presParOf" srcId="{AEC5F7F1-8E0A-4CB8-924A-821DC88CB627}" destId="{8291FAF7-E716-41BD-B438-96C19C0884D9}" srcOrd="4" destOrd="0" presId="urn:microsoft.com/office/officeart/2005/8/layout/lProcess3"/>
    <dgm:cxn modelId="{8A507061-1269-44F7-83E3-B0187C78734C}" type="presParOf" srcId="{8291FAF7-E716-41BD-B438-96C19C0884D9}" destId="{02A1674E-52E1-4D62-BF22-2CD34B3D0336}" srcOrd="0" destOrd="0" presId="urn:microsoft.com/office/officeart/2005/8/layout/lProcess3"/>
    <dgm:cxn modelId="{3B6A4018-8973-4EF0-818E-E17732CCF3D4}" type="presParOf" srcId="{8291FAF7-E716-41BD-B438-96C19C0884D9}" destId="{29C679EE-5F26-4C8E-BD17-854D5D73E7E8}" srcOrd="1" destOrd="0" presId="urn:microsoft.com/office/officeart/2005/8/layout/lProcess3"/>
    <dgm:cxn modelId="{2CB72D1A-4B93-4A90-8B4D-AA1695EBDC70}" type="presParOf" srcId="{8291FAF7-E716-41BD-B438-96C19C0884D9}" destId="{42BE50E9-D675-42AD-B70B-C06E9F54AACC}" srcOrd="2" destOrd="0" presId="urn:microsoft.com/office/officeart/2005/8/layout/lProcess3"/>
    <dgm:cxn modelId="{9DD92E9F-FB0B-46C7-B8AE-3DB860114676}" type="presParOf" srcId="{8291FAF7-E716-41BD-B438-96C19C0884D9}" destId="{8CB851C6-BCDA-43CB-BD27-F8B87C4B8DC4}" srcOrd="3" destOrd="0" presId="urn:microsoft.com/office/officeart/2005/8/layout/lProcess3"/>
    <dgm:cxn modelId="{27FA50E3-FEC2-472C-9066-73A2A6CD342A}" type="presParOf" srcId="{8291FAF7-E716-41BD-B438-96C19C0884D9}" destId="{B830B76D-DF58-4F3D-A01C-950F8D965F7A}" srcOrd="4" destOrd="0" presId="urn:microsoft.com/office/officeart/2005/8/layout/lProcess3"/>
    <dgm:cxn modelId="{387DBBE0-F184-4416-B092-DB9D74D8494E}" type="presParOf" srcId="{AEC5F7F1-8E0A-4CB8-924A-821DC88CB627}" destId="{30A65B5A-AAF3-4E78-916B-4D1A2948CE72}" srcOrd="5" destOrd="0" presId="urn:microsoft.com/office/officeart/2005/8/layout/lProcess3"/>
    <dgm:cxn modelId="{5CD8052B-33F6-49F7-B39E-29104B7E384E}" type="presParOf" srcId="{AEC5F7F1-8E0A-4CB8-924A-821DC88CB627}" destId="{11B5A628-DCC4-4F17-83D3-79322FF9E957}" srcOrd="6" destOrd="0" presId="urn:microsoft.com/office/officeart/2005/8/layout/lProcess3"/>
    <dgm:cxn modelId="{FB147E30-DD62-45FA-8473-3BDA5520A7DE}" type="presParOf" srcId="{11B5A628-DCC4-4F17-83D3-79322FF9E957}" destId="{87398A73-8BEB-494E-B88E-CC45523C1F88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F8CC2F-5141-406E-B6E6-6766AC54F3B2}">
      <dsp:nvSpPr>
        <dsp:cNvPr id="0" name=""/>
        <dsp:cNvSpPr/>
      </dsp:nvSpPr>
      <dsp:spPr>
        <a:xfrm>
          <a:off x="0" y="1234060"/>
          <a:ext cx="3871356" cy="182148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3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3300" kern="1200" dirty="0" smtClean="0"/>
            <a:t>Прячется </a:t>
          </a:r>
          <a:br>
            <a:rPr lang="ru-RU" altLang="ru-RU" sz="3300" kern="1200" dirty="0" smtClean="0"/>
          </a:br>
          <a:r>
            <a:rPr lang="ru-RU" altLang="ru-RU" sz="3300" kern="1200" dirty="0" smtClean="0"/>
            <a:t>в «спящих» клетках</a:t>
          </a:r>
          <a:endParaRPr lang="ru-RU" sz="3300" kern="1200" dirty="0"/>
        </a:p>
      </dsp:txBody>
      <dsp:txXfrm>
        <a:off x="0" y="1234060"/>
        <a:ext cx="3871356" cy="1821486"/>
      </dsp:txXfrm>
    </dsp:sp>
    <dsp:sp modelId="{7C1C30FA-237F-4C1C-8E8B-4F5864F74D33}">
      <dsp:nvSpPr>
        <dsp:cNvPr id="0" name=""/>
        <dsp:cNvSpPr/>
      </dsp:nvSpPr>
      <dsp:spPr>
        <a:xfrm>
          <a:off x="4120265" y="1234060"/>
          <a:ext cx="4377332" cy="1978388"/>
        </a:xfrm>
        <a:prstGeom prst="rect">
          <a:avLst/>
        </a:prstGeom>
        <a:gradFill rotWithShape="0">
          <a:gsLst>
            <a:gs pos="0">
              <a:schemeClr val="accent3">
                <a:hueOff val="9001922"/>
                <a:satOff val="813"/>
                <a:lumOff val="-8631"/>
                <a:alphaOff val="0"/>
                <a:tint val="60000"/>
                <a:satMod val="160000"/>
              </a:schemeClr>
            </a:gs>
            <a:gs pos="46000">
              <a:schemeClr val="accent3">
                <a:hueOff val="9001922"/>
                <a:satOff val="813"/>
                <a:lumOff val="-8631"/>
                <a:alphaOff val="0"/>
                <a:tint val="86000"/>
                <a:satMod val="160000"/>
              </a:schemeClr>
            </a:gs>
            <a:gs pos="100000">
              <a:schemeClr val="accent3">
                <a:hueOff val="9001922"/>
                <a:satOff val="813"/>
                <a:lumOff val="-8631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Лечение действует только на активные клетки</a:t>
          </a:r>
          <a:endParaRPr lang="ru-RU" sz="3300" kern="1200" dirty="0"/>
        </a:p>
      </dsp:txBody>
      <dsp:txXfrm>
        <a:off x="4120265" y="1234060"/>
        <a:ext cx="4377332" cy="19783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507D44-6471-46A6-96DB-125D85A674A3}">
      <dsp:nvSpPr>
        <dsp:cNvPr id="0" name=""/>
        <dsp:cNvSpPr/>
      </dsp:nvSpPr>
      <dsp:spPr>
        <a:xfrm>
          <a:off x="0" y="822944"/>
          <a:ext cx="2857499" cy="17145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3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При ИС 350 и менее</a:t>
          </a:r>
        </a:p>
      </dsp:txBody>
      <dsp:txXfrm>
        <a:off x="0" y="822944"/>
        <a:ext cx="2857499" cy="1714500"/>
      </dsp:txXfrm>
    </dsp:sp>
    <dsp:sp modelId="{37A0B47B-3210-4BAA-90E0-E13EA2C1C373}">
      <dsp:nvSpPr>
        <dsp:cNvPr id="0" name=""/>
        <dsp:cNvSpPr/>
      </dsp:nvSpPr>
      <dsp:spPr>
        <a:xfrm>
          <a:off x="3143250" y="822944"/>
          <a:ext cx="2857499" cy="1714500"/>
        </a:xfrm>
        <a:prstGeom prst="rect">
          <a:avLst/>
        </a:prstGeom>
        <a:gradFill rotWithShape="0">
          <a:gsLst>
            <a:gs pos="0">
              <a:schemeClr val="accent3">
                <a:hueOff val="1800384"/>
                <a:satOff val="163"/>
                <a:lumOff val="-1726"/>
                <a:alphaOff val="0"/>
                <a:tint val="60000"/>
                <a:satMod val="160000"/>
              </a:schemeClr>
            </a:gs>
            <a:gs pos="46000">
              <a:schemeClr val="accent3">
                <a:hueOff val="1800384"/>
                <a:satOff val="163"/>
                <a:lumOff val="-1726"/>
                <a:alphaOff val="0"/>
                <a:tint val="86000"/>
                <a:satMod val="160000"/>
              </a:schemeClr>
            </a:gs>
            <a:gs pos="100000">
              <a:schemeClr val="accent3">
                <a:hueOff val="1800384"/>
                <a:satOff val="163"/>
                <a:lumOff val="-1726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При</a:t>
          </a:r>
          <a:r>
            <a:rPr lang="ru-RU" sz="2000" kern="1200" dirty="0" smtClean="0"/>
            <a:t> </a:t>
          </a:r>
          <a:r>
            <a:rPr lang="ru-RU" sz="2000" b="1" kern="1200" dirty="0" smtClean="0"/>
            <a:t>относительном</a:t>
          </a:r>
          <a:r>
            <a:rPr lang="ru-RU" sz="2000" kern="1200" dirty="0" smtClean="0"/>
            <a:t> </a:t>
          </a:r>
          <a:r>
            <a:rPr lang="ru-RU" sz="2000" b="1" kern="1200" dirty="0" smtClean="0"/>
            <a:t>количестве</a:t>
          </a:r>
          <a:r>
            <a:rPr lang="ru-RU" sz="2000" kern="1200" dirty="0" smtClean="0"/>
            <a:t> </a:t>
          </a:r>
          <a:r>
            <a:rPr lang="en-US" sz="2000" b="1" kern="1200" dirty="0" smtClean="0"/>
            <a:t>CD</a:t>
          </a:r>
          <a:r>
            <a:rPr lang="ru-RU" sz="2000" kern="1200" dirty="0" smtClean="0"/>
            <a:t>4 </a:t>
          </a:r>
          <a:br>
            <a:rPr lang="ru-RU" sz="2000" kern="1200" dirty="0" smtClean="0"/>
          </a:br>
          <a:r>
            <a:rPr lang="ru-RU" sz="2000" b="1" kern="1200" dirty="0" smtClean="0"/>
            <a:t>20</a:t>
          </a:r>
          <a:r>
            <a:rPr lang="ru-RU" sz="2000" kern="1200" dirty="0" smtClean="0"/>
            <a:t>% и </a:t>
          </a:r>
          <a:r>
            <a:rPr lang="ru-RU" sz="2000" b="1" kern="1200" dirty="0" smtClean="0"/>
            <a:t>менее</a:t>
          </a:r>
        </a:p>
      </dsp:txBody>
      <dsp:txXfrm>
        <a:off x="3143250" y="822944"/>
        <a:ext cx="2857499" cy="1714500"/>
      </dsp:txXfrm>
    </dsp:sp>
    <dsp:sp modelId="{BFCBBFE1-B7B5-45F7-82A9-B14021ED6B42}">
      <dsp:nvSpPr>
        <dsp:cNvPr id="0" name=""/>
        <dsp:cNvSpPr/>
      </dsp:nvSpPr>
      <dsp:spPr>
        <a:xfrm>
          <a:off x="6286500" y="822944"/>
          <a:ext cx="2857499" cy="1714500"/>
        </a:xfrm>
        <a:prstGeom prst="rect">
          <a:avLst/>
        </a:prstGeom>
        <a:gradFill rotWithShape="0">
          <a:gsLst>
            <a:gs pos="0">
              <a:schemeClr val="accent3">
                <a:hueOff val="3600769"/>
                <a:satOff val="325"/>
                <a:lumOff val="-3452"/>
                <a:alphaOff val="0"/>
                <a:tint val="60000"/>
                <a:satMod val="160000"/>
              </a:schemeClr>
            </a:gs>
            <a:gs pos="46000">
              <a:schemeClr val="accent3">
                <a:hueOff val="3600769"/>
                <a:satOff val="325"/>
                <a:lumOff val="-3452"/>
                <a:alphaOff val="0"/>
                <a:tint val="86000"/>
                <a:satMod val="160000"/>
              </a:schemeClr>
            </a:gs>
            <a:gs pos="100000">
              <a:schemeClr val="accent3">
                <a:hueOff val="3600769"/>
                <a:satOff val="325"/>
                <a:lumOff val="-345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При</a:t>
          </a:r>
          <a:r>
            <a:rPr lang="ru-RU" sz="2000" kern="1200" dirty="0" smtClean="0"/>
            <a:t> </a:t>
          </a:r>
          <a:r>
            <a:rPr lang="ru-RU" sz="2000" b="1" kern="1200" dirty="0" smtClean="0"/>
            <a:t>ВН</a:t>
          </a:r>
          <a:r>
            <a:rPr lang="ru-RU" sz="2000" kern="1200" dirty="0" smtClean="0"/>
            <a:t> </a:t>
          </a:r>
          <a:r>
            <a:rPr lang="ru-RU" sz="2000" b="1" kern="1200" dirty="0" smtClean="0"/>
            <a:t>более</a:t>
          </a:r>
          <a:r>
            <a:rPr lang="ru-RU" sz="2000" kern="1200" dirty="0" smtClean="0"/>
            <a:t> </a:t>
          </a:r>
          <a:br>
            <a:rPr lang="ru-RU" sz="2000" kern="1200" dirty="0" smtClean="0"/>
          </a:br>
          <a:r>
            <a:rPr lang="ru-RU" sz="2000" b="1" kern="1200" dirty="0" smtClean="0"/>
            <a:t>100</a:t>
          </a:r>
          <a:r>
            <a:rPr lang="ru-RU" sz="2000" kern="1200" dirty="0" smtClean="0"/>
            <a:t> </a:t>
          </a:r>
          <a:r>
            <a:rPr lang="ru-RU" sz="2000" b="1" kern="1200" dirty="0" smtClean="0"/>
            <a:t>000</a:t>
          </a:r>
          <a:r>
            <a:rPr lang="ru-RU" sz="2000" kern="1200" dirty="0" smtClean="0"/>
            <a:t> </a:t>
          </a:r>
          <a:r>
            <a:rPr lang="ru-RU" sz="2000" b="1" kern="1200" dirty="0" smtClean="0"/>
            <a:t>копий</a:t>
          </a:r>
        </a:p>
      </dsp:txBody>
      <dsp:txXfrm>
        <a:off x="6286500" y="822944"/>
        <a:ext cx="2857499" cy="1714500"/>
      </dsp:txXfrm>
    </dsp:sp>
    <dsp:sp modelId="{16FDF671-C7A4-4E6A-A9CE-687E3A820B8B}">
      <dsp:nvSpPr>
        <dsp:cNvPr id="0" name=""/>
        <dsp:cNvSpPr/>
      </dsp:nvSpPr>
      <dsp:spPr>
        <a:xfrm>
          <a:off x="0" y="2823195"/>
          <a:ext cx="2857499" cy="1714500"/>
        </a:xfrm>
        <a:prstGeom prst="rect">
          <a:avLst/>
        </a:prstGeom>
        <a:gradFill rotWithShape="0">
          <a:gsLst>
            <a:gs pos="0">
              <a:schemeClr val="accent3">
                <a:hueOff val="5401153"/>
                <a:satOff val="488"/>
                <a:lumOff val="-5179"/>
                <a:alphaOff val="0"/>
                <a:tint val="60000"/>
                <a:satMod val="160000"/>
              </a:schemeClr>
            </a:gs>
            <a:gs pos="46000">
              <a:schemeClr val="accent3">
                <a:hueOff val="5401153"/>
                <a:satOff val="488"/>
                <a:lumOff val="-5179"/>
                <a:alphaOff val="0"/>
                <a:tint val="86000"/>
                <a:satMod val="160000"/>
              </a:schemeClr>
            </a:gs>
            <a:gs pos="100000">
              <a:schemeClr val="accent3">
                <a:hueOff val="5401153"/>
                <a:satOff val="488"/>
                <a:lumOff val="-5179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Если</a:t>
          </a:r>
          <a:r>
            <a:rPr lang="ru-RU" sz="2000" kern="1200" dirty="0" smtClean="0"/>
            <a:t> </a:t>
          </a:r>
          <a:r>
            <a:rPr lang="ru-RU" sz="2000" b="1" kern="1200" dirty="0" smtClean="0"/>
            <a:t>долго</a:t>
          </a:r>
          <a:r>
            <a:rPr lang="ru-RU" sz="2000" kern="1200" dirty="0" smtClean="0"/>
            <a:t> </a:t>
          </a:r>
          <a:r>
            <a:rPr lang="ru-RU" sz="2000" b="1" kern="1200" dirty="0" smtClean="0"/>
            <a:t>болеешь</a:t>
          </a:r>
          <a:r>
            <a:rPr lang="ru-RU" sz="2000" kern="1200" dirty="0" smtClean="0"/>
            <a:t>, </a:t>
          </a:r>
          <a:r>
            <a:rPr lang="ru-RU" sz="2000" b="1" kern="1200" dirty="0" smtClean="0"/>
            <a:t>чего</a:t>
          </a:r>
          <a:r>
            <a:rPr lang="ru-RU" sz="2000" kern="1200" dirty="0" smtClean="0"/>
            <a:t> </a:t>
          </a:r>
          <a:r>
            <a:rPr lang="ru-RU" sz="2000" b="1" kern="1200" dirty="0" smtClean="0"/>
            <a:t>раньше</a:t>
          </a:r>
          <a:r>
            <a:rPr lang="ru-RU" sz="2000" kern="1200" dirty="0" smtClean="0"/>
            <a:t> </a:t>
          </a:r>
          <a:r>
            <a:rPr lang="ru-RU" sz="2000" b="1" kern="1200" dirty="0" smtClean="0"/>
            <a:t>не</a:t>
          </a:r>
          <a:r>
            <a:rPr lang="ru-RU" sz="2000" kern="1200" dirty="0" smtClean="0"/>
            <a:t> </a:t>
          </a:r>
          <a:r>
            <a:rPr lang="ru-RU" sz="2000" b="1" kern="1200" dirty="0" smtClean="0"/>
            <a:t>было</a:t>
          </a:r>
          <a:r>
            <a:rPr lang="ru-RU" sz="2000" kern="1200" dirty="0" smtClean="0"/>
            <a:t> (</a:t>
          </a:r>
          <a:r>
            <a:rPr lang="ru-RU" sz="2000" b="1" kern="1200" dirty="0" smtClean="0"/>
            <a:t>грибки</a:t>
          </a:r>
          <a:r>
            <a:rPr lang="ru-RU" sz="2000" kern="1200" dirty="0" smtClean="0"/>
            <a:t>, </a:t>
          </a:r>
          <a:r>
            <a:rPr lang="ru-RU" sz="2000" b="1" kern="1200" dirty="0" smtClean="0"/>
            <a:t>герпес</a:t>
          </a:r>
          <a:r>
            <a:rPr lang="ru-RU" sz="2000" kern="1200" dirty="0" smtClean="0"/>
            <a:t>, </a:t>
          </a:r>
          <a:r>
            <a:rPr lang="ru-RU" sz="2000" b="1" kern="1200" dirty="0" smtClean="0"/>
            <a:t>воспаление</a:t>
          </a:r>
          <a:r>
            <a:rPr lang="ru-RU" sz="2000" kern="1200" dirty="0" smtClean="0"/>
            <a:t> </a:t>
          </a:r>
          <a:r>
            <a:rPr lang="ru-RU" sz="2000" b="1" kern="1200" dirty="0" smtClean="0"/>
            <a:t>лёгких</a:t>
          </a:r>
          <a:r>
            <a:rPr lang="ru-RU" sz="2000" kern="1200" dirty="0" smtClean="0"/>
            <a:t>…)</a:t>
          </a:r>
          <a:endParaRPr lang="ru-RU" sz="2000" kern="1200" dirty="0"/>
        </a:p>
      </dsp:txBody>
      <dsp:txXfrm>
        <a:off x="0" y="2823195"/>
        <a:ext cx="2857499" cy="1714500"/>
      </dsp:txXfrm>
    </dsp:sp>
    <dsp:sp modelId="{C2F5CCDF-985F-4392-9F2C-EEFB4A9088F5}">
      <dsp:nvSpPr>
        <dsp:cNvPr id="0" name=""/>
        <dsp:cNvSpPr/>
      </dsp:nvSpPr>
      <dsp:spPr>
        <a:xfrm>
          <a:off x="3143250" y="2823194"/>
          <a:ext cx="2857499" cy="1714500"/>
        </a:xfrm>
        <a:prstGeom prst="rect">
          <a:avLst/>
        </a:prstGeom>
        <a:gradFill rotWithShape="0">
          <a:gsLst>
            <a:gs pos="0">
              <a:schemeClr val="accent3">
                <a:hueOff val="7201538"/>
                <a:satOff val="650"/>
                <a:lumOff val="-6905"/>
                <a:alphaOff val="0"/>
                <a:tint val="60000"/>
                <a:satMod val="160000"/>
              </a:schemeClr>
            </a:gs>
            <a:gs pos="46000">
              <a:schemeClr val="accent3">
                <a:hueOff val="7201538"/>
                <a:satOff val="650"/>
                <a:lumOff val="-6905"/>
                <a:alphaOff val="0"/>
                <a:tint val="86000"/>
                <a:satMod val="160000"/>
              </a:schemeClr>
            </a:gs>
            <a:gs pos="100000">
              <a:schemeClr val="accent3">
                <a:hueOff val="7201538"/>
                <a:satOff val="650"/>
                <a:lumOff val="-6905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Если</a:t>
          </a:r>
          <a:r>
            <a:rPr lang="ru-RU" sz="2000" kern="1200" dirty="0" smtClean="0"/>
            <a:t> в </a:t>
          </a:r>
          <a:r>
            <a:rPr lang="ru-RU" sz="2000" b="1" kern="1200" dirty="0" smtClean="0"/>
            <a:t>паре</a:t>
          </a:r>
          <a:r>
            <a:rPr lang="ru-RU" sz="2000" kern="1200" dirty="0" smtClean="0"/>
            <a:t> </a:t>
          </a:r>
          <a:br>
            <a:rPr lang="ru-RU" sz="2000" kern="1200" dirty="0" smtClean="0"/>
          </a:br>
          <a:r>
            <a:rPr lang="ru-RU" sz="2000" kern="1200" dirty="0" smtClean="0"/>
            <a:t>у </a:t>
          </a:r>
          <a:r>
            <a:rPr lang="ru-RU" sz="2000" b="1" kern="1200" dirty="0" smtClean="0"/>
            <a:t>одного</a:t>
          </a:r>
          <a:r>
            <a:rPr lang="ru-RU" sz="2000" kern="1200" dirty="0" smtClean="0"/>
            <a:t> </a:t>
          </a:r>
          <a:r>
            <a:rPr lang="ru-RU" sz="2000" b="1" kern="1200" dirty="0" smtClean="0"/>
            <a:t>есть</a:t>
          </a:r>
          <a:r>
            <a:rPr lang="ru-RU" sz="2000" kern="1200" dirty="0" smtClean="0"/>
            <a:t>  </a:t>
          </a:r>
          <a:r>
            <a:rPr lang="ru-RU" sz="2000" b="1" kern="1200" dirty="0" smtClean="0"/>
            <a:t>ВИЧ</a:t>
          </a:r>
          <a:r>
            <a:rPr lang="ru-RU" sz="2000" kern="1200" dirty="0" smtClean="0"/>
            <a:t>, </a:t>
          </a:r>
          <a:br>
            <a:rPr lang="ru-RU" sz="2000" kern="1200" dirty="0" smtClean="0"/>
          </a:br>
          <a:r>
            <a:rPr lang="ru-RU" sz="2000" kern="1200" dirty="0" smtClean="0"/>
            <a:t>а у </a:t>
          </a:r>
          <a:r>
            <a:rPr lang="ru-RU" sz="2000" b="1" kern="1200" dirty="0" smtClean="0"/>
            <a:t>другого</a:t>
          </a:r>
          <a:r>
            <a:rPr lang="ru-RU" sz="2000" kern="1200" dirty="0" smtClean="0"/>
            <a:t> </a:t>
          </a:r>
          <a:r>
            <a:rPr lang="ru-RU" sz="2000" b="1" kern="1200" dirty="0" smtClean="0"/>
            <a:t>нет</a:t>
          </a:r>
          <a:endParaRPr lang="ru-RU" sz="2000" b="1" kern="1200" dirty="0"/>
        </a:p>
      </dsp:txBody>
      <dsp:txXfrm>
        <a:off x="3143250" y="2823194"/>
        <a:ext cx="2857499" cy="1714500"/>
      </dsp:txXfrm>
    </dsp:sp>
    <dsp:sp modelId="{56595AA7-5120-4CA2-B463-7698D399F3E6}">
      <dsp:nvSpPr>
        <dsp:cNvPr id="0" name=""/>
        <dsp:cNvSpPr/>
      </dsp:nvSpPr>
      <dsp:spPr>
        <a:xfrm>
          <a:off x="6286500" y="2823194"/>
          <a:ext cx="2857499" cy="1714500"/>
        </a:xfrm>
        <a:prstGeom prst="rect">
          <a:avLst/>
        </a:prstGeom>
        <a:gradFill rotWithShape="0">
          <a:gsLst>
            <a:gs pos="0">
              <a:schemeClr val="accent3">
                <a:hueOff val="9001922"/>
                <a:satOff val="813"/>
                <a:lumOff val="-8631"/>
                <a:alphaOff val="0"/>
                <a:tint val="60000"/>
                <a:satMod val="160000"/>
              </a:schemeClr>
            </a:gs>
            <a:gs pos="46000">
              <a:schemeClr val="accent3">
                <a:hueOff val="9001922"/>
                <a:satOff val="813"/>
                <a:lumOff val="-8631"/>
                <a:alphaOff val="0"/>
                <a:tint val="86000"/>
                <a:satMod val="160000"/>
              </a:schemeClr>
            </a:gs>
            <a:gs pos="100000">
              <a:schemeClr val="accent3">
                <a:hueOff val="9001922"/>
                <a:satOff val="813"/>
                <a:lumOff val="-8631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При</a:t>
          </a:r>
          <a:r>
            <a:rPr lang="ru-RU" sz="2000" kern="1200" dirty="0" smtClean="0"/>
            <a:t> </a:t>
          </a:r>
          <a:r>
            <a:rPr lang="ru-RU" sz="2000" b="1" kern="1200" dirty="0" smtClean="0"/>
            <a:t>беременности</a:t>
          </a:r>
          <a:endParaRPr lang="ru-RU" sz="2000" b="1" kern="1200" dirty="0"/>
        </a:p>
      </dsp:txBody>
      <dsp:txXfrm>
        <a:off x="6286500" y="2823194"/>
        <a:ext cx="2857499" cy="1714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6DAE6C-1D19-4CB0-8407-2CDB5054730A}">
      <dsp:nvSpPr>
        <dsp:cNvPr id="0" name=""/>
        <dsp:cNvSpPr/>
      </dsp:nvSpPr>
      <dsp:spPr>
        <a:xfrm>
          <a:off x="2566" y="29690"/>
          <a:ext cx="3589100" cy="114682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3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bg1"/>
              </a:solidFill>
            </a:rPr>
            <a:t>Устойчивость</a:t>
          </a:r>
          <a:endParaRPr lang="ru-RU" sz="2200" b="1" kern="1200" dirty="0">
            <a:solidFill>
              <a:schemeClr val="bg1"/>
            </a:solidFill>
          </a:endParaRPr>
        </a:p>
      </dsp:txBody>
      <dsp:txXfrm>
        <a:off x="575978" y="29690"/>
        <a:ext cx="2442276" cy="1146824"/>
      </dsp:txXfrm>
    </dsp:sp>
    <dsp:sp modelId="{9B32B357-881D-4F86-A990-2492340F81B3}">
      <dsp:nvSpPr>
        <dsp:cNvPr id="0" name=""/>
        <dsp:cNvSpPr/>
      </dsp:nvSpPr>
      <dsp:spPr>
        <a:xfrm>
          <a:off x="6290916" y="115681"/>
          <a:ext cx="2673571" cy="951864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Высокая привержен-</a:t>
          </a:r>
          <a:r>
            <a:rPr lang="ru-RU" sz="1800" b="1" kern="1200" dirty="0" err="1" smtClean="0"/>
            <a:t>ность</a:t>
          </a:r>
          <a:endParaRPr lang="ru-RU" sz="1800" b="1" kern="1200" dirty="0"/>
        </a:p>
      </dsp:txBody>
      <dsp:txXfrm>
        <a:off x="6766848" y="115681"/>
        <a:ext cx="1721707" cy="951864"/>
      </dsp:txXfrm>
    </dsp:sp>
    <dsp:sp modelId="{4F4A77AC-0927-40D8-8893-5C5114FB6949}">
      <dsp:nvSpPr>
        <dsp:cNvPr id="0" name=""/>
        <dsp:cNvSpPr/>
      </dsp:nvSpPr>
      <dsp:spPr>
        <a:xfrm>
          <a:off x="3233085" y="114491"/>
          <a:ext cx="3392538" cy="951864"/>
        </a:xfrm>
        <a:prstGeom prst="chevron">
          <a:avLst/>
        </a:prstGeom>
        <a:solidFill>
          <a:schemeClr val="accent3">
            <a:tint val="40000"/>
            <a:alpha val="90000"/>
            <a:hueOff val="2066692"/>
            <a:satOff val="-7841"/>
            <a:lumOff val="-509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2066692"/>
              <a:satOff val="-7841"/>
              <a:lumOff val="-509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Приём 3-х препаратов </a:t>
          </a:r>
          <a:br>
            <a:rPr lang="ru-RU" sz="1800" b="1" kern="1200" dirty="0" smtClean="0"/>
          </a:br>
          <a:r>
            <a:rPr lang="ru-RU" sz="1800" b="1" kern="1200" dirty="0" smtClean="0"/>
            <a:t>из 2-х разных классов</a:t>
          </a:r>
          <a:endParaRPr lang="ru-RU" sz="1800" b="1" kern="1200" dirty="0"/>
        </a:p>
      </dsp:txBody>
      <dsp:txXfrm>
        <a:off x="3709017" y="114491"/>
        <a:ext cx="2440674" cy="951864"/>
      </dsp:txXfrm>
    </dsp:sp>
    <dsp:sp modelId="{87FD7DBC-F6E5-4C4A-A040-450440682AE9}">
      <dsp:nvSpPr>
        <dsp:cNvPr id="0" name=""/>
        <dsp:cNvSpPr/>
      </dsp:nvSpPr>
      <dsp:spPr>
        <a:xfrm>
          <a:off x="2566" y="1337070"/>
          <a:ext cx="3778728" cy="1146824"/>
        </a:xfrm>
        <a:prstGeom prst="chevron">
          <a:avLst/>
        </a:prstGeom>
        <a:gradFill rotWithShape="0">
          <a:gsLst>
            <a:gs pos="0">
              <a:schemeClr val="accent3">
                <a:hueOff val="3000641"/>
                <a:satOff val="271"/>
                <a:lumOff val="-2877"/>
                <a:alphaOff val="0"/>
                <a:tint val="60000"/>
                <a:satMod val="160000"/>
              </a:schemeClr>
            </a:gs>
            <a:gs pos="46000">
              <a:schemeClr val="accent3">
                <a:hueOff val="3000641"/>
                <a:satOff val="271"/>
                <a:lumOff val="-2877"/>
                <a:alphaOff val="0"/>
                <a:tint val="86000"/>
                <a:satMod val="160000"/>
              </a:schemeClr>
            </a:gs>
            <a:gs pos="100000">
              <a:schemeClr val="accent3">
                <a:hueOff val="3000641"/>
                <a:satOff val="271"/>
                <a:lumOff val="-2877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3">
              <a:hueOff val="3000641"/>
              <a:satOff val="271"/>
              <a:lumOff val="-2877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bg1"/>
              </a:solidFill>
            </a:rPr>
            <a:t>Действие только на размножение ВИЧ</a:t>
          </a:r>
          <a:endParaRPr lang="ru-RU" sz="2300" b="1" kern="1200" dirty="0">
            <a:solidFill>
              <a:schemeClr val="bg1"/>
            </a:solidFill>
          </a:endParaRPr>
        </a:p>
      </dsp:txBody>
      <dsp:txXfrm>
        <a:off x="575978" y="1337070"/>
        <a:ext cx="2631904" cy="1146824"/>
      </dsp:txXfrm>
    </dsp:sp>
    <dsp:sp modelId="{F3160EBE-E0B8-4CC7-808C-A6FFDBD73905}">
      <dsp:nvSpPr>
        <dsp:cNvPr id="0" name=""/>
        <dsp:cNvSpPr/>
      </dsp:nvSpPr>
      <dsp:spPr>
        <a:xfrm>
          <a:off x="3408577" y="1434550"/>
          <a:ext cx="2891263" cy="951864"/>
        </a:xfrm>
        <a:prstGeom prst="chevron">
          <a:avLst/>
        </a:prstGeom>
        <a:solidFill>
          <a:schemeClr val="accent3">
            <a:tint val="40000"/>
            <a:alpha val="90000"/>
            <a:hueOff val="4133383"/>
            <a:satOff val="-15682"/>
            <a:lumOff val="-1018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4133383"/>
              <a:satOff val="-15682"/>
              <a:lumOff val="-1018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Пожизненный приём</a:t>
          </a:r>
          <a:endParaRPr lang="ru-RU" sz="1800" b="1" kern="1200" dirty="0"/>
        </a:p>
      </dsp:txBody>
      <dsp:txXfrm>
        <a:off x="3884509" y="1434550"/>
        <a:ext cx="1939399" cy="951864"/>
      </dsp:txXfrm>
    </dsp:sp>
    <dsp:sp modelId="{976616E7-195B-4CB2-AC1D-3E67EDF5DBA5}">
      <dsp:nvSpPr>
        <dsp:cNvPr id="0" name=""/>
        <dsp:cNvSpPr/>
      </dsp:nvSpPr>
      <dsp:spPr>
        <a:xfrm>
          <a:off x="6049146" y="2750054"/>
          <a:ext cx="2716239" cy="951864"/>
        </a:xfrm>
        <a:prstGeom prst="chevron">
          <a:avLst/>
        </a:prstGeom>
        <a:solidFill>
          <a:schemeClr val="accent3">
            <a:tint val="40000"/>
            <a:alpha val="90000"/>
            <a:hueOff val="6200075"/>
            <a:satOff val="-23524"/>
            <a:lumOff val="-1528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6200075"/>
              <a:satOff val="-23524"/>
              <a:lumOff val="-1528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Замена схемы</a:t>
          </a:r>
          <a:endParaRPr lang="ru-RU" sz="1800" b="1" kern="1200" dirty="0"/>
        </a:p>
      </dsp:txBody>
      <dsp:txXfrm>
        <a:off x="6525078" y="2750054"/>
        <a:ext cx="1764375" cy="951864"/>
      </dsp:txXfrm>
    </dsp:sp>
    <dsp:sp modelId="{02A1674E-52E1-4D62-BF22-2CD34B3D0336}">
      <dsp:nvSpPr>
        <dsp:cNvPr id="0" name=""/>
        <dsp:cNvSpPr/>
      </dsp:nvSpPr>
      <dsp:spPr>
        <a:xfrm>
          <a:off x="2566" y="2644449"/>
          <a:ext cx="3768664" cy="1146824"/>
        </a:xfrm>
        <a:prstGeom prst="chevron">
          <a:avLst/>
        </a:prstGeom>
        <a:gradFill rotWithShape="0">
          <a:gsLst>
            <a:gs pos="0">
              <a:schemeClr val="accent3">
                <a:hueOff val="6001281"/>
                <a:satOff val="542"/>
                <a:lumOff val="-5754"/>
                <a:alphaOff val="0"/>
                <a:tint val="60000"/>
                <a:satMod val="160000"/>
              </a:schemeClr>
            </a:gs>
            <a:gs pos="46000">
              <a:schemeClr val="accent3">
                <a:hueOff val="6001281"/>
                <a:satOff val="542"/>
                <a:lumOff val="-5754"/>
                <a:alphaOff val="0"/>
                <a:tint val="86000"/>
                <a:satMod val="160000"/>
              </a:schemeClr>
            </a:gs>
            <a:gs pos="100000">
              <a:schemeClr val="accent3">
                <a:hueOff val="6001281"/>
                <a:satOff val="542"/>
                <a:lumOff val="-5754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3">
              <a:hueOff val="6001281"/>
              <a:satOff val="542"/>
              <a:lumOff val="-5754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bg1"/>
              </a:solidFill>
            </a:rPr>
            <a:t>Побочные эффекты</a:t>
          </a:r>
          <a:endParaRPr lang="ru-RU" sz="2300" b="1" kern="1200" dirty="0">
            <a:solidFill>
              <a:schemeClr val="bg1"/>
            </a:solidFill>
          </a:endParaRPr>
        </a:p>
      </dsp:txBody>
      <dsp:txXfrm>
        <a:off x="575978" y="2644449"/>
        <a:ext cx="2621840" cy="1146824"/>
      </dsp:txXfrm>
    </dsp:sp>
    <dsp:sp modelId="{42BE50E9-D675-42AD-B70B-C06E9F54AACC}">
      <dsp:nvSpPr>
        <dsp:cNvPr id="0" name=""/>
        <dsp:cNvSpPr/>
      </dsp:nvSpPr>
      <dsp:spPr>
        <a:xfrm>
          <a:off x="3398513" y="2741929"/>
          <a:ext cx="2901305" cy="951864"/>
        </a:xfrm>
        <a:prstGeom prst="chevron">
          <a:avLst/>
        </a:prstGeom>
        <a:solidFill>
          <a:schemeClr val="accent3">
            <a:tint val="40000"/>
            <a:alpha val="90000"/>
            <a:hueOff val="8266766"/>
            <a:satOff val="-31365"/>
            <a:lumOff val="-203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8266766"/>
              <a:satOff val="-31365"/>
              <a:lumOff val="-2037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Клинико-лабораторный контроль</a:t>
          </a:r>
          <a:endParaRPr lang="ru-RU" sz="1800" b="1" kern="1200" dirty="0"/>
        </a:p>
      </dsp:txBody>
      <dsp:txXfrm>
        <a:off x="3874445" y="2741929"/>
        <a:ext cx="1949441" cy="951864"/>
      </dsp:txXfrm>
    </dsp:sp>
    <dsp:sp modelId="{B830B76D-DF58-4F3D-A01C-950F8D965F7A}">
      <dsp:nvSpPr>
        <dsp:cNvPr id="0" name=""/>
        <dsp:cNvSpPr/>
      </dsp:nvSpPr>
      <dsp:spPr>
        <a:xfrm>
          <a:off x="3453531" y="4032219"/>
          <a:ext cx="2995254" cy="951864"/>
        </a:xfrm>
        <a:prstGeom prst="chevron">
          <a:avLst/>
        </a:prstGeom>
        <a:solidFill>
          <a:schemeClr val="accent3">
            <a:tint val="40000"/>
            <a:alpha val="90000"/>
            <a:hueOff val="10333457"/>
            <a:satOff val="-39206"/>
            <a:lumOff val="-2546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333457"/>
              <a:satOff val="-39206"/>
              <a:lumOff val="-2546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Проверка совместимости </a:t>
          </a:r>
          <a:br>
            <a:rPr lang="ru-RU" sz="1800" b="1" kern="1200" dirty="0" smtClean="0"/>
          </a:br>
          <a:r>
            <a:rPr lang="en-US" sz="1800" b="1" kern="1200" dirty="0" smtClean="0"/>
            <a:t>arvt.ru</a:t>
          </a:r>
          <a:endParaRPr lang="ru-RU" sz="1800" b="1" kern="1200" dirty="0"/>
        </a:p>
      </dsp:txBody>
      <dsp:txXfrm>
        <a:off x="3929463" y="4032219"/>
        <a:ext cx="2043390" cy="951864"/>
      </dsp:txXfrm>
    </dsp:sp>
    <dsp:sp modelId="{87398A73-8BEB-494E-B88E-CC45523C1F88}">
      <dsp:nvSpPr>
        <dsp:cNvPr id="0" name=""/>
        <dsp:cNvSpPr/>
      </dsp:nvSpPr>
      <dsp:spPr>
        <a:xfrm>
          <a:off x="2566" y="3951829"/>
          <a:ext cx="3721444" cy="1146824"/>
        </a:xfrm>
        <a:prstGeom prst="chevron">
          <a:avLst/>
        </a:prstGeom>
        <a:gradFill rotWithShape="0">
          <a:gsLst>
            <a:gs pos="0">
              <a:schemeClr val="accent3">
                <a:hueOff val="9001922"/>
                <a:satOff val="813"/>
                <a:lumOff val="-8631"/>
                <a:alphaOff val="0"/>
                <a:tint val="60000"/>
                <a:satMod val="160000"/>
              </a:schemeClr>
            </a:gs>
            <a:gs pos="46000">
              <a:schemeClr val="accent3">
                <a:hueOff val="9001922"/>
                <a:satOff val="813"/>
                <a:lumOff val="-8631"/>
                <a:alphaOff val="0"/>
                <a:tint val="86000"/>
                <a:satMod val="160000"/>
              </a:schemeClr>
            </a:gs>
            <a:gs pos="100000">
              <a:schemeClr val="accent3">
                <a:hueOff val="9001922"/>
                <a:satOff val="813"/>
                <a:lumOff val="-8631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3">
              <a:hueOff val="9001922"/>
              <a:satOff val="813"/>
              <a:lumOff val="-8631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bg1"/>
              </a:solidFill>
            </a:rPr>
            <a:t>Взаимодействия с другими лекарствами</a:t>
          </a:r>
        </a:p>
      </dsp:txBody>
      <dsp:txXfrm>
        <a:off x="575978" y="3951829"/>
        <a:ext cx="2574620" cy="11468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2A0FEB2-CA78-407D-B6AB-062C94D3CAB1}" type="datetimeFigureOut">
              <a:rPr lang="ru-RU"/>
              <a:pPr>
                <a:defRPr/>
              </a:pPr>
              <a:t>18.12.2016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4C28E4F-DEF4-4F6C-AE7F-ABB95486A4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3AD0EA-1EC7-4303-8FBE-DFBCD4955D6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1B6378-EC8A-412E-A3AF-7A331EC397CB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03D35BE0-904D-43B6-BAB5-4D8D928FD987}" type="datetimeFigureOut">
              <a:rPr lang="ru-RU"/>
              <a:pPr>
                <a:defRPr/>
              </a:pPr>
              <a:t>18.12.2016</a:t>
            </a:fld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18295CE-BE1F-4E96-A262-0FD2EBD385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EC2C7-EA57-464A-A403-313A157220A2}" type="datetimeFigureOut">
              <a:rPr lang="ru-RU"/>
              <a:pPr>
                <a:defRPr/>
              </a:pPr>
              <a:t>18.12.2016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900EE-4A19-45D6-BFE0-9C39E8EFB8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87C58-2BAE-4ECE-B18A-25B83F91C719}" type="datetimeFigureOut">
              <a:rPr lang="ru-RU"/>
              <a:pPr>
                <a:defRPr/>
              </a:pPr>
              <a:t>18.12.2016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CB77C-E7D2-4B8F-BCF9-85DD8B6B06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94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130C9-D43B-426F-A1CA-054AC98FE3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678E2-A463-4918-AB06-2AAAD1ACBC58}" type="datetimeFigureOut">
              <a:rPr lang="ru-RU"/>
              <a:pPr>
                <a:defRPr/>
              </a:pPr>
              <a:t>18.12.2016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F31D1-43A7-4903-868D-E70730BEF6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11A0A-521A-4044-BFCF-202D8F8B3495}" type="datetimeFigureOut">
              <a:rPr lang="ru-RU"/>
              <a:pPr>
                <a:defRPr/>
              </a:pPr>
              <a:t>18.12.2016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776FF-C381-41DA-8A38-131B4C1266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250D9-41FD-47DD-B482-BB1879B1F9BD}" type="datetimeFigureOut">
              <a:rPr lang="ru-RU"/>
              <a:pPr>
                <a:defRPr/>
              </a:pPr>
              <a:t>18.12.2016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3C114-6FA8-4E21-BB2B-EFB68D0421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4296F-4C1B-44BC-9C9F-CCBBDC70A685}" type="datetimeFigureOut">
              <a:rPr lang="ru-RU"/>
              <a:pPr>
                <a:defRPr/>
              </a:pPr>
              <a:t>18.12.2016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2030B61-5599-4363-BA3A-D17457A1BE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FD05E-6FB2-4C1F-A6D3-EF93A3CEF93A}" type="datetimeFigureOut">
              <a:rPr lang="ru-RU"/>
              <a:pPr>
                <a:defRPr/>
              </a:pPr>
              <a:t>18.12.2016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FD01C-089C-4887-B4DB-F9D3FA9EFA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114F0-6707-4725-9C3A-6526EA80FDE4}" type="datetimeFigureOut">
              <a:rPr lang="ru-RU"/>
              <a:pPr>
                <a:defRPr/>
              </a:pPr>
              <a:t>18.12.2016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48807-FB22-4D4F-8A7B-2D9C3D7127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F41C5613-99D4-4CA2-ADD1-F67F118490BE}" type="datetimeFigureOut">
              <a:rPr lang="ru-RU"/>
              <a:pPr>
                <a:defRPr/>
              </a:pPr>
              <a:t>18.12.2016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80A85BF8-3D9C-4D28-A318-FDEF209C23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68A69230-D974-4922-B7C5-E7AF15D64930}" type="datetimeFigureOut">
              <a:rPr lang="ru-RU"/>
              <a:pPr>
                <a:defRPr/>
              </a:pPr>
              <a:t>18.12.2016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86A4DB3C-5B1C-4160-B52A-6A0DA94445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F1854"/>
            </a:gs>
            <a:gs pos="60001">
              <a:srgbClr val="2B2D6B"/>
            </a:gs>
            <a:gs pos="100000">
              <a:srgbClr val="3A3DC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861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BBAAF1CF-AF60-4694-BBB5-9A1A3A8C1FFD}" type="datetimeFigureOut">
              <a:rPr lang="ru-RU"/>
              <a:pPr>
                <a:defRPr/>
              </a:pPr>
              <a:t>18.12.2016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48CBBCEC-72C2-4370-9AFF-63D1045C35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68" r:id="rId4"/>
    <p:sldLayoutId id="2147483772" r:id="rId5"/>
    <p:sldLayoutId id="2147483767" r:id="rId6"/>
    <p:sldLayoutId id="2147483766" r:id="rId7"/>
    <p:sldLayoutId id="2147483773" r:id="rId8"/>
    <p:sldLayoutId id="2147483774" r:id="rId9"/>
    <p:sldLayoutId id="2147483765" r:id="rId10"/>
    <p:sldLayoutId id="2147483764" r:id="rId11"/>
    <p:sldLayoutId id="2147483775" r:id="rId12"/>
  </p:sldLayoutIdLst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99F166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99F166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99F166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99F166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99F166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99F166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99F166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99F166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99F166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ABDE91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12" Type="http://schemas.openxmlformats.org/officeDocument/2006/relationships/image" Target="../media/image52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11" Type="http://schemas.openxmlformats.org/officeDocument/2006/relationships/image" Target="../media/image51.png"/><Relationship Id="rId5" Type="http://schemas.openxmlformats.org/officeDocument/2006/relationships/image" Target="../media/image45.jpeg"/><Relationship Id="rId10" Type="http://schemas.openxmlformats.org/officeDocument/2006/relationships/image" Target="../media/image50.pn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428868"/>
            <a:ext cx="7429552" cy="18573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kern="0" cap="small" spc="300" dirty="0" err="1" smtClean="0"/>
              <a:t>Антиретровирусная</a:t>
            </a:r>
            <a:r>
              <a:rPr lang="ru-RU" sz="5400" kern="0" cap="small" spc="300" dirty="0" smtClean="0"/>
              <a:t> терапия</a:t>
            </a:r>
            <a:endParaRPr lang="ru-RU" sz="5400" kern="0" cap="small" spc="300" dirty="0"/>
          </a:p>
        </p:txBody>
      </p:sp>
      <p:sp>
        <p:nvSpPr>
          <p:cNvPr id="7" name="TextBox 6"/>
          <p:cNvSpPr txBox="1"/>
          <p:nvPr/>
        </p:nvSpPr>
        <p:spPr>
          <a:xfrm>
            <a:off x="1214438" y="1071563"/>
            <a:ext cx="67151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«Школа пациента»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06613" y="1643063"/>
            <a:ext cx="49307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Занятие №2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Основные принципы АРВТ</a:t>
            </a:r>
            <a:endParaRPr lang="ru-RU" dirty="0"/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ru-RU" smtClean="0"/>
              <a:t>Своевременное начало лечения</a:t>
            </a:r>
          </a:p>
          <a:p>
            <a:pPr eaLnBrk="1" hangingPunct="1"/>
            <a:r>
              <a:rPr lang="ru-RU" smtClean="0"/>
              <a:t>Приверженность лечению </a:t>
            </a:r>
            <a:r>
              <a:rPr lang="en-US" smtClean="0"/>
              <a:t>&gt;90%</a:t>
            </a:r>
            <a:endParaRPr lang="ru-RU" smtClean="0"/>
          </a:p>
          <a:p>
            <a:pPr eaLnBrk="1" hangingPunct="1"/>
            <a:r>
              <a:rPr lang="ru-RU" smtClean="0"/>
              <a:t>Прием 3-х препаратов одновременно</a:t>
            </a:r>
          </a:p>
          <a:p>
            <a:pPr eaLnBrk="1" hangingPunct="1"/>
            <a:r>
              <a:rPr lang="ru-RU" smtClean="0"/>
              <a:t>Постоянный прием</a:t>
            </a:r>
          </a:p>
        </p:txBody>
      </p:sp>
      <p:pic>
        <p:nvPicPr>
          <p:cNvPr id="27651" name="Рисунок 3" descr="Норвир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5143500"/>
            <a:ext cx="12001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4" descr="Рейатаз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4714875"/>
            <a:ext cx="6477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Рисунок 7" descr="Рейатаз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4429125"/>
            <a:ext cx="6477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Рисунок 8" descr="Норвир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5500688"/>
            <a:ext cx="12001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Рисунок 9" descr="Зиаген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50" y="4714875"/>
            <a:ext cx="12096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Рисунок 10" descr="Зиаген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500" y="5286375"/>
            <a:ext cx="12096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/>
              <a:t>Когда начинать терапию?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81000" y="1633538"/>
            <a:ext cx="3886200" cy="22860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Когда начинать терапию?</a:t>
            </a:r>
            <a:endParaRPr lang="en-US" altLang="ru-RU" dirty="0" smtClean="0"/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5870127"/>
              </p:ext>
            </p:extLst>
          </p:nvPr>
        </p:nvGraphicFramePr>
        <p:xfrm>
          <a:off x="0" y="1268760"/>
          <a:ext cx="9144000" cy="53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913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Рекомендации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DHHS-2012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468313" y="1844675"/>
            <a:ext cx="8424862" cy="4572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dirty="0" smtClean="0"/>
              <a:t>АРВТ назначается</a:t>
            </a:r>
            <a:r>
              <a:rPr lang="en-US" altLang="ru-RU" dirty="0" smtClean="0"/>
              <a:t> 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b="1" dirty="0" smtClean="0">
                <a:solidFill>
                  <a:srgbClr val="00B050"/>
                </a:solidFill>
              </a:rPr>
              <a:t>всем людям, живущим с ВИЧ</a:t>
            </a:r>
            <a:endParaRPr lang="ru-RU" altLang="ru-RU" dirty="0" smtClean="0">
              <a:solidFill>
                <a:srgbClr val="00B050"/>
              </a:solidFill>
            </a:endParaRPr>
          </a:p>
        </p:txBody>
      </p:sp>
      <p:sp>
        <p:nvSpPr>
          <p:cNvPr id="30724" name="TextBox 3"/>
          <p:cNvSpPr txBox="1">
            <a:spLocks noChangeArrowheads="1"/>
          </p:cNvSpPr>
          <p:nvPr/>
        </p:nvSpPr>
        <p:spPr bwMode="auto">
          <a:xfrm>
            <a:off x="0" y="6119813"/>
            <a:ext cx="91440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ru-RU" sz="1400">
                <a:latin typeface="Arial" charset="0"/>
              </a:rPr>
              <a:t>Guidelines for the Use of Antiretroviral Agentsin HIV-1-Infected Adults and Adolescents</a:t>
            </a:r>
            <a:r>
              <a:rPr lang="ru-RU" altLang="ru-RU" sz="1400">
                <a:latin typeface="Arial" charset="0"/>
              </a:rPr>
              <a:t>.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ru-RU" sz="1400">
                <a:latin typeface="Arial" charset="0"/>
              </a:rPr>
              <a:t>Department of Health and Human Services. 201</a:t>
            </a:r>
            <a:r>
              <a:rPr lang="ru-RU" altLang="ru-RU" sz="1400">
                <a:latin typeface="Arial" charset="0"/>
              </a:rPr>
              <a:t>2</a:t>
            </a:r>
            <a:r>
              <a:rPr lang="en-US" altLang="ru-RU" sz="1400">
                <a:latin typeface="Arial" charset="0"/>
              </a:rPr>
              <a:t>; pg.E1.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ru-RU" sz="1400">
                <a:latin typeface="Arial" charset="0"/>
              </a:rPr>
              <a:t>http://www.aidsinfo.nih.gov/ContentFiles/AdultandAdolescentGL.pdf</a:t>
            </a:r>
            <a:endParaRPr lang="ru-RU" altLang="ru-RU" sz="1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3101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25"/>
            <a:ext cx="916305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«</a:t>
            </a:r>
            <a:r>
              <a:rPr lang="ru-RU" dirty="0" err="1" smtClean="0"/>
              <a:t>Ванкуверский</a:t>
            </a:r>
            <a:r>
              <a:rPr lang="ru-RU" dirty="0" smtClean="0"/>
              <a:t> вагончик»</a:t>
            </a:r>
            <a:endParaRPr lang="ru-RU" dirty="0"/>
          </a:p>
        </p:txBody>
      </p:sp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357188" y="1785938"/>
            <a:ext cx="5715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</a:rPr>
              <a:t>Вирусная нагрузка = скорость поезда</a:t>
            </a:r>
          </a:p>
          <a:p>
            <a:r>
              <a:rPr lang="en-US" sz="2400">
                <a:solidFill>
                  <a:schemeClr val="bg1"/>
                </a:solidFill>
              </a:rPr>
              <a:t>CD4</a:t>
            </a:r>
            <a:r>
              <a:rPr lang="ru-RU" sz="2400">
                <a:solidFill>
                  <a:schemeClr val="bg1"/>
                </a:solidFill>
              </a:rPr>
              <a:t> = расстояние до пропасти</a:t>
            </a:r>
          </a:p>
        </p:txBody>
      </p:sp>
      <p:sp>
        <p:nvSpPr>
          <p:cNvPr id="30724" name="TextBox 7"/>
          <p:cNvSpPr txBox="1">
            <a:spLocks noChangeArrowheads="1"/>
          </p:cNvSpPr>
          <p:nvPr/>
        </p:nvSpPr>
        <p:spPr bwMode="auto">
          <a:xfrm>
            <a:off x="500063" y="4643438"/>
            <a:ext cx="6929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500	450	400	350	300	250	200 </a:t>
            </a:r>
          </a:p>
        </p:txBody>
      </p:sp>
      <p:sp>
        <p:nvSpPr>
          <p:cNvPr id="30725" name="TextBox 8"/>
          <p:cNvSpPr txBox="1">
            <a:spLocks noChangeArrowheads="1"/>
          </p:cNvSpPr>
          <p:nvPr/>
        </p:nvSpPr>
        <p:spPr bwMode="auto">
          <a:xfrm>
            <a:off x="6643688" y="4857750"/>
            <a:ext cx="785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0726" name="TextBox 9"/>
          <p:cNvSpPr txBox="1">
            <a:spLocks noChangeArrowheads="1"/>
          </p:cNvSpPr>
          <p:nvPr/>
        </p:nvSpPr>
        <p:spPr bwMode="auto">
          <a:xfrm>
            <a:off x="7786688" y="5500688"/>
            <a:ext cx="642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0727" name="TextBox 10"/>
          <p:cNvSpPr txBox="1">
            <a:spLocks noChangeArrowheads="1"/>
          </p:cNvSpPr>
          <p:nvPr/>
        </p:nvSpPr>
        <p:spPr bwMode="auto">
          <a:xfrm>
            <a:off x="8215313" y="6215063"/>
            <a:ext cx="571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Опасность </a:t>
            </a:r>
            <a:br>
              <a:rPr lang="ru-RU" dirty="0" smtClean="0"/>
            </a:br>
            <a:r>
              <a:rPr lang="ru-RU" dirty="0" smtClean="0"/>
              <a:t>позднего начала лечения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dirty="0" smtClean="0"/>
              <a:t>При назначении лечения на уровне </a:t>
            </a:r>
            <a:r>
              <a:rPr lang="en-US" dirty="0" smtClean="0"/>
              <a:t>CD4</a:t>
            </a:r>
            <a:r>
              <a:rPr lang="ru-RU" dirty="0" smtClean="0"/>
              <a:t> клеток намного ниже 200 восстановление иммунной системы происходит очень медленно</a:t>
            </a:r>
          </a:p>
          <a:p>
            <a:pPr lvl="1">
              <a:defRPr/>
            </a:pPr>
            <a:r>
              <a:rPr lang="ru-RU" dirty="0" smtClean="0"/>
              <a:t>Человек долгое время подвержен риску развития оппортунистических инфекций</a:t>
            </a:r>
          </a:p>
          <a:p>
            <a:pPr>
              <a:defRPr/>
            </a:pPr>
            <a:r>
              <a:rPr lang="ru-RU" dirty="0" smtClean="0"/>
              <a:t>Туберкулез активируется при низком уровне иммунитета</a:t>
            </a:r>
          </a:p>
          <a:p>
            <a:pPr lvl="1">
              <a:defRPr/>
            </a:pPr>
            <a:r>
              <a:rPr lang="ru-RU" dirty="0" smtClean="0"/>
              <a:t>Лечение сочетания ВИЧ-инфекция + туберкулез затруднительно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Лабораторное наблюдение</a:t>
            </a:r>
            <a:endParaRPr lang="ru-RU" dirty="0"/>
          </a:p>
        </p:txBody>
      </p:sp>
      <p:sp>
        <p:nvSpPr>
          <p:cNvPr id="32770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ru-RU" dirty="0" smtClean="0"/>
              <a:t>Контроль показателей </a:t>
            </a:r>
            <a:r>
              <a:rPr lang="en-US" dirty="0" smtClean="0"/>
              <a:t>CD4</a:t>
            </a:r>
            <a:r>
              <a:rPr lang="ru-RU" dirty="0" smtClean="0"/>
              <a:t> и ВН является крайне важным для своевременного начала лечения</a:t>
            </a:r>
          </a:p>
          <a:p>
            <a:endParaRPr lang="ru-RU" dirty="0" smtClean="0"/>
          </a:p>
          <a:p>
            <a:r>
              <a:rPr lang="ru-RU" dirty="0" smtClean="0"/>
              <a:t>Количество </a:t>
            </a:r>
            <a:r>
              <a:rPr lang="en-US" dirty="0" smtClean="0"/>
              <a:t>CD4 </a:t>
            </a:r>
            <a:r>
              <a:rPr lang="ru-RU" dirty="0" smtClean="0"/>
              <a:t> и уровень вирусной нагрузки в большинстве случаев никак не ощущаются человеком и не имеют внешних признаков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2728908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Основные группы препаратов АРВТ </a:t>
            </a:r>
            <a:br>
              <a:rPr lang="ru-RU" dirty="0" smtClean="0"/>
            </a:br>
            <a:r>
              <a:rPr lang="ru-RU" dirty="0" smtClean="0"/>
              <a:t>и механизм </a:t>
            </a:r>
            <a:br>
              <a:rPr lang="ru-RU" dirty="0" smtClean="0"/>
            </a:br>
            <a:r>
              <a:rPr lang="ru-RU" dirty="0" smtClean="0"/>
              <a:t>их действия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Мишени для АРВ препаратов</a:t>
            </a:r>
          </a:p>
        </p:txBody>
      </p:sp>
      <p:pic>
        <p:nvPicPr>
          <p:cNvPr id="12291" name="Picture 3" descr="1-blue"/>
          <p:cNvPicPr>
            <a:picLocks noChangeAspect="1" noChangeArrowheads="1"/>
          </p:cNvPicPr>
          <p:nvPr/>
        </p:nvPicPr>
        <p:blipFill>
          <a:blip r:embed="rId2">
            <a:lum contrast="34000"/>
          </a:blip>
          <a:srcRect/>
          <a:stretch>
            <a:fillRect/>
          </a:stretch>
        </p:blipFill>
        <p:spPr bwMode="auto">
          <a:xfrm rot="1769425">
            <a:off x="6011863" y="3725863"/>
            <a:ext cx="1354137" cy="134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Freeform 4"/>
          <p:cNvSpPr>
            <a:spLocks/>
          </p:cNvSpPr>
          <p:nvPr/>
        </p:nvSpPr>
        <p:spPr bwMode="auto">
          <a:xfrm>
            <a:off x="1392238" y="3657600"/>
            <a:ext cx="5911850" cy="2901950"/>
          </a:xfrm>
          <a:custGeom>
            <a:avLst/>
            <a:gdLst>
              <a:gd name="T0" fmla="*/ 2147483647 w 3557"/>
              <a:gd name="T1" fmla="*/ 2147483647 h 1828"/>
              <a:gd name="T2" fmla="*/ 2147483647 w 3557"/>
              <a:gd name="T3" fmla="*/ 2147483647 h 1828"/>
              <a:gd name="T4" fmla="*/ 2147483647 w 3557"/>
              <a:gd name="T5" fmla="*/ 2147483647 h 1828"/>
              <a:gd name="T6" fmla="*/ 2147483647 w 3557"/>
              <a:gd name="T7" fmla="*/ 2147483647 h 1828"/>
              <a:gd name="T8" fmla="*/ 2147483647 w 3557"/>
              <a:gd name="T9" fmla="*/ 2147483647 h 1828"/>
              <a:gd name="T10" fmla="*/ 2147483647 w 3557"/>
              <a:gd name="T11" fmla="*/ 2147483647 h 1828"/>
              <a:gd name="T12" fmla="*/ 2147483647 w 3557"/>
              <a:gd name="T13" fmla="*/ 2147483647 h 1828"/>
              <a:gd name="T14" fmla="*/ 2147483647 w 3557"/>
              <a:gd name="T15" fmla="*/ 2147483647 h 1828"/>
              <a:gd name="T16" fmla="*/ 2147483647 w 3557"/>
              <a:gd name="T17" fmla="*/ 2147483647 h 1828"/>
              <a:gd name="T18" fmla="*/ 2147483647 w 3557"/>
              <a:gd name="T19" fmla="*/ 2147483647 h 1828"/>
              <a:gd name="T20" fmla="*/ 2147483647 w 3557"/>
              <a:gd name="T21" fmla="*/ 2147483647 h 1828"/>
              <a:gd name="T22" fmla="*/ 2147483647 w 3557"/>
              <a:gd name="T23" fmla="*/ 2147483647 h 1828"/>
              <a:gd name="T24" fmla="*/ 2147483647 w 3557"/>
              <a:gd name="T25" fmla="*/ 2147483647 h 1828"/>
              <a:gd name="T26" fmla="*/ 2147483647 w 3557"/>
              <a:gd name="T27" fmla="*/ 2147483647 h 1828"/>
              <a:gd name="T28" fmla="*/ 2147483647 w 3557"/>
              <a:gd name="T29" fmla="*/ 2147483647 h 1828"/>
              <a:gd name="T30" fmla="*/ 2147483647 w 3557"/>
              <a:gd name="T31" fmla="*/ 2147483647 h 1828"/>
              <a:gd name="T32" fmla="*/ 2147483647 w 3557"/>
              <a:gd name="T33" fmla="*/ 2147483647 h 1828"/>
              <a:gd name="T34" fmla="*/ 2147483647 w 3557"/>
              <a:gd name="T35" fmla="*/ 2147483647 h 1828"/>
              <a:gd name="T36" fmla="*/ 2147483647 w 3557"/>
              <a:gd name="T37" fmla="*/ 2147483647 h 1828"/>
              <a:gd name="T38" fmla="*/ 2147483647 w 3557"/>
              <a:gd name="T39" fmla="*/ 2147483647 h 1828"/>
              <a:gd name="T40" fmla="*/ 2147483647 w 3557"/>
              <a:gd name="T41" fmla="*/ 2147483647 h 1828"/>
              <a:gd name="T42" fmla="*/ 2147483647 w 3557"/>
              <a:gd name="T43" fmla="*/ 2147483647 h 1828"/>
              <a:gd name="T44" fmla="*/ 2147483647 w 3557"/>
              <a:gd name="T45" fmla="*/ 2147483647 h 1828"/>
              <a:gd name="T46" fmla="*/ 2147483647 w 3557"/>
              <a:gd name="T47" fmla="*/ 2147483647 h 1828"/>
              <a:gd name="T48" fmla="*/ 2147483647 w 3557"/>
              <a:gd name="T49" fmla="*/ 2147483647 h 182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557"/>
              <a:gd name="T76" fmla="*/ 0 h 1828"/>
              <a:gd name="T77" fmla="*/ 3557 w 3557"/>
              <a:gd name="T78" fmla="*/ 1828 h 182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557" h="1828">
                <a:moveTo>
                  <a:pt x="155" y="1456"/>
                </a:moveTo>
                <a:cubicBezTo>
                  <a:pt x="98" y="1396"/>
                  <a:pt x="61" y="1329"/>
                  <a:pt x="38" y="1243"/>
                </a:cubicBezTo>
                <a:cubicBezTo>
                  <a:pt x="15" y="1157"/>
                  <a:pt x="0" y="1038"/>
                  <a:pt x="16" y="939"/>
                </a:cubicBezTo>
                <a:cubicBezTo>
                  <a:pt x="32" y="840"/>
                  <a:pt x="72" y="741"/>
                  <a:pt x="134" y="651"/>
                </a:cubicBezTo>
                <a:cubicBezTo>
                  <a:pt x="196" y="561"/>
                  <a:pt x="283" y="478"/>
                  <a:pt x="390" y="400"/>
                </a:cubicBezTo>
                <a:cubicBezTo>
                  <a:pt x="497" y="322"/>
                  <a:pt x="672" y="231"/>
                  <a:pt x="779" y="181"/>
                </a:cubicBezTo>
                <a:cubicBezTo>
                  <a:pt x="886" y="131"/>
                  <a:pt x="943" y="125"/>
                  <a:pt x="1030" y="101"/>
                </a:cubicBezTo>
                <a:cubicBezTo>
                  <a:pt x="1117" y="77"/>
                  <a:pt x="1193" y="53"/>
                  <a:pt x="1302" y="37"/>
                </a:cubicBezTo>
                <a:cubicBezTo>
                  <a:pt x="1411" y="21"/>
                  <a:pt x="1555" y="9"/>
                  <a:pt x="1686" y="5"/>
                </a:cubicBezTo>
                <a:cubicBezTo>
                  <a:pt x="1817" y="1"/>
                  <a:pt x="1961" y="0"/>
                  <a:pt x="2086" y="11"/>
                </a:cubicBezTo>
                <a:cubicBezTo>
                  <a:pt x="2211" y="22"/>
                  <a:pt x="2329" y="43"/>
                  <a:pt x="2438" y="69"/>
                </a:cubicBezTo>
                <a:cubicBezTo>
                  <a:pt x="2547" y="95"/>
                  <a:pt x="2646" y="127"/>
                  <a:pt x="2742" y="165"/>
                </a:cubicBezTo>
                <a:cubicBezTo>
                  <a:pt x="2838" y="203"/>
                  <a:pt x="2932" y="250"/>
                  <a:pt x="3014" y="299"/>
                </a:cubicBezTo>
                <a:cubicBezTo>
                  <a:pt x="3096" y="348"/>
                  <a:pt x="3161" y="393"/>
                  <a:pt x="3232" y="459"/>
                </a:cubicBezTo>
                <a:cubicBezTo>
                  <a:pt x="3303" y="525"/>
                  <a:pt x="3392" y="623"/>
                  <a:pt x="3440" y="693"/>
                </a:cubicBezTo>
                <a:cubicBezTo>
                  <a:pt x="3488" y="763"/>
                  <a:pt x="3502" y="806"/>
                  <a:pt x="3520" y="880"/>
                </a:cubicBezTo>
                <a:cubicBezTo>
                  <a:pt x="3538" y="954"/>
                  <a:pt x="3557" y="1052"/>
                  <a:pt x="3547" y="1136"/>
                </a:cubicBezTo>
                <a:cubicBezTo>
                  <a:pt x="3537" y="1220"/>
                  <a:pt x="3490" y="1328"/>
                  <a:pt x="3462" y="1387"/>
                </a:cubicBezTo>
                <a:cubicBezTo>
                  <a:pt x="3434" y="1446"/>
                  <a:pt x="3429" y="1446"/>
                  <a:pt x="3376" y="1493"/>
                </a:cubicBezTo>
                <a:cubicBezTo>
                  <a:pt x="3323" y="1540"/>
                  <a:pt x="3257" y="1620"/>
                  <a:pt x="3142" y="1669"/>
                </a:cubicBezTo>
                <a:cubicBezTo>
                  <a:pt x="3027" y="1718"/>
                  <a:pt x="2868" y="1761"/>
                  <a:pt x="2688" y="1787"/>
                </a:cubicBezTo>
                <a:cubicBezTo>
                  <a:pt x="2508" y="1813"/>
                  <a:pt x="2331" y="1828"/>
                  <a:pt x="2064" y="1824"/>
                </a:cubicBezTo>
                <a:cubicBezTo>
                  <a:pt x="1797" y="1820"/>
                  <a:pt x="1364" y="1796"/>
                  <a:pt x="1083" y="1760"/>
                </a:cubicBezTo>
                <a:cubicBezTo>
                  <a:pt x="802" y="1724"/>
                  <a:pt x="536" y="1656"/>
                  <a:pt x="379" y="1605"/>
                </a:cubicBezTo>
                <a:cubicBezTo>
                  <a:pt x="222" y="1554"/>
                  <a:pt x="212" y="1516"/>
                  <a:pt x="155" y="1456"/>
                </a:cubicBez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2293" name="Freeform 5"/>
          <p:cNvSpPr>
            <a:spLocks/>
          </p:cNvSpPr>
          <p:nvPr/>
        </p:nvSpPr>
        <p:spPr bwMode="auto">
          <a:xfrm>
            <a:off x="5980113" y="4332288"/>
            <a:ext cx="893762" cy="798512"/>
          </a:xfrm>
          <a:custGeom>
            <a:avLst/>
            <a:gdLst>
              <a:gd name="T0" fmla="*/ 2147483647 w 537"/>
              <a:gd name="T1" fmla="*/ 2147483647 h 503"/>
              <a:gd name="T2" fmla="*/ 2147483647 w 537"/>
              <a:gd name="T3" fmla="*/ 2147483647 h 503"/>
              <a:gd name="T4" fmla="*/ 2147483647 w 537"/>
              <a:gd name="T5" fmla="*/ 2147483647 h 503"/>
              <a:gd name="T6" fmla="*/ 2147483647 w 537"/>
              <a:gd name="T7" fmla="*/ 2147483647 h 503"/>
              <a:gd name="T8" fmla="*/ 2147483647 w 537"/>
              <a:gd name="T9" fmla="*/ 2147483647 h 503"/>
              <a:gd name="T10" fmla="*/ 2147483647 w 537"/>
              <a:gd name="T11" fmla="*/ 2147483647 h 503"/>
              <a:gd name="T12" fmla="*/ 2147483647 w 537"/>
              <a:gd name="T13" fmla="*/ 2147483647 h 503"/>
              <a:gd name="T14" fmla="*/ 2147483647 w 537"/>
              <a:gd name="T15" fmla="*/ 2147483647 h 503"/>
              <a:gd name="T16" fmla="*/ 2147483647 w 537"/>
              <a:gd name="T17" fmla="*/ 2147483647 h 503"/>
              <a:gd name="T18" fmla="*/ 2147483647 w 537"/>
              <a:gd name="T19" fmla="*/ 2147483647 h 503"/>
              <a:gd name="T20" fmla="*/ 2147483647 w 537"/>
              <a:gd name="T21" fmla="*/ 2147483647 h 5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37"/>
              <a:gd name="T34" fmla="*/ 0 h 503"/>
              <a:gd name="T35" fmla="*/ 537 w 537"/>
              <a:gd name="T36" fmla="*/ 503 h 50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37" h="503">
                <a:moveTo>
                  <a:pt x="225" y="34"/>
                </a:moveTo>
                <a:cubicBezTo>
                  <a:pt x="161" y="0"/>
                  <a:pt x="149" y="20"/>
                  <a:pt x="118" y="39"/>
                </a:cubicBezTo>
                <a:cubicBezTo>
                  <a:pt x="87" y="58"/>
                  <a:pt x="57" y="105"/>
                  <a:pt x="38" y="146"/>
                </a:cubicBezTo>
                <a:cubicBezTo>
                  <a:pt x="19" y="187"/>
                  <a:pt x="0" y="243"/>
                  <a:pt x="1" y="284"/>
                </a:cubicBezTo>
                <a:cubicBezTo>
                  <a:pt x="2" y="325"/>
                  <a:pt x="23" y="359"/>
                  <a:pt x="44" y="391"/>
                </a:cubicBezTo>
                <a:cubicBezTo>
                  <a:pt x="65" y="423"/>
                  <a:pt x="95" y="457"/>
                  <a:pt x="129" y="476"/>
                </a:cubicBezTo>
                <a:cubicBezTo>
                  <a:pt x="163" y="495"/>
                  <a:pt x="209" y="503"/>
                  <a:pt x="246" y="503"/>
                </a:cubicBezTo>
                <a:cubicBezTo>
                  <a:pt x="283" y="503"/>
                  <a:pt x="319" y="494"/>
                  <a:pt x="353" y="476"/>
                </a:cubicBezTo>
                <a:cubicBezTo>
                  <a:pt x="387" y="458"/>
                  <a:pt x="424" y="435"/>
                  <a:pt x="449" y="396"/>
                </a:cubicBezTo>
                <a:cubicBezTo>
                  <a:pt x="474" y="357"/>
                  <a:pt x="537" y="301"/>
                  <a:pt x="502" y="242"/>
                </a:cubicBezTo>
                <a:cubicBezTo>
                  <a:pt x="467" y="183"/>
                  <a:pt x="289" y="68"/>
                  <a:pt x="225" y="34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2294" name="Text Box 9"/>
          <p:cNvSpPr txBox="1">
            <a:spLocks noChangeArrowheads="1"/>
          </p:cNvSpPr>
          <p:nvPr/>
        </p:nvSpPr>
        <p:spPr bwMode="auto">
          <a:xfrm>
            <a:off x="0" y="3929063"/>
            <a:ext cx="1785938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sz="2000" b="1">
                <a:latin typeface="Times New Roman" pitchFamily="18" charset="0"/>
              </a:rPr>
              <a:t>Ингибиторы слияния</a:t>
            </a:r>
            <a:endParaRPr lang="en-US" sz="2000" b="1">
              <a:latin typeface="Book Antiqua" pitchFamily="18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7215188" y="3357563"/>
            <a:ext cx="1928812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Ингибиторы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протеазы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386388" y="1990725"/>
            <a:ext cx="1408112" cy="1344613"/>
            <a:chOff x="153" y="1777"/>
            <a:chExt cx="847" cy="847"/>
          </a:xfrm>
        </p:grpSpPr>
        <p:pic>
          <p:nvPicPr>
            <p:cNvPr id="12378" name="Picture 14" descr="1-blue"/>
            <p:cNvPicPr>
              <a:picLocks noChangeAspect="1" noChangeArrowheads="1"/>
            </p:cNvPicPr>
            <p:nvPr/>
          </p:nvPicPr>
          <p:blipFill>
            <a:blip r:embed="rId2">
              <a:lum contrast="34000"/>
            </a:blip>
            <a:srcRect/>
            <a:stretch>
              <a:fillRect/>
            </a:stretch>
          </p:blipFill>
          <p:spPr bwMode="auto">
            <a:xfrm>
              <a:off x="153" y="1777"/>
              <a:ext cx="847" cy="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79" name="Oval 15"/>
            <p:cNvSpPr>
              <a:spLocks noChangeArrowheads="1"/>
            </p:cNvSpPr>
            <p:nvPr/>
          </p:nvSpPr>
          <p:spPr bwMode="auto">
            <a:xfrm>
              <a:off x="342" y="1966"/>
              <a:ext cx="476" cy="47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2380" name="Freeform 16"/>
            <p:cNvSpPr>
              <a:spLocks/>
            </p:cNvSpPr>
            <p:nvPr/>
          </p:nvSpPr>
          <p:spPr bwMode="auto">
            <a:xfrm>
              <a:off x="467" y="1997"/>
              <a:ext cx="263" cy="426"/>
            </a:xfrm>
            <a:custGeom>
              <a:avLst/>
              <a:gdLst>
                <a:gd name="T0" fmla="*/ 32 w 316"/>
                <a:gd name="T1" fmla="*/ 9 h 511"/>
                <a:gd name="T2" fmla="*/ 49 w 316"/>
                <a:gd name="T3" fmla="*/ 23 h 511"/>
                <a:gd name="T4" fmla="*/ 41 w 316"/>
                <a:gd name="T5" fmla="*/ 56 h 511"/>
                <a:gd name="T6" fmla="*/ 15 w 316"/>
                <a:gd name="T7" fmla="*/ 80 h 511"/>
                <a:gd name="T8" fmla="*/ 6 w 316"/>
                <a:gd name="T9" fmla="*/ 74 h 511"/>
                <a:gd name="T10" fmla="*/ 2 w 316"/>
                <a:gd name="T11" fmla="*/ 42 h 511"/>
                <a:gd name="T12" fmla="*/ 14 w 316"/>
                <a:gd name="T13" fmla="*/ 6 h 511"/>
                <a:gd name="T14" fmla="*/ 32 w 316"/>
                <a:gd name="T15" fmla="*/ 9 h 5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6"/>
                <a:gd name="T25" fmla="*/ 0 h 511"/>
                <a:gd name="T26" fmla="*/ 316 w 316"/>
                <a:gd name="T27" fmla="*/ 511 h 5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6" h="511">
                  <a:moveTo>
                    <a:pt x="200" y="55"/>
                  </a:moveTo>
                  <a:cubicBezTo>
                    <a:pt x="236" y="72"/>
                    <a:pt x="298" y="87"/>
                    <a:pt x="307" y="135"/>
                  </a:cubicBezTo>
                  <a:cubicBezTo>
                    <a:pt x="316" y="183"/>
                    <a:pt x="289" y="284"/>
                    <a:pt x="253" y="343"/>
                  </a:cubicBezTo>
                  <a:cubicBezTo>
                    <a:pt x="217" y="402"/>
                    <a:pt x="128" y="473"/>
                    <a:pt x="93" y="492"/>
                  </a:cubicBezTo>
                  <a:cubicBezTo>
                    <a:pt x="58" y="511"/>
                    <a:pt x="54" y="499"/>
                    <a:pt x="40" y="460"/>
                  </a:cubicBezTo>
                  <a:cubicBezTo>
                    <a:pt x="26" y="421"/>
                    <a:pt x="0" y="329"/>
                    <a:pt x="8" y="258"/>
                  </a:cubicBezTo>
                  <a:cubicBezTo>
                    <a:pt x="16" y="187"/>
                    <a:pt x="54" y="68"/>
                    <a:pt x="88" y="34"/>
                  </a:cubicBezTo>
                  <a:cubicBezTo>
                    <a:pt x="122" y="0"/>
                    <a:pt x="164" y="38"/>
                    <a:pt x="200" y="55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2381" name="AutoShape 17"/>
            <p:cNvSpPr>
              <a:spLocks noChangeArrowheads="1"/>
            </p:cNvSpPr>
            <p:nvPr/>
          </p:nvSpPr>
          <p:spPr bwMode="auto">
            <a:xfrm rot="-1004439">
              <a:off x="486" y="1905"/>
              <a:ext cx="56" cy="106"/>
            </a:xfrm>
            <a:prstGeom prst="roundRect">
              <a:avLst>
                <a:gd name="adj" fmla="val 9523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2382" name="AutoShape 18"/>
            <p:cNvSpPr>
              <a:spLocks noChangeArrowheads="1"/>
            </p:cNvSpPr>
            <p:nvPr/>
          </p:nvSpPr>
          <p:spPr bwMode="auto">
            <a:xfrm rot="-1004439">
              <a:off x="605" y="2385"/>
              <a:ext cx="59" cy="111"/>
            </a:xfrm>
            <a:prstGeom prst="roundRect">
              <a:avLst>
                <a:gd name="adj" fmla="val 9523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2383" name="AutoShape 19"/>
            <p:cNvSpPr>
              <a:spLocks noChangeArrowheads="1"/>
            </p:cNvSpPr>
            <p:nvPr/>
          </p:nvSpPr>
          <p:spPr bwMode="auto">
            <a:xfrm rot="-3417881">
              <a:off x="339" y="2022"/>
              <a:ext cx="59" cy="111"/>
            </a:xfrm>
            <a:prstGeom prst="roundRect">
              <a:avLst>
                <a:gd name="adj" fmla="val 9523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2384" name="AutoShape 20"/>
            <p:cNvSpPr>
              <a:spLocks noChangeArrowheads="1"/>
            </p:cNvSpPr>
            <p:nvPr/>
          </p:nvSpPr>
          <p:spPr bwMode="auto">
            <a:xfrm rot="-3417881">
              <a:off x="755" y="2267"/>
              <a:ext cx="59" cy="111"/>
            </a:xfrm>
            <a:prstGeom prst="roundRect">
              <a:avLst>
                <a:gd name="adj" fmla="val 9523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2385" name="AutoShape 21"/>
            <p:cNvSpPr>
              <a:spLocks noChangeArrowheads="1"/>
            </p:cNvSpPr>
            <p:nvPr/>
          </p:nvSpPr>
          <p:spPr bwMode="auto">
            <a:xfrm rot="1455569">
              <a:off x="675" y="1931"/>
              <a:ext cx="59" cy="111"/>
            </a:xfrm>
            <a:prstGeom prst="roundRect">
              <a:avLst>
                <a:gd name="adj" fmla="val 9523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2386" name="AutoShape 22"/>
            <p:cNvSpPr>
              <a:spLocks noChangeArrowheads="1"/>
            </p:cNvSpPr>
            <p:nvPr/>
          </p:nvSpPr>
          <p:spPr bwMode="auto">
            <a:xfrm rot="1455569">
              <a:off x="409" y="2364"/>
              <a:ext cx="59" cy="111"/>
            </a:xfrm>
            <a:prstGeom prst="roundRect">
              <a:avLst>
                <a:gd name="adj" fmla="val 9523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2387" name="AutoShape 23"/>
            <p:cNvSpPr>
              <a:spLocks noChangeArrowheads="1"/>
            </p:cNvSpPr>
            <p:nvPr/>
          </p:nvSpPr>
          <p:spPr bwMode="auto">
            <a:xfrm rot="4684633">
              <a:off x="318" y="2214"/>
              <a:ext cx="59" cy="111"/>
            </a:xfrm>
            <a:prstGeom prst="roundRect">
              <a:avLst>
                <a:gd name="adj" fmla="val 9523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2388" name="AutoShape 24"/>
            <p:cNvSpPr>
              <a:spLocks noChangeArrowheads="1"/>
            </p:cNvSpPr>
            <p:nvPr/>
          </p:nvSpPr>
          <p:spPr bwMode="auto">
            <a:xfrm rot="4684633">
              <a:off x="798" y="2085"/>
              <a:ext cx="59" cy="111"/>
            </a:xfrm>
            <a:prstGeom prst="roundRect">
              <a:avLst>
                <a:gd name="adj" fmla="val 9523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</p:grpSp>
      <p:sp>
        <p:nvSpPr>
          <p:cNvPr id="12297" name="Freeform 25"/>
          <p:cNvSpPr>
            <a:spLocks/>
          </p:cNvSpPr>
          <p:nvPr/>
        </p:nvSpPr>
        <p:spPr bwMode="auto">
          <a:xfrm>
            <a:off x="6022975" y="2470150"/>
            <a:ext cx="179388" cy="204788"/>
          </a:xfrm>
          <a:custGeom>
            <a:avLst/>
            <a:gdLst>
              <a:gd name="T0" fmla="*/ 2147483647 w 108"/>
              <a:gd name="T1" fmla="*/ 2147483647 h 129"/>
              <a:gd name="T2" fmla="*/ 2147483647 w 108"/>
              <a:gd name="T3" fmla="*/ 2147483647 h 129"/>
              <a:gd name="T4" fmla="*/ 2147483647 w 108"/>
              <a:gd name="T5" fmla="*/ 2147483647 h 129"/>
              <a:gd name="T6" fmla="*/ 2147483647 w 108"/>
              <a:gd name="T7" fmla="*/ 2147483647 h 129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29"/>
              <a:gd name="T14" fmla="*/ 108 w 108"/>
              <a:gd name="T15" fmla="*/ 129 h 12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29">
                <a:moveTo>
                  <a:pt x="28" y="1"/>
                </a:moveTo>
                <a:cubicBezTo>
                  <a:pt x="62" y="5"/>
                  <a:pt x="79" y="0"/>
                  <a:pt x="97" y="28"/>
                </a:cubicBezTo>
                <a:cubicBezTo>
                  <a:pt x="88" y="73"/>
                  <a:pt x="68" y="61"/>
                  <a:pt x="17" y="71"/>
                </a:cubicBezTo>
                <a:cubicBezTo>
                  <a:pt x="0" y="122"/>
                  <a:pt x="73" y="129"/>
                  <a:pt x="108" y="129"/>
                </a:cubicBezTo>
              </a:path>
            </a:pathLst>
          </a:custGeom>
          <a:noFill/>
          <a:ln w="28575">
            <a:solidFill>
              <a:srgbClr val="A448B6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2298" name="Freeform 26"/>
          <p:cNvSpPr>
            <a:spLocks/>
          </p:cNvSpPr>
          <p:nvPr/>
        </p:nvSpPr>
        <p:spPr bwMode="auto">
          <a:xfrm>
            <a:off x="5921375" y="2657475"/>
            <a:ext cx="177800" cy="211138"/>
          </a:xfrm>
          <a:custGeom>
            <a:avLst/>
            <a:gdLst>
              <a:gd name="T0" fmla="*/ 0 w 107"/>
              <a:gd name="T1" fmla="*/ 0 h 133"/>
              <a:gd name="T2" fmla="*/ 2147483647 w 107"/>
              <a:gd name="T3" fmla="*/ 2147483647 h 133"/>
              <a:gd name="T4" fmla="*/ 2147483647 w 107"/>
              <a:gd name="T5" fmla="*/ 2147483647 h 133"/>
              <a:gd name="T6" fmla="*/ 2147483647 w 107"/>
              <a:gd name="T7" fmla="*/ 2147483647 h 133"/>
              <a:gd name="T8" fmla="*/ 2147483647 w 107"/>
              <a:gd name="T9" fmla="*/ 2147483647 h 133"/>
              <a:gd name="T10" fmla="*/ 2147483647 w 107"/>
              <a:gd name="T11" fmla="*/ 2147483647 h 133"/>
              <a:gd name="T12" fmla="*/ 2147483647 w 107"/>
              <a:gd name="T13" fmla="*/ 2147483647 h 133"/>
              <a:gd name="T14" fmla="*/ 2147483647 w 107"/>
              <a:gd name="T15" fmla="*/ 2147483647 h 13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7"/>
              <a:gd name="T25" fmla="*/ 0 h 133"/>
              <a:gd name="T26" fmla="*/ 107 w 107"/>
              <a:gd name="T27" fmla="*/ 133 h 13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7" h="133">
                <a:moveTo>
                  <a:pt x="0" y="0"/>
                </a:moveTo>
                <a:cubicBezTo>
                  <a:pt x="54" y="6"/>
                  <a:pt x="30" y="1"/>
                  <a:pt x="80" y="16"/>
                </a:cubicBezTo>
                <a:cubicBezTo>
                  <a:pt x="85" y="17"/>
                  <a:pt x="96" y="21"/>
                  <a:pt x="96" y="21"/>
                </a:cubicBezTo>
                <a:cubicBezTo>
                  <a:pt x="88" y="54"/>
                  <a:pt x="98" y="38"/>
                  <a:pt x="59" y="48"/>
                </a:cubicBezTo>
                <a:cubicBezTo>
                  <a:pt x="48" y="50"/>
                  <a:pt x="27" y="58"/>
                  <a:pt x="27" y="58"/>
                </a:cubicBezTo>
                <a:cubicBezTo>
                  <a:pt x="23" y="68"/>
                  <a:pt x="16" y="78"/>
                  <a:pt x="16" y="90"/>
                </a:cubicBezTo>
                <a:cubicBezTo>
                  <a:pt x="16" y="121"/>
                  <a:pt x="51" y="125"/>
                  <a:pt x="75" y="133"/>
                </a:cubicBezTo>
                <a:cubicBezTo>
                  <a:pt x="85" y="129"/>
                  <a:pt x="107" y="122"/>
                  <a:pt x="107" y="122"/>
                </a:cubicBezTo>
              </a:path>
            </a:pathLst>
          </a:custGeom>
          <a:noFill/>
          <a:ln w="28575">
            <a:solidFill>
              <a:srgbClr val="A450A4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pic>
        <p:nvPicPr>
          <p:cNvPr id="12299" name="Picture 27" descr="1-blue"/>
          <p:cNvPicPr>
            <a:picLocks noChangeAspect="1" noChangeArrowheads="1"/>
          </p:cNvPicPr>
          <p:nvPr/>
        </p:nvPicPr>
        <p:blipFill>
          <a:blip r:embed="rId2">
            <a:lum contrast="34000"/>
          </a:blip>
          <a:srcRect/>
          <a:stretch>
            <a:fillRect/>
          </a:stretch>
        </p:blipFill>
        <p:spPr bwMode="auto">
          <a:xfrm rot="-1991481">
            <a:off x="1357313" y="3173413"/>
            <a:ext cx="1446212" cy="134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0" name="Oval 28"/>
          <p:cNvSpPr>
            <a:spLocks noChangeArrowheads="1"/>
          </p:cNvSpPr>
          <p:nvPr/>
        </p:nvSpPr>
        <p:spPr bwMode="auto">
          <a:xfrm rot="-1991481">
            <a:off x="1662113" y="3479800"/>
            <a:ext cx="812800" cy="75565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2301" name="Freeform 29"/>
          <p:cNvSpPr>
            <a:spLocks/>
          </p:cNvSpPr>
          <p:nvPr/>
        </p:nvSpPr>
        <p:spPr bwMode="auto">
          <a:xfrm rot="-1991481">
            <a:off x="1862138" y="3517900"/>
            <a:ext cx="457200" cy="676275"/>
          </a:xfrm>
          <a:custGeom>
            <a:avLst/>
            <a:gdLst>
              <a:gd name="T0" fmla="*/ 2147483647 w 316"/>
              <a:gd name="T1" fmla="*/ 2147483647 h 511"/>
              <a:gd name="T2" fmla="*/ 2147483647 w 316"/>
              <a:gd name="T3" fmla="*/ 2147483647 h 511"/>
              <a:gd name="T4" fmla="*/ 2147483647 w 316"/>
              <a:gd name="T5" fmla="*/ 2147483647 h 511"/>
              <a:gd name="T6" fmla="*/ 2147483647 w 316"/>
              <a:gd name="T7" fmla="*/ 2147483647 h 511"/>
              <a:gd name="T8" fmla="*/ 2147483647 w 316"/>
              <a:gd name="T9" fmla="*/ 2147483647 h 511"/>
              <a:gd name="T10" fmla="*/ 2147483647 w 316"/>
              <a:gd name="T11" fmla="*/ 2147483647 h 511"/>
              <a:gd name="T12" fmla="*/ 2147483647 w 316"/>
              <a:gd name="T13" fmla="*/ 2147483647 h 511"/>
              <a:gd name="T14" fmla="*/ 2147483647 w 316"/>
              <a:gd name="T15" fmla="*/ 2147483647 h 5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16"/>
              <a:gd name="T25" fmla="*/ 0 h 511"/>
              <a:gd name="T26" fmla="*/ 316 w 316"/>
              <a:gd name="T27" fmla="*/ 511 h 5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16" h="511">
                <a:moveTo>
                  <a:pt x="200" y="55"/>
                </a:moveTo>
                <a:cubicBezTo>
                  <a:pt x="236" y="72"/>
                  <a:pt x="298" y="87"/>
                  <a:pt x="307" y="135"/>
                </a:cubicBezTo>
                <a:cubicBezTo>
                  <a:pt x="316" y="183"/>
                  <a:pt x="289" y="284"/>
                  <a:pt x="253" y="343"/>
                </a:cubicBezTo>
                <a:cubicBezTo>
                  <a:pt x="217" y="402"/>
                  <a:pt x="128" y="473"/>
                  <a:pt x="93" y="492"/>
                </a:cubicBezTo>
                <a:cubicBezTo>
                  <a:pt x="58" y="511"/>
                  <a:pt x="54" y="499"/>
                  <a:pt x="40" y="460"/>
                </a:cubicBezTo>
                <a:cubicBezTo>
                  <a:pt x="26" y="421"/>
                  <a:pt x="0" y="329"/>
                  <a:pt x="8" y="258"/>
                </a:cubicBezTo>
                <a:cubicBezTo>
                  <a:pt x="16" y="187"/>
                  <a:pt x="54" y="68"/>
                  <a:pt x="88" y="34"/>
                </a:cubicBezTo>
                <a:cubicBezTo>
                  <a:pt x="122" y="0"/>
                  <a:pt x="164" y="38"/>
                  <a:pt x="200" y="55"/>
                </a:cubicBezTo>
                <a:close/>
              </a:path>
            </a:pathLst>
          </a:custGeom>
          <a:solidFill>
            <a:schemeClr val="accent2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2302" name="AutoShape 30"/>
          <p:cNvSpPr>
            <a:spLocks noChangeArrowheads="1"/>
          </p:cNvSpPr>
          <p:nvPr/>
        </p:nvSpPr>
        <p:spPr bwMode="auto">
          <a:xfrm rot="-2995919">
            <a:off x="1699419" y="3521869"/>
            <a:ext cx="88900" cy="169862"/>
          </a:xfrm>
          <a:prstGeom prst="roundRect">
            <a:avLst>
              <a:gd name="adj" fmla="val 9523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2303" name="AutoShape 31"/>
          <p:cNvSpPr>
            <a:spLocks noChangeArrowheads="1"/>
          </p:cNvSpPr>
          <p:nvPr/>
        </p:nvSpPr>
        <p:spPr bwMode="auto">
          <a:xfrm rot="-5409361">
            <a:off x="1608932" y="3794919"/>
            <a:ext cx="93662" cy="184150"/>
          </a:xfrm>
          <a:prstGeom prst="roundRect">
            <a:avLst>
              <a:gd name="adj" fmla="val 9523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2304" name="AutoShape 32"/>
          <p:cNvSpPr>
            <a:spLocks noChangeArrowheads="1"/>
          </p:cNvSpPr>
          <p:nvPr/>
        </p:nvSpPr>
        <p:spPr bwMode="auto">
          <a:xfrm rot="-5409361">
            <a:off x="2374107" y="3759994"/>
            <a:ext cx="93662" cy="184150"/>
          </a:xfrm>
          <a:prstGeom prst="roundRect">
            <a:avLst>
              <a:gd name="adj" fmla="val 9523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2305" name="AutoShape 33"/>
          <p:cNvSpPr>
            <a:spLocks noChangeArrowheads="1"/>
          </p:cNvSpPr>
          <p:nvPr/>
        </p:nvSpPr>
        <p:spPr bwMode="auto">
          <a:xfrm rot="-535912">
            <a:off x="1973263" y="3387725"/>
            <a:ext cx="98425" cy="176213"/>
          </a:xfrm>
          <a:prstGeom prst="roundRect">
            <a:avLst>
              <a:gd name="adj" fmla="val 9523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2306" name="AutoShape 34"/>
          <p:cNvSpPr>
            <a:spLocks noChangeArrowheads="1"/>
          </p:cNvSpPr>
          <p:nvPr/>
        </p:nvSpPr>
        <p:spPr bwMode="auto">
          <a:xfrm rot="2693152">
            <a:off x="1747838" y="4071938"/>
            <a:ext cx="85725" cy="176212"/>
          </a:xfrm>
          <a:prstGeom prst="roundRect">
            <a:avLst>
              <a:gd name="adj" fmla="val 9523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2307" name="AutoShape 35"/>
          <p:cNvSpPr>
            <a:spLocks noChangeArrowheads="1"/>
          </p:cNvSpPr>
          <p:nvPr/>
        </p:nvSpPr>
        <p:spPr bwMode="auto">
          <a:xfrm rot="2693152">
            <a:off x="2273300" y="3482975"/>
            <a:ext cx="85725" cy="176213"/>
          </a:xfrm>
          <a:prstGeom prst="roundRect">
            <a:avLst>
              <a:gd name="adj" fmla="val 9523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2308" name="Freeform 36"/>
          <p:cNvSpPr>
            <a:spLocks/>
          </p:cNvSpPr>
          <p:nvPr/>
        </p:nvSpPr>
        <p:spPr bwMode="auto">
          <a:xfrm rot="-2165585">
            <a:off x="1908175" y="3659188"/>
            <a:ext cx="182563" cy="204787"/>
          </a:xfrm>
          <a:custGeom>
            <a:avLst/>
            <a:gdLst>
              <a:gd name="T0" fmla="*/ 2147483647 w 108"/>
              <a:gd name="T1" fmla="*/ 2147483647 h 129"/>
              <a:gd name="T2" fmla="*/ 2147483647 w 108"/>
              <a:gd name="T3" fmla="*/ 2147483647 h 129"/>
              <a:gd name="T4" fmla="*/ 2147483647 w 108"/>
              <a:gd name="T5" fmla="*/ 2147483647 h 129"/>
              <a:gd name="T6" fmla="*/ 2147483647 w 108"/>
              <a:gd name="T7" fmla="*/ 2147483647 h 129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129"/>
              <a:gd name="T14" fmla="*/ 108 w 108"/>
              <a:gd name="T15" fmla="*/ 129 h 12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129">
                <a:moveTo>
                  <a:pt x="28" y="1"/>
                </a:moveTo>
                <a:cubicBezTo>
                  <a:pt x="62" y="5"/>
                  <a:pt x="79" y="0"/>
                  <a:pt x="97" y="28"/>
                </a:cubicBezTo>
                <a:cubicBezTo>
                  <a:pt x="88" y="73"/>
                  <a:pt x="68" y="61"/>
                  <a:pt x="17" y="71"/>
                </a:cubicBezTo>
                <a:cubicBezTo>
                  <a:pt x="0" y="122"/>
                  <a:pt x="73" y="129"/>
                  <a:pt x="108" y="129"/>
                </a:cubicBezTo>
              </a:path>
            </a:pathLst>
          </a:custGeom>
          <a:noFill/>
          <a:ln w="28575">
            <a:solidFill>
              <a:srgbClr val="A448B6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2309" name="Freeform 37"/>
          <p:cNvSpPr>
            <a:spLocks/>
          </p:cNvSpPr>
          <p:nvPr/>
        </p:nvSpPr>
        <p:spPr bwMode="auto">
          <a:xfrm rot="-2992233">
            <a:off x="1984375" y="3895725"/>
            <a:ext cx="169863" cy="207963"/>
          </a:xfrm>
          <a:custGeom>
            <a:avLst/>
            <a:gdLst>
              <a:gd name="T0" fmla="*/ 0 w 107"/>
              <a:gd name="T1" fmla="*/ 0 h 133"/>
              <a:gd name="T2" fmla="*/ 2147483647 w 107"/>
              <a:gd name="T3" fmla="*/ 2147483647 h 133"/>
              <a:gd name="T4" fmla="*/ 2147483647 w 107"/>
              <a:gd name="T5" fmla="*/ 2147483647 h 133"/>
              <a:gd name="T6" fmla="*/ 2147483647 w 107"/>
              <a:gd name="T7" fmla="*/ 2147483647 h 133"/>
              <a:gd name="T8" fmla="*/ 2147483647 w 107"/>
              <a:gd name="T9" fmla="*/ 2147483647 h 133"/>
              <a:gd name="T10" fmla="*/ 2147483647 w 107"/>
              <a:gd name="T11" fmla="*/ 2147483647 h 133"/>
              <a:gd name="T12" fmla="*/ 2147483647 w 107"/>
              <a:gd name="T13" fmla="*/ 2147483647 h 133"/>
              <a:gd name="T14" fmla="*/ 2147483647 w 107"/>
              <a:gd name="T15" fmla="*/ 2147483647 h 13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7"/>
              <a:gd name="T25" fmla="*/ 0 h 133"/>
              <a:gd name="T26" fmla="*/ 107 w 107"/>
              <a:gd name="T27" fmla="*/ 133 h 13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7" h="133">
                <a:moveTo>
                  <a:pt x="0" y="0"/>
                </a:moveTo>
                <a:cubicBezTo>
                  <a:pt x="54" y="6"/>
                  <a:pt x="30" y="1"/>
                  <a:pt x="80" y="16"/>
                </a:cubicBezTo>
                <a:cubicBezTo>
                  <a:pt x="85" y="17"/>
                  <a:pt x="96" y="21"/>
                  <a:pt x="96" y="21"/>
                </a:cubicBezTo>
                <a:cubicBezTo>
                  <a:pt x="88" y="54"/>
                  <a:pt x="98" y="38"/>
                  <a:pt x="59" y="48"/>
                </a:cubicBezTo>
                <a:cubicBezTo>
                  <a:pt x="48" y="50"/>
                  <a:pt x="27" y="58"/>
                  <a:pt x="27" y="58"/>
                </a:cubicBezTo>
                <a:cubicBezTo>
                  <a:pt x="23" y="68"/>
                  <a:pt x="16" y="78"/>
                  <a:pt x="16" y="90"/>
                </a:cubicBezTo>
                <a:cubicBezTo>
                  <a:pt x="16" y="121"/>
                  <a:pt x="51" y="125"/>
                  <a:pt x="75" y="133"/>
                </a:cubicBezTo>
                <a:cubicBezTo>
                  <a:pt x="85" y="129"/>
                  <a:pt x="107" y="122"/>
                  <a:pt x="107" y="122"/>
                </a:cubicBezTo>
              </a:path>
            </a:pathLst>
          </a:custGeom>
          <a:noFill/>
          <a:ln w="28575">
            <a:solidFill>
              <a:srgbClr val="A450A4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2310" name="Oval 38"/>
          <p:cNvSpPr>
            <a:spLocks noChangeArrowheads="1"/>
          </p:cNvSpPr>
          <p:nvPr/>
        </p:nvSpPr>
        <p:spPr bwMode="auto">
          <a:xfrm rot="1769425">
            <a:off x="6308725" y="4027488"/>
            <a:ext cx="762000" cy="75565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2311" name="Freeform 39"/>
          <p:cNvSpPr>
            <a:spLocks/>
          </p:cNvSpPr>
          <p:nvPr/>
        </p:nvSpPr>
        <p:spPr bwMode="auto">
          <a:xfrm rot="1769425">
            <a:off x="6499225" y="4087813"/>
            <a:ext cx="411163" cy="676275"/>
          </a:xfrm>
          <a:custGeom>
            <a:avLst/>
            <a:gdLst>
              <a:gd name="T0" fmla="*/ 2147483647 w 316"/>
              <a:gd name="T1" fmla="*/ 2147483647 h 511"/>
              <a:gd name="T2" fmla="*/ 2147483647 w 316"/>
              <a:gd name="T3" fmla="*/ 2147483647 h 511"/>
              <a:gd name="T4" fmla="*/ 2147483647 w 316"/>
              <a:gd name="T5" fmla="*/ 2147483647 h 511"/>
              <a:gd name="T6" fmla="*/ 2147483647 w 316"/>
              <a:gd name="T7" fmla="*/ 2147483647 h 511"/>
              <a:gd name="T8" fmla="*/ 2147483647 w 316"/>
              <a:gd name="T9" fmla="*/ 2147483647 h 511"/>
              <a:gd name="T10" fmla="*/ 2147483647 w 316"/>
              <a:gd name="T11" fmla="*/ 2147483647 h 511"/>
              <a:gd name="T12" fmla="*/ 2147483647 w 316"/>
              <a:gd name="T13" fmla="*/ 2147483647 h 511"/>
              <a:gd name="T14" fmla="*/ 2147483647 w 316"/>
              <a:gd name="T15" fmla="*/ 2147483647 h 5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16"/>
              <a:gd name="T25" fmla="*/ 0 h 511"/>
              <a:gd name="T26" fmla="*/ 316 w 316"/>
              <a:gd name="T27" fmla="*/ 511 h 5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16" h="511">
                <a:moveTo>
                  <a:pt x="200" y="55"/>
                </a:moveTo>
                <a:cubicBezTo>
                  <a:pt x="236" y="72"/>
                  <a:pt x="298" y="87"/>
                  <a:pt x="307" y="135"/>
                </a:cubicBezTo>
                <a:cubicBezTo>
                  <a:pt x="316" y="183"/>
                  <a:pt x="289" y="284"/>
                  <a:pt x="253" y="343"/>
                </a:cubicBezTo>
                <a:cubicBezTo>
                  <a:pt x="217" y="402"/>
                  <a:pt x="128" y="473"/>
                  <a:pt x="93" y="492"/>
                </a:cubicBezTo>
                <a:cubicBezTo>
                  <a:pt x="58" y="511"/>
                  <a:pt x="54" y="499"/>
                  <a:pt x="40" y="460"/>
                </a:cubicBezTo>
                <a:cubicBezTo>
                  <a:pt x="26" y="421"/>
                  <a:pt x="0" y="329"/>
                  <a:pt x="8" y="258"/>
                </a:cubicBezTo>
                <a:cubicBezTo>
                  <a:pt x="16" y="187"/>
                  <a:pt x="54" y="68"/>
                  <a:pt x="88" y="34"/>
                </a:cubicBezTo>
                <a:cubicBezTo>
                  <a:pt x="122" y="0"/>
                  <a:pt x="164" y="38"/>
                  <a:pt x="200" y="55"/>
                </a:cubicBezTo>
                <a:close/>
              </a:path>
            </a:pathLst>
          </a:custGeom>
          <a:solidFill>
            <a:schemeClr val="accent2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2312" name="AutoShape 40"/>
          <p:cNvSpPr>
            <a:spLocks noChangeArrowheads="1"/>
          </p:cNvSpPr>
          <p:nvPr/>
        </p:nvSpPr>
        <p:spPr bwMode="auto">
          <a:xfrm rot="764986">
            <a:off x="6742113" y="3929063"/>
            <a:ext cx="90487" cy="168275"/>
          </a:xfrm>
          <a:prstGeom prst="roundRect">
            <a:avLst>
              <a:gd name="adj" fmla="val 9523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2313" name="AutoShape 41"/>
          <p:cNvSpPr>
            <a:spLocks noChangeArrowheads="1"/>
          </p:cNvSpPr>
          <p:nvPr/>
        </p:nvSpPr>
        <p:spPr bwMode="auto">
          <a:xfrm rot="-1648456">
            <a:off x="6443663" y="3973513"/>
            <a:ext cx="101600" cy="176212"/>
          </a:xfrm>
          <a:prstGeom prst="roundRect">
            <a:avLst>
              <a:gd name="adj" fmla="val 9523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2314" name="AutoShape 42"/>
          <p:cNvSpPr>
            <a:spLocks noChangeArrowheads="1"/>
          </p:cNvSpPr>
          <p:nvPr/>
        </p:nvSpPr>
        <p:spPr bwMode="auto">
          <a:xfrm rot="-1648456">
            <a:off x="6826250" y="4637088"/>
            <a:ext cx="101600" cy="176212"/>
          </a:xfrm>
          <a:prstGeom prst="roundRect">
            <a:avLst>
              <a:gd name="adj" fmla="val 9523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2315" name="AutoShape 43"/>
          <p:cNvSpPr>
            <a:spLocks noChangeArrowheads="1"/>
          </p:cNvSpPr>
          <p:nvPr/>
        </p:nvSpPr>
        <p:spPr bwMode="auto">
          <a:xfrm rot="3224994">
            <a:off x="6982619" y="4106069"/>
            <a:ext cx="93662" cy="184150"/>
          </a:xfrm>
          <a:prstGeom prst="roundRect">
            <a:avLst>
              <a:gd name="adj" fmla="val 9523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2316" name="AutoShape 44"/>
          <p:cNvSpPr>
            <a:spLocks noChangeArrowheads="1"/>
          </p:cNvSpPr>
          <p:nvPr/>
        </p:nvSpPr>
        <p:spPr bwMode="auto">
          <a:xfrm rot="6454058">
            <a:off x="6268244" y="4223544"/>
            <a:ext cx="93663" cy="180975"/>
          </a:xfrm>
          <a:prstGeom prst="roundRect">
            <a:avLst>
              <a:gd name="adj" fmla="val 9523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2317" name="AutoShape 45"/>
          <p:cNvSpPr>
            <a:spLocks noChangeArrowheads="1"/>
          </p:cNvSpPr>
          <p:nvPr/>
        </p:nvSpPr>
        <p:spPr bwMode="auto">
          <a:xfrm rot="6454058">
            <a:off x="7033419" y="4420394"/>
            <a:ext cx="93663" cy="180975"/>
          </a:xfrm>
          <a:prstGeom prst="roundRect">
            <a:avLst>
              <a:gd name="adj" fmla="val 9523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2318" name="Freeform 46"/>
          <p:cNvSpPr>
            <a:spLocks/>
          </p:cNvSpPr>
          <p:nvPr/>
        </p:nvSpPr>
        <p:spPr bwMode="auto">
          <a:xfrm>
            <a:off x="6399213" y="4278313"/>
            <a:ext cx="465137" cy="419100"/>
          </a:xfrm>
          <a:custGeom>
            <a:avLst/>
            <a:gdLst>
              <a:gd name="T0" fmla="*/ 2147483647 w 279"/>
              <a:gd name="T1" fmla="*/ 2147483647 h 264"/>
              <a:gd name="T2" fmla="*/ 2147483647 w 279"/>
              <a:gd name="T3" fmla="*/ 2147483647 h 264"/>
              <a:gd name="T4" fmla="*/ 2147483647 w 279"/>
              <a:gd name="T5" fmla="*/ 2147483647 h 264"/>
              <a:gd name="T6" fmla="*/ 2147483647 w 279"/>
              <a:gd name="T7" fmla="*/ 2147483647 h 264"/>
              <a:gd name="T8" fmla="*/ 2147483647 w 279"/>
              <a:gd name="T9" fmla="*/ 2147483647 h 264"/>
              <a:gd name="T10" fmla="*/ 2147483647 w 279"/>
              <a:gd name="T11" fmla="*/ 2147483647 h 264"/>
              <a:gd name="T12" fmla="*/ 2147483647 w 279"/>
              <a:gd name="T13" fmla="*/ 2147483647 h 264"/>
              <a:gd name="T14" fmla="*/ 2147483647 w 279"/>
              <a:gd name="T15" fmla="*/ 2147483647 h 26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79"/>
              <a:gd name="T25" fmla="*/ 0 h 264"/>
              <a:gd name="T26" fmla="*/ 279 w 279"/>
              <a:gd name="T27" fmla="*/ 264 h 26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79" h="264">
                <a:moveTo>
                  <a:pt x="88" y="3"/>
                </a:moveTo>
                <a:cubicBezTo>
                  <a:pt x="103" y="6"/>
                  <a:pt x="90" y="88"/>
                  <a:pt x="120" y="120"/>
                </a:cubicBezTo>
                <a:cubicBezTo>
                  <a:pt x="150" y="152"/>
                  <a:pt x="261" y="174"/>
                  <a:pt x="270" y="195"/>
                </a:cubicBezTo>
                <a:cubicBezTo>
                  <a:pt x="279" y="216"/>
                  <a:pt x="211" y="232"/>
                  <a:pt x="174" y="243"/>
                </a:cubicBezTo>
                <a:cubicBezTo>
                  <a:pt x="137" y="254"/>
                  <a:pt x="74" y="264"/>
                  <a:pt x="46" y="259"/>
                </a:cubicBezTo>
                <a:cubicBezTo>
                  <a:pt x="18" y="254"/>
                  <a:pt x="6" y="237"/>
                  <a:pt x="3" y="211"/>
                </a:cubicBezTo>
                <a:cubicBezTo>
                  <a:pt x="0" y="185"/>
                  <a:pt x="17" y="138"/>
                  <a:pt x="30" y="104"/>
                </a:cubicBezTo>
                <a:cubicBezTo>
                  <a:pt x="43" y="70"/>
                  <a:pt x="73" y="0"/>
                  <a:pt x="88" y="3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2319" name="Freeform 47"/>
          <p:cNvSpPr>
            <a:spLocks/>
          </p:cNvSpPr>
          <p:nvPr/>
        </p:nvSpPr>
        <p:spPr bwMode="auto">
          <a:xfrm>
            <a:off x="1406525" y="4300538"/>
            <a:ext cx="641350" cy="1676400"/>
          </a:xfrm>
          <a:custGeom>
            <a:avLst/>
            <a:gdLst>
              <a:gd name="T0" fmla="*/ 2147483647 w 386"/>
              <a:gd name="T1" fmla="*/ 2147483647 h 1056"/>
              <a:gd name="T2" fmla="*/ 2147483647 w 386"/>
              <a:gd name="T3" fmla="*/ 2147483647 h 1056"/>
              <a:gd name="T4" fmla="*/ 2147483647 w 386"/>
              <a:gd name="T5" fmla="*/ 2147483647 h 1056"/>
              <a:gd name="T6" fmla="*/ 2147483647 w 386"/>
              <a:gd name="T7" fmla="*/ 2147483647 h 1056"/>
              <a:gd name="T8" fmla="*/ 2147483647 w 386"/>
              <a:gd name="T9" fmla="*/ 0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6"/>
              <a:gd name="T16" fmla="*/ 0 h 1056"/>
              <a:gd name="T17" fmla="*/ 386 w 386"/>
              <a:gd name="T18" fmla="*/ 1056 h 10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6" h="1056">
                <a:moveTo>
                  <a:pt x="151" y="1056"/>
                </a:moveTo>
                <a:cubicBezTo>
                  <a:pt x="110" y="997"/>
                  <a:pt x="69" y="939"/>
                  <a:pt x="45" y="864"/>
                </a:cubicBezTo>
                <a:cubicBezTo>
                  <a:pt x="21" y="789"/>
                  <a:pt x="0" y="694"/>
                  <a:pt x="7" y="603"/>
                </a:cubicBezTo>
                <a:cubicBezTo>
                  <a:pt x="14" y="512"/>
                  <a:pt x="24" y="420"/>
                  <a:pt x="87" y="320"/>
                </a:cubicBezTo>
                <a:cubicBezTo>
                  <a:pt x="150" y="220"/>
                  <a:pt x="268" y="110"/>
                  <a:pt x="386" y="0"/>
                </a:cubicBezTo>
              </a:path>
            </a:pathLst>
          </a:custGeom>
          <a:noFill/>
          <a:ln w="635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2320" name="Freeform 48"/>
          <p:cNvSpPr>
            <a:spLocks/>
          </p:cNvSpPr>
          <p:nvPr/>
        </p:nvSpPr>
        <p:spPr bwMode="auto">
          <a:xfrm>
            <a:off x="2620963" y="3670300"/>
            <a:ext cx="3810000" cy="563563"/>
          </a:xfrm>
          <a:custGeom>
            <a:avLst/>
            <a:gdLst>
              <a:gd name="T0" fmla="*/ 0 w 2293"/>
              <a:gd name="T1" fmla="*/ 2147483647 h 355"/>
              <a:gd name="T2" fmla="*/ 2147483647 w 2293"/>
              <a:gd name="T3" fmla="*/ 2147483647 h 355"/>
              <a:gd name="T4" fmla="*/ 2147483647 w 2293"/>
              <a:gd name="T5" fmla="*/ 2147483647 h 355"/>
              <a:gd name="T6" fmla="*/ 2147483647 w 2293"/>
              <a:gd name="T7" fmla="*/ 2147483647 h 355"/>
              <a:gd name="T8" fmla="*/ 2147483647 w 2293"/>
              <a:gd name="T9" fmla="*/ 2147483647 h 355"/>
              <a:gd name="T10" fmla="*/ 2147483647 w 2293"/>
              <a:gd name="T11" fmla="*/ 2147483647 h 355"/>
              <a:gd name="T12" fmla="*/ 2147483647 w 2293"/>
              <a:gd name="T13" fmla="*/ 2147483647 h 355"/>
              <a:gd name="T14" fmla="*/ 2147483647 w 2293"/>
              <a:gd name="T15" fmla="*/ 2147483647 h 35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93"/>
              <a:gd name="T25" fmla="*/ 0 h 355"/>
              <a:gd name="T26" fmla="*/ 2293 w 2293"/>
              <a:gd name="T27" fmla="*/ 355 h 35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93" h="355">
                <a:moveTo>
                  <a:pt x="0" y="189"/>
                </a:moveTo>
                <a:cubicBezTo>
                  <a:pt x="96" y="150"/>
                  <a:pt x="192" y="111"/>
                  <a:pt x="309" y="83"/>
                </a:cubicBezTo>
                <a:cubicBezTo>
                  <a:pt x="426" y="55"/>
                  <a:pt x="580" y="32"/>
                  <a:pt x="704" y="19"/>
                </a:cubicBezTo>
                <a:cubicBezTo>
                  <a:pt x="828" y="6"/>
                  <a:pt x="929" y="0"/>
                  <a:pt x="1056" y="3"/>
                </a:cubicBezTo>
                <a:cubicBezTo>
                  <a:pt x="1183" y="6"/>
                  <a:pt x="1330" y="15"/>
                  <a:pt x="1466" y="35"/>
                </a:cubicBezTo>
                <a:cubicBezTo>
                  <a:pt x="1602" y="55"/>
                  <a:pt x="1751" y="85"/>
                  <a:pt x="1872" y="125"/>
                </a:cubicBezTo>
                <a:cubicBezTo>
                  <a:pt x="1993" y="165"/>
                  <a:pt x="2122" y="237"/>
                  <a:pt x="2192" y="275"/>
                </a:cubicBezTo>
                <a:cubicBezTo>
                  <a:pt x="2262" y="313"/>
                  <a:pt x="2277" y="334"/>
                  <a:pt x="2293" y="355"/>
                </a:cubicBezTo>
              </a:path>
            </a:pathLst>
          </a:custGeom>
          <a:noFill/>
          <a:ln w="635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2321" name="Freeform 49"/>
          <p:cNvSpPr>
            <a:spLocks/>
          </p:cNvSpPr>
          <p:nvPr/>
        </p:nvSpPr>
        <p:spPr bwMode="auto">
          <a:xfrm>
            <a:off x="7043738" y="4840288"/>
            <a:ext cx="247650" cy="1143000"/>
          </a:xfrm>
          <a:custGeom>
            <a:avLst/>
            <a:gdLst>
              <a:gd name="T0" fmla="*/ 2147483647 w 149"/>
              <a:gd name="T1" fmla="*/ 0 h 720"/>
              <a:gd name="T2" fmla="*/ 2147483647 w 149"/>
              <a:gd name="T3" fmla="*/ 2147483647 h 720"/>
              <a:gd name="T4" fmla="*/ 2147483647 w 149"/>
              <a:gd name="T5" fmla="*/ 2147483647 h 720"/>
              <a:gd name="T6" fmla="*/ 2147483647 w 149"/>
              <a:gd name="T7" fmla="*/ 2147483647 h 720"/>
              <a:gd name="T8" fmla="*/ 0 w 149"/>
              <a:gd name="T9" fmla="*/ 2147483647 h 7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9"/>
              <a:gd name="T16" fmla="*/ 0 h 720"/>
              <a:gd name="T17" fmla="*/ 149 w 149"/>
              <a:gd name="T18" fmla="*/ 720 h 7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9" h="720">
                <a:moveTo>
                  <a:pt x="74" y="0"/>
                </a:moveTo>
                <a:cubicBezTo>
                  <a:pt x="98" y="54"/>
                  <a:pt x="122" y="109"/>
                  <a:pt x="133" y="181"/>
                </a:cubicBezTo>
                <a:cubicBezTo>
                  <a:pt x="144" y="253"/>
                  <a:pt x="149" y="359"/>
                  <a:pt x="138" y="432"/>
                </a:cubicBezTo>
                <a:cubicBezTo>
                  <a:pt x="127" y="505"/>
                  <a:pt x="87" y="571"/>
                  <a:pt x="64" y="619"/>
                </a:cubicBezTo>
                <a:cubicBezTo>
                  <a:pt x="41" y="667"/>
                  <a:pt x="20" y="693"/>
                  <a:pt x="0" y="720"/>
                </a:cubicBezTo>
              </a:path>
            </a:pathLst>
          </a:custGeom>
          <a:noFill/>
          <a:ln w="635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2322" name="Freeform 50"/>
          <p:cNvSpPr>
            <a:spLocks/>
          </p:cNvSpPr>
          <p:nvPr/>
        </p:nvSpPr>
        <p:spPr bwMode="auto">
          <a:xfrm>
            <a:off x="6516688" y="4386263"/>
            <a:ext cx="246062" cy="371475"/>
          </a:xfrm>
          <a:custGeom>
            <a:avLst/>
            <a:gdLst>
              <a:gd name="T0" fmla="*/ 2147483647 w 148"/>
              <a:gd name="T1" fmla="*/ 0 h 234"/>
              <a:gd name="T2" fmla="*/ 2147483647 w 148"/>
              <a:gd name="T3" fmla="*/ 2147483647 h 234"/>
              <a:gd name="T4" fmla="*/ 2147483647 w 148"/>
              <a:gd name="T5" fmla="*/ 2147483647 h 234"/>
              <a:gd name="T6" fmla="*/ 2147483647 w 148"/>
              <a:gd name="T7" fmla="*/ 2147483647 h 234"/>
              <a:gd name="T8" fmla="*/ 2147483647 w 148"/>
              <a:gd name="T9" fmla="*/ 2147483647 h 234"/>
              <a:gd name="T10" fmla="*/ 2147483647 w 148"/>
              <a:gd name="T11" fmla="*/ 2147483647 h 234"/>
              <a:gd name="T12" fmla="*/ 2147483647 w 148"/>
              <a:gd name="T13" fmla="*/ 2147483647 h 234"/>
              <a:gd name="T14" fmla="*/ 2147483647 w 148"/>
              <a:gd name="T15" fmla="*/ 2147483647 h 23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8"/>
              <a:gd name="T25" fmla="*/ 0 h 234"/>
              <a:gd name="T26" fmla="*/ 148 w 148"/>
              <a:gd name="T27" fmla="*/ 234 h 23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8" h="234">
                <a:moveTo>
                  <a:pt x="79" y="0"/>
                </a:moveTo>
                <a:cubicBezTo>
                  <a:pt x="90" y="21"/>
                  <a:pt x="95" y="34"/>
                  <a:pt x="116" y="48"/>
                </a:cubicBezTo>
                <a:cubicBezTo>
                  <a:pt x="123" y="58"/>
                  <a:pt x="134" y="67"/>
                  <a:pt x="138" y="80"/>
                </a:cubicBezTo>
                <a:cubicBezTo>
                  <a:pt x="141" y="90"/>
                  <a:pt x="148" y="112"/>
                  <a:pt x="148" y="112"/>
                </a:cubicBezTo>
                <a:cubicBezTo>
                  <a:pt x="118" y="130"/>
                  <a:pt x="83" y="110"/>
                  <a:pt x="52" y="101"/>
                </a:cubicBezTo>
                <a:cubicBezTo>
                  <a:pt x="39" y="104"/>
                  <a:pt x="24" y="102"/>
                  <a:pt x="15" y="112"/>
                </a:cubicBezTo>
                <a:cubicBezTo>
                  <a:pt x="0" y="126"/>
                  <a:pt x="45" y="155"/>
                  <a:pt x="52" y="160"/>
                </a:cubicBezTo>
                <a:cubicBezTo>
                  <a:pt x="60" y="182"/>
                  <a:pt x="68" y="210"/>
                  <a:pt x="68" y="234"/>
                </a:cubicBezTo>
              </a:path>
            </a:pathLst>
          </a:custGeom>
          <a:noFill/>
          <a:ln w="25400">
            <a:solidFill>
              <a:srgbClr val="A450A4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2323" name="Freeform 51"/>
          <p:cNvSpPr>
            <a:spLocks/>
          </p:cNvSpPr>
          <p:nvPr/>
        </p:nvSpPr>
        <p:spPr bwMode="auto">
          <a:xfrm>
            <a:off x="6245225" y="4581525"/>
            <a:ext cx="246063" cy="371475"/>
          </a:xfrm>
          <a:custGeom>
            <a:avLst/>
            <a:gdLst>
              <a:gd name="T0" fmla="*/ 2147483647 w 148"/>
              <a:gd name="T1" fmla="*/ 0 h 234"/>
              <a:gd name="T2" fmla="*/ 2147483647 w 148"/>
              <a:gd name="T3" fmla="*/ 2147483647 h 234"/>
              <a:gd name="T4" fmla="*/ 2147483647 w 148"/>
              <a:gd name="T5" fmla="*/ 2147483647 h 234"/>
              <a:gd name="T6" fmla="*/ 2147483647 w 148"/>
              <a:gd name="T7" fmla="*/ 2147483647 h 234"/>
              <a:gd name="T8" fmla="*/ 2147483647 w 148"/>
              <a:gd name="T9" fmla="*/ 2147483647 h 234"/>
              <a:gd name="T10" fmla="*/ 2147483647 w 148"/>
              <a:gd name="T11" fmla="*/ 2147483647 h 234"/>
              <a:gd name="T12" fmla="*/ 2147483647 w 148"/>
              <a:gd name="T13" fmla="*/ 2147483647 h 234"/>
              <a:gd name="T14" fmla="*/ 2147483647 w 148"/>
              <a:gd name="T15" fmla="*/ 2147483647 h 23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8"/>
              <a:gd name="T25" fmla="*/ 0 h 234"/>
              <a:gd name="T26" fmla="*/ 148 w 148"/>
              <a:gd name="T27" fmla="*/ 234 h 23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8" h="234">
                <a:moveTo>
                  <a:pt x="79" y="0"/>
                </a:moveTo>
                <a:cubicBezTo>
                  <a:pt x="90" y="21"/>
                  <a:pt x="95" y="34"/>
                  <a:pt x="116" y="48"/>
                </a:cubicBezTo>
                <a:cubicBezTo>
                  <a:pt x="123" y="58"/>
                  <a:pt x="134" y="67"/>
                  <a:pt x="138" y="80"/>
                </a:cubicBezTo>
                <a:cubicBezTo>
                  <a:pt x="141" y="90"/>
                  <a:pt x="148" y="112"/>
                  <a:pt x="148" y="112"/>
                </a:cubicBezTo>
                <a:cubicBezTo>
                  <a:pt x="118" y="130"/>
                  <a:pt x="83" y="110"/>
                  <a:pt x="52" y="101"/>
                </a:cubicBezTo>
                <a:cubicBezTo>
                  <a:pt x="39" y="104"/>
                  <a:pt x="24" y="102"/>
                  <a:pt x="15" y="112"/>
                </a:cubicBezTo>
                <a:cubicBezTo>
                  <a:pt x="0" y="126"/>
                  <a:pt x="45" y="155"/>
                  <a:pt x="52" y="160"/>
                </a:cubicBezTo>
                <a:cubicBezTo>
                  <a:pt x="60" y="182"/>
                  <a:pt x="68" y="210"/>
                  <a:pt x="68" y="234"/>
                </a:cubicBezTo>
              </a:path>
            </a:pathLst>
          </a:custGeom>
          <a:noFill/>
          <a:ln w="25400">
            <a:solidFill>
              <a:srgbClr val="A450A4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2324" name="Oval 52"/>
          <p:cNvSpPr>
            <a:spLocks noChangeArrowheads="1"/>
          </p:cNvSpPr>
          <p:nvPr/>
        </p:nvSpPr>
        <p:spPr bwMode="auto">
          <a:xfrm>
            <a:off x="1535113" y="3706813"/>
            <a:ext cx="5791200" cy="275272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2325" name="Line 53"/>
          <p:cNvSpPr>
            <a:spLocks noChangeShapeType="1"/>
          </p:cNvSpPr>
          <p:nvPr/>
        </p:nvSpPr>
        <p:spPr bwMode="auto">
          <a:xfrm flipH="1" flipV="1">
            <a:off x="6516688" y="3192463"/>
            <a:ext cx="234950" cy="387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26" name="Line 54"/>
          <p:cNvSpPr>
            <a:spLocks noChangeShapeType="1"/>
          </p:cNvSpPr>
          <p:nvPr/>
        </p:nvSpPr>
        <p:spPr bwMode="auto">
          <a:xfrm>
            <a:off x="2428875" y="4643438"/>
            <a:ext cx="142875" cy="288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27" name="Line 55"/>
          <p:cNvSpPr>
            <a:spLocks noChangeShapeType="1"/>
          </p:cNvSpPr>
          <p:nvPr/>
        </p:nvSpPr>
        <p:spPr bwMode="auto">
          <a:xfrm flipH="1">
            <a:off x="7286625" y="4000500"/>
            <a:ext cx="357188" cy="2857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28" name="Line 56"/>
          <p:cNvSpPr>
            <a:spLocks noChangeShapeType="1"/>
          </p:cNvSpPr>
          <p:nvPr/>
        </p:nvSpPr>
        <p:spPr bwMode="auto">
          <a:xfrm flipH="1">
            <a:off x="3441700" y="4826000"/>
            <a:ext cx="88900" cy="2365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29" name="Line 57"/>
          <p:cNvSpPr>
            <a:spLocks noChangeShapeType="1"/>
          </p:cNvSpPr>
          <p:nvPr/>
        </p:nvSpPr>
        <p:spPr bwMode="auto">
          <a:xfrm flipH="1">
            <a:off x="2670175" y="3419475"/>
            <a:ext cx="185738" cy="2206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30" name="Oval 58"/>
          <p:cNvSpPr>
            <a:spLocks noChangeArrowheads="1"/>
          </p:cNvSpPr>
          <p:nvPr/>
        </p:nvSpPr>
        <p:spPr bwMode="auto">
          <a:xfrm>
            <a:off x="3297238" y="4808538"/>
            <a:ext cx="2490787" cy="1465262"/>
          </a:xfrm>
          <a:prstGeom prst="ellipse">
            <a:avLst/>
          </a:prstGeom>
          <a:solidFill>
            <a:srgbClr val="B2B2B2"/>
          </a:solidFill>
          <a:ln w="730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2331" name="Freeform 59"/>
          <p:cNvSpPr>
            <a:spLocks/>
          </p:cNvSpPr>
          <p:nvPr/>
        </p:nvSpPr>
        <p:spPr bwMode="auto">
          <a:xfrm>
            <a:off x="3644900" y="5151438"/>
            <a:ext cx="603250" cy="368300"/>
          </a:xfrm>
          <a:custGeom>
            <a:avLst/>
            <a:gdLst>
              <a:gd name="T0" fmla="*/ 0 w 363"/>
              <a:gd name="T1" fmla="*/ 2147483647 h 232"/>
              <a:gd name="T2" fmla="*/ 2147483647 w 363"/>
              <a:gd name="T3" fmla="*/ 2147483647 h 232"/>
              <a:gd name="T4" fmla="*/ 2147483647 w 363"/>
              <a:gd name="T5" fmla="*/ 2147483647 h 232"/>
              <a:gd name="T6" fmla="*/ 2147483647 w 363"/>
              <a:gd name="T7" fmla="*/ 2147483647 h 232"/>
              <a:gd name="T8" fmla="*/ 2147483647 w 363"/>
              <a:gd name="T9" fmla="*/ 2147483647 h 232"/>
              <a:gd name="T10" fmla="*/ 2147483647 w 363"/>
              <a:gd name="T11" fmla="*/ 2147483647 h 232"/>
              <a:gd name="T12" fmla="*/ 2147483647 w 363"/>
              <a:gd name="T13" fmla="*/ 2147483647 h 232"/>
              <a:gd name="T14" fmla="*/ 2147483647 w 363"/>
              <a:gd name="T15" fmla="*/ 2147483647 h 232"/>
              <a:gd name="T16" fmla="*/ 2147483647 w 363"/>
              <a:gd name="T17" fmla="*/ 2147483647 h 232"/>
              <a:gd name="T18" fmla="*/ 2147483647 w 363"/>
              <a:gd name="T19" fmla="*/ 2147483647 h 232"/>
              <a:gd name="T20" fmla="*/ 2147483647 w 363"/>
              <a:gd name="T21" fmla="*/ 2147483647 h 23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63"/>
              <a:gd name="T34" fmla="*/ 0 h 232"/>
              <a:gd name="T35" fmla="*/ 363 w 363"/>
              <a:gd name="T36" fmla="*/ 232 h 23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63" h="232">
                <a:moveTo>
                  <a:pt x="0" y="232"/>
                </a:moveTo>
                <a:cubicBezTo>
                  <a:pt x="25" y="151"/>
                  <a:pt x="50" y="70"/>
                  <a:pt x="69" y="35"/>
                </a:cubicBezTo>
                <a:cubicBezTo>
                  <a:pt x="88" y="0"/>
                  <a:pt x="104" y="5"/>
                  <a:pt x="117" y="24"/>
                </a:cubicBezTo>
                <a:cubicBezTo>
                  <a:pt x="130" y="43"/>
                  <a:pt x="135" y="120"/>
                  <a:pt x="144" y="152"/>
                </a:cubicBezTo>
                <a:cubicBezTo>
                  <a:pt x="153" y="184"/>
                  <a:pt x="160" y="214"/>
                  <a:pt x="171" y="216"/>
                </a:cubicBezTo>
                <a:cubicBezTo>
                  <a:pt x="182" y="218"/>
                  <a:pt x="193" y="191"/>
                  <a:pt x="208" y="163"/>
                </a:cubicBezTo>
                <a:cubicBezTo>
                  <a:pt x="223" y="135"/>
                  <a:pt x="247" y="74"/>
                  <a:pt x="261" y="51"/>
                </a:cubicBezTo>
                <a:cubicBezTo>
                  <a:pt x="275" y="28"/>
                  <a:pt x="285" y="13"/>
                  <a:pt x="293" y="24"/>
                </a:cubicBezTo>
                <a:cubicBezTo>
                  <a:pt x="301" y="35"/>
                  <a:pt x="303" y="87"/>
                  <a:pt x="309" y="115"/>
                </a:cubicBezTo>
                <a:cubicBezTo>
                  <a:pt x="315" y="143"/>
                  <a:pt x="322" y="171"/>
                  <a:pt x="331" y="190"/>
                </a:cubicBezTo>
                <a:cubicBezTo>
                  <a:pt x="340" y="209"/>
                  <a:pt x="351" y="220"/>
                  <a:pt x="363" y="232"/>
                </a:cubicBezTo>
              </a:path>
            </a:pathLst>
          </a:cu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2332" name="Freeform 60"/>
          <p:cNvSpPr>
            <a:spLocks/>
          </p:cNvSpPr>
          <p:nvPr/>
        </p:nvSpPr>
        <p:spPr bwMode="auto">
          <a:xfrm>
            <a:off x="3716338" y="5157788"/>
            <a:ext cx="603250" cy="368300"/>
          </a:xfrm>
          <a:custGeom>
            <a:avLst/>
            <a:gdLst>
              <a:gd name="T0" fmla="*/ 0 w 363"/>
              <a:gd name="T1" fmla="*/ 2147483647 h 232"/>
              <a:gd name="T2" fmla="*/ 2147483647 w 363"/>
              <a:gd name="T3" fmla="*/ 2147483647 h 232"/>
              <a:gd name="T4" fmla="*/ 2147483647 w 363"/>
              <a:gd name="T5" fmla="*/ 2147483647 h 232"/>
              <a:gd name="T6" fmla="*/ 2147483647 w 363"/>
              <a:gd name="T7" fmla="*/ 2147483647 h 232"/>
              <a:gd name="T8" fmla="*/ 2147483647 w 363"/>
              <a:gd name="T9" fmla="*/ 2147483647 h 232"/>
              <a:gd name="T10" fmla="*/ 2147483647 w 363"/>
              <a:gd name="T11" fmla="*/ 2147483647 h 232"/>
              <a:gd name="T12" fmla="*/ 2147483647 w 363"/>
              <a:gd name="T13" fmla="*/ 2147483647 h 232"/>
              <a:gd name="T14" fmla="*/ 2147483647 w 363"/>
              <a:gd name="T15" fmla="*/ 2147483647 h 232"/>
              <a:gd name="T16" fmla="*/ 2147483647 w 363"/>
              <a:gd name="T17" fmla="*/ 2147483647 h 232"/>
              <a:gd name="T18" fmla="*/ 2147483647 w 363"/>
              <a:gd name="T19" fmla="*/ 2147483647 h 232"/>
              <a:gd name="T20" fmla="*/ 2147483647 w 363"/>
              <a:gd name="T21" fmla="*/ 2147483647 h 23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63"/>
              <a:gd name="T34" fmla="*/ 0 h 232"/>
              <a:gd name="T35" fmla="*/ 363 w 363"/>
              <a:gd name="T36" fmla="*/ 232 h 23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63" h="232">
                <a:moveTo>
                  <a:pt x="0" y="232"/>
                </a:moveTo>
                <a:cubicBezTo>
                  <a:pt x="25" y="151"/>
                  <a:pt x="50" y="70"/>
                  <a:pt x="69" y="35"/>
                </a:cubicBezTo>
                <a:cubicBezTo>
                  <a:pt x="88" y="0"/>
                  <a:pt x="104" y="5"/>
                  <a:pt x="117" y="24"/>
                </a:cubicBezTo>
                <a:cubicBezTo>
                  <a:pt x="130" y="43"/>
                  <a:pt x="135" y="120"/>
                  <a:pt x="144" y="152"/>
                </a:cubicBezTo>
                <a:cubicBezTo>
                  <a:pt x="153" y="184"/>
                  <a:pt x="160" y="214"/>
                  <a:pt x="171" y="216"/>
                </a:cubicBezTo>
                <a:cubicBezTo>
                  <a:pt x="182" y="218"/>
                  <a:pt x="193" y="191"/>
                  <a:pt x="208" y="163"/>
                </a:cubicBezTo>
                <a:cubicBezTo>
                  <a:pt x="223" y="135"/>
                  <a:pt x="247" y="74"/>
                  <a:pt x="261" y="51"/>
                </a:cubicBezTo>
                <a:cubicBezTo>
                  <a:pt x="275" y="28"/>
                  <a:pt x="285" y="13"/>
                  <a:pt x="293" y="24"/>
                </a:cubicBezTo>
                <a:cubicBezTo>
                  <a:pt x="301" y="35"/>
                  <a:pt x="303" y="87"/>
                  <a:pt x="309" y="115"/>
                </a:cubicBezTo>
                <a:cubicBezTo>
                  <a:pt x="315" y="143"/>
                  <a:pt x="322" y="171"/>
                  <a:pt x="331" y="190"/>
                </a:cubicBezTo>
                <a:cubicBezTo>
                  <a:pt x="340" y="209"/>
                  <a:pt x="351" y="220"/>
                  <a:pt x="363" y="232"/>
                </a:cubicBezTo>
              </a:path>
            </a:pathLst>
          </a:cu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2333" name="Freeform 61"/>
          <p:cNvSpPr>
            <a:spLocks/>
          </p:cNvSpPr>
          <p:nvPr/>
        </p:nvSpPr>
        <p:spPr bwMode="auto">
          <a:xfrm>
            <a:off x="4229100" y="5106988"/>
            <a:ext cx="523875" cy="393700"/>
          </a:xfrm>
          <a:custGeom>
            <a:avLst/>
            <a:gdLst>
              <a:gd name="T0" fmla="*/ 0 w 315"/>
              <a:gd name="T1" fmla="*/ 2147483647 h 248"/>
              <a:gd name="T2" fmla="*/ 2147483647 w 315"/>
              <a:gd name="T3" fmla="*/ 2147483647 h 248"/>
              <a:gd name="T4" fmla="*/ 2147483647 w 315"/>
              <a:gd name="T5" fmla="*/ 2147483647 h 248"/>
              <a:gd name="T6" fmla="*/ 2147483647 w 315"/>
              <a:gd name="T7" fmla="*/ 2147483647 h 248"/>
              <a:gd name="T8" fmla="*/ 2147483647 w 315"/>
              <a:gd name="T9" fmla="*/ 2147483647 h 248"/>
              <a:gd name="T10" fmla="*/ 2147483647 w 315"/>
              <a:gd name="T11" fmla="*/ 2147483647 h 248"/>
              <a:gd name="T12" fmla="*/ 2147483647 w 315"/>
              <a:gd name="T13" fmla="*/ 2147483647 h 248"/>
              <a:gd name="T14" fmla="*/ 2147483647 w 315"/>
              <a:gd name="T15" fmla="*/ 2147483647 h 248"/>
              <a:gd name="T16" fmla="*/ 2147483647 w 315"/>
              <a:gd name="T17" fmla="*/ 2147483647 h 248"/>
              <a:gd name="T18" fmla="*/ 2147483647 w 315"/>
              <a:gd name="T19" fmla="*/ 2147483647 h 248"/>
              <a:gd name="T20" fmla="*/ 2147483647 w 315"/>
              <a:gd name="T21" fmla="*/ 2147483647 h 24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15"/>
              <a:gd name="T34" fmla="*/ 0 h 248"/>
              <a:gd name="T35" fmla="*/ 315 w 315"/>
              <a:gd name="T36" fmla="*/ 248 h 24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15" h="248">
                <a:moveTo>
                  <a:pt x="0" y="244"/>
                </a:moveTo>
                <a:cubicBezTo>
                  <a:pt x="30" y="158"/>
                  <a:pt x="61" y="72"/>
                  <a:pt x="80" y="36"/>
                </a:cubicBezTo>
                <a:cubicBezTo>
                  <a:pt x="99" y="0"/>
                  <a:pt x="100" y="25"/>
                  <a:pt x="112" y="31"/>
                </a:cubicBezTo>
                <a:cubicBezTo>
                  <a:pt x="124" y="37"/>
                  <a:pt x="143" y="54"/>
                  <a:pt x="149" y="73"/>
                </a:cubicBezTo>
                <a:cubicBezTo>
                  <a:pt x="155" y="92"/>
                  <a:pt x="146" y="116"/>
                  <a:pt x="149" y="143"/>
                </a:cubicBezTo>
                <a:cubicBezTo>
                  <a:pt x="152" y="170"/>
                  <a:pt x="154" y="218"/>
                  <a:pt x="165" y="233"/>
                </a:cubicBezTo>
                <a:cubicBezTo>
                  <a:pt x="176" y="248"/>
                  <a:pt x="203" y="247"/>
                  <a:pt x="213" y="233"/>
                </a:cubicBezTo>
                <a:cubicBezTo>
                  <a:pt x="223" y="219"/>
                  <a:pt x="219" y="172"/>
                  <a:pt x="224" y="148"/>
                </a:cubicBezTo>
                <a:cubicBezTo>
                  <a:pt x="229" y="124"/>
                  <a:pt x="237" y="106"/>
                  <a:pt x="245" y="89"/>
                </a:cubicBezTo>
                <a:cubicBezTo>
                  <a:pt x="253" y="72"/>
                  <a:pt x="260" y="56"/>
                  <a:pt x="272" y="47"/>
                </a:cubicBezTo>
                <a:cubicBezTo>
                  <a:pt x="284" y="38"/>
                  <a:pt x="307" y="38"/>
                  <a:pt x="315" y="36"/>
                </a:cubicBezTo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2334" name="Freeform 62"/>
          <p:cNvSpPr>
            <a:spLocks/>
          </p:cNvSpPr>
          <p:nvPr/>
        </p:nvSpPr>
        <p:spPr bwMode="auto">
          <a:xfrm>
            <a:off x="4300538" y="5140325"/>
            <a:ext cx="523875" cy="393700"/>
          </a:xfrm>
          <a:custGeom>
            <a:avLst/>
            <a:gdLst>
              <a:gd name="T0" fmla="*/ 0 w 315"/>
              <a:gd name="T1" fmla="*/ 2147483647 h 248"/>
              <a:gd name="T2" fmla="*/ 2147483647 w 315"/>
              <a:gd name="T3" fmla="*/ 2147483647 h 248"/>
              <a:gd name="T4" fmla="*/ 2147483647 w 315"/>
              <a:gd name="T5" fmla="*/ 2147483647 h 248"/>
              <a:gd name="T6" fmla="*/ 2147483647 w 315"/>
              <a:gd name="T7" fmla="*/ 2147483647 h 248"/>
              <a:gd name="T8" fmla="*/ 2147483647 w 315"/>
              <a:gd name="T9" fmla="*/ 2147483647 h 248"/>
              <a:gd name="T10" fmla="*/ 2147483647 w 315"/>
              <a:gd name="T11" fmla="*/ 2147483647 h 248"/>
              <a:gd name="T12" fmla="*/ 2147483647 w 315"/>
              <a:gd name="T13" fmla="*/ 2147483647 h 248"/>
              <a:gd name="T14" fmla="*/ 2147483647 w 315"/>
              <a:gd name="T15" fmla="*/ 2147483647 h 248"/>
              <a:gd name="T16" fmla="*/ 2147483647 w 315"/>
              <a:gd name="T17" fmla="*/ 2147483647 h 248"/>
              <a:gd name="T18" fmla="*/ 2147483647 w 315"/>
              <a:gd name="T19" fmla="*/ 2147483647 h 248"/>
              <a:gd name="T20" fmla="*/ 2147483647 w 315"/>
              <a:gd name="T21" fmla="*/ 2147483647 h 24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15"/>
              <a:gd name="T34" fmla="*/ 0 h 248"/>
              <a:gd name="T35" fmla="*/ 315 w 315"/>
              <a:gd name="T36" fmla="*/ 248 h 24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15" h="248">
                <a:moveTo>
                  <a:pt x="0" y="244"/>
                </a:moveTo>
                <a:cubicBezTo>
                  <a:pt x="30" y="158"/>
                  <a:pt x="61" y="72"/>
                  <a:pt x="80" y="36"/>
                </a:cubicBezTo>
                <a:cubicBezTo>
                  <a:pt x="99" y="0"/>
                  <a:pt x="100" y="25"/>
                  <a:pt x="112" y="31"/>
                </a:cubicBezTo>
                <a:cubicBezTo>
                  <a:pt x="124" y="37"/>
                  <a:pt x="143" y="54"/>
                  <a:pt x="149" y="73"/>
                </a:cubicBezTo>
                <a:cubicBezTo>
                  <a:pt x="155" y="92"/>
                  <a:pt x="146" y="116"/>
                  <a:pt x="149" y="143"/>
                </a:cubicBezTo>
                <a:cubicBezTo>
                  <a:pt x="152" y="170"/>
                  <a:pt x="154" y="218"/>
                  <a:pt x="165" y="233"/>
                </a:cubicBezTo>
                <a:cubicBezTo>
                  <a:pt x="176" y="248"/>
                  <a:pt x="203" y="247"/>
                  <a:pt x="213" y="233"/>
                </a:cubicBezTo>
                <a:cubicBezTo>
                  <a:pt x="223" y="219"/>
                  <a:pt x="219" y="172"/>
                  <a:pt x="224" y="148"/>
                </a:cubicBezTo>
                <a:cubicBezTo>
                  <a:pt x="229" y="124"/>
                  <a:pt x="237" y="106"/>
                  <a:pt x="245" y="89"/>
                </a:cubicBezTo>
                <a:cubicBezTo>
                  <a:pt x="253" y="72"/>
                  <a:pt x="260" y="56"/>
                  <a:pt x="272" y="47"/>
                </a:cubicBezTo>
                <a:cubicBezTo>
                  <a:pt x="284" y="38"/>
                  <a:pt x="307" y="38"/>
                  <a:pt x="315" y="36"/>
                </a:cubicBezTo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2335" name="Freeform 63"/>
          <p:cNvSpPr>
            <a:spLocks/>
          </p:cNvSpPr>
          <p:nvPr/>
        </p:nvSpPr>
        <p:spPr bwMode="auto">
          <a:xfrm>
            <a:off x="4737100" y="5181600"/>
            <a:ext cx="327025" cy="368300"/>
          </a:xfrm>
          <a:custGeom>
            <a:avLst/>
            <a:gdLst>
              <a:gd name="T0" fmla="*/ 0 w 197"/>
              <a:gd name="T1" fmla="*/ 0 h 232"/>
              <a:gd name="T2" fmla="*/ 2147483647 w 197"/>
              <a:gd name="T3" fmla="*/ 2147483647 h 232"/>
              <a:gd name="T4" fmla="*/ 2147483647 w 197"/>
              <a:gd name="T5" fmla="*/ 2147483647 h 232"/>
              <a:gd name="T6" fmla="*/ 2147483647 w 197"/>
              <a:gd name="T7" fmla="*/ 2147483647 h 232"/>
              <a:gd name="T8" fmla="*/ 2147483647 w 197"/>
              <a:gd name="T9" fmla="*/ 2147483647 h 232"/>
              <a:gd name="T10" fmla="*/ 2147483647 w 197"/>
              <a:gd name="T11" fmla="*/ 2147483647 h 232"/>
              <a:gd name="T12" fmla="*/ 2147483647 w 197"/>
              <a:gd name="T13" fmla="*/ 2147483647 h 232"/>
              <a:gd name="T14" fmla="*/ 2147483647 w 197"/>
              <a:gd name="T15" fmla="*/ 0 h 2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97"/>
              <a:gd name="T25" fmla="*/ 0 h 232"/>
              <a:gd name="T26" fmla="*/ 197 w 197"/>
              <a:gd name="T27" fmla="*/ 232 h 23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97" h="232">
                <a:moveTo>
                  <a:pt x="0" y="0"/>
                </a:moveTo>
                <a:cubicBezTo>
                  <a:pt x="17" y="25"/>
                  <a:pt x="34" y="50"/>
                  <a:pt x="43" y="80"/>
                </a:cubicBezTo>
                <a:cubicBezTo>
                  <a:pt x="52" y="110"/>
                  <a:pt x="50" y="156"/>
                  <a:pt x="53" y="181"/>
                </a:cubicBezTo>
                <a:cubicBezTo>
                  <a:pt x="56" y="206"/>
                  <a:pt x="53" y="226"/>
                  <a:pt x="64" y="229"/>
                </a:cubicBezTo>
                <a:cubicBezTo>
                  <a:pt x="75" y="232"/>
                  <a:pt x="106" y="215"/>
                  <a:pt x="117" y="197"/>
                </a:cubicBezTo>
                <a:cubicBezTo>
                  <a:pt x="128" y="179"/>
                  <a:pt x="127" y="148"/>
                  <a:pt x="133" y="123"/>
                </a:cubicBezTo>
                <a:cubicBezTo>
                  <a:pt x="139" y="98"/>
                  <a:pt x="144" y="68"/>
                  <a:pt x="155" y="48"/>
                </a:cubicBezTo>
                <a:cubicBezTo>
                  <a:pt x="166" y="28"/>
                  <a:pt x="181" y="14"/>
                  <a:pt x="197" y="0"/>
                </a:cubicBezTo>
              </a:path>
            </a:pathLst>
          </a:cu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2336" name="Freeform 64"/>
          <p:cNvSpPr>
            <a:spLocks/>
          </p:cNvSpPr>
          <p:nvPr/>
        </p:nvSpPr>
        <p:spPr bwMode="auto">
          <a:xfrm>
            <a:off x="4816475" y="5180013"/>
            <a:ext cx="327025" cy="368300"/>
          </a:xfrm>
          <a:custGeom>
            <a:avLst/>
            <a:gdLst>
              <a:gd name="T0" fmla="*/ 0 w 197"/>
              <a:gd name="T1" fmla="*/ 0 h 232"/>
              <a:gd name="T2" fmla="*/ 2147483647 w 197"/>
              <a:gd name="T3" fmla="*/ 2147483647 h 232"/>
              <a:gd name="T4" fmla="*/ 2147483647 w 197"/>
              <a:gd name="T5" fmla="*/ 2147483647 h 232"/>
              <a:gd name="T6" fmla="*/ 2147483647 w 197"/>
              <a:gd name="T7" fmla="*/ 2147483647 h 232"/>
              <a:gd name="T8" fmla="*/ 2147483647 w 197"/>
              <a:gd name="T9" fmla="*/ 2147483647 h 232"/>
              <a:gd name="T10" fmla="*/ 2147483647 w 197"/>
              <a:gd name="T11" fmla="*/ 2147483647 h 232"/>
              <a:gd name="T12" fmla="*/ 2147483647 w 197"/>
              <a:gd name="T13" fmla="*/ 2147483647 h 232"/>
              <a:gd name="T14" fmla="*/ 2147483647 w 197"/>
              <a:gd name="T15" fmla="*/ 0 h 2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97"/>
              <a:gd name="T25" fmla="*/ 0 h 232"/>
              <a:gd name="T26" fmla="*/ 197 w 197"/>
              <a:gd name="T27" fmla="*/ 232 h 23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97" h="232">
                <a:moveTo>
                  <a:pt x="0" y="0"/>
                </a:moveTo>
                <a:cubicBezTo>
                  <a:pt x="17" y="25"/>
                  <a:pt x="34" y="50"/>
                  <a:pt x="43" y="80"/>
                </a:cubicBezTo>
                <a:cubicBezTo>
                  <a:pt x="52" y="110"/>
                  <a:pt x="50" y="156"/>
                  <a:pt x="53" y="181"/>
                </a:cubicBezTo>
                <a:cubicBezTo>
                  <a:pt x="56" y="206"/>
                  <a:pt x="53" y="226"/>
                  <a:pt x="64" y="229"/>
                </a:cubicBezTo>
                <a:cubicBezTo>
                  <a:pt x="75" y="232"/>
                  <a:pt x="106" y="215"/>
                  <a:pt x="117" y="197"/>
                </a:cubicBezTo>
                <a:cubicBezTo>
                  <a:pt x="128" y="179"/>
                  <a:pt x="127" y="148"/>
                  <a:pt x="133" y="123"/>
                </a:cubicBezTo>
                <a:cubicBezTo>
                  <a:pt x="139" y="98"/>
                  <a:pt x="144" y="68"/>
                  <a:pt x="155" y="48"/>
                </a:cubicBezTo>
                <a:cubicBezTo>
                  <a:pt x="166" y="28"/>
                  <a:pt x="181" y="14"/>
                  <a:pt x="197" y="0"/>
                </a:cubicBezTo>
              </a:path>
            </a:pathLst>
          </a:cu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2337" name="Freeform 65"/>
          <p:cNvSpPr>
            <a:spLocks/>
          </p:cNvSpPr>
          <p:nvPr/>
        </p:nvSpPr>
        <p:spPr bwMode="auto">
          <a:xfrm>
            <a:off x="5116513" y="5418138"/>
            <a:ext cx="252412" cy="322262"/>
          </a:xfrm>
          <a:custGeom>
            <a:avLst/>
            <a:gdLst>
              <a:gd name="T0" fmla="*/ 2147483647 w 152"/>
              <a:gd name="T1" fmla="*/ 2147483647 h 203"/>
              <a:gd name="T2" fmla="*/ 2147483647 w 152"/>
              <a:gd name="T3" fmla="*/ 2147483647 h 203"/>
              <a:gd name="T4" fmla="*/ 2147483647 w 152"/>
              <a:gd name="T5" fmla="*/ 2147483647 h 203"/>
              <a:gd name="T6" fmla="*/ 2147483647 w 152"/>
              <a:gd name="T7" fmla="*/ 2147483647 h 203"/>
              <a:gd name="T8" fmla="*/ 2147483647 w 152"/>
              <a:gd name="T9" fmla="*/ 2147483647 h 203"/>
              <a:gd name="T10" fmla="*/ 2147483647 w 152"/>
              <a:gd name="T11" fmla="*/ 2147483647 h 203"/>
              <a:gd name="T12" fmla="*/ 2147483647 w 152"/>
              <a:gd name="T13" fmla="*/ 2147483647 h 203"/>
              <a:gd name="T14" fmla="*/ 2147483647 w 152"/>
              <a:gd name="T15" fmla="*/ 2147483647 h 203"/>
              <a:gd name="T16" fmla="*/ 2147483647 w 152"/>
              <a:gd name="T17" fmla="*/ 0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2"/>
              <a:gd name="T28" fmla="*/ 0 h 203"/>
              <a:gd name="T29" fmla="*/ 152 w 152"/>
              <a:gd name="T30" fmla="*/ 203 h 20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2" h="203">
                <a:moveTo>
                  <a:pt x="6" y="203"/>
                </a:moveTo>
                <a:cubicBezTo>
                  <a:pt x="5" y="176"/>
                  <a:pt x="5" y="150"/>
                  <a:pt x="6" y="123"/>
                </a:cubicBezTo>
                <a:cubicBezTo>
                  <a:pt x="7" y="96"/>
                  <a:pt x="0" y="46"/>
                  <a:pt x="12" y="43"/>
                </a:cubicBezTo>
                <a:cubicBezTo>
                  <a:pt x="24" y="40"/>
                  <a:pt x="65" y="89"/>
                  <a:pt x="81" y="107"/>
                </a:cubicBezTo>
                <a:cubicBezTo>
                  <a:pt x="97" y="125"/>
                  <a:pt x="97" y="141"/>
                  <a:pt x="108" y="150"/>
                </a:cubicBezTo>
                <a:cubicBezTo>
                  <a:pt x="119" y="159"/>
                  <a:pt x="138" y="166"/>
                  <a:pt x="145" y="160"/>
                </a:cubicBezTo>
                <a:cubicBezTo>
                  <a:pt x="152" y="154"/>
                  <a:pt x="150" y="129"/>
                  <a:pt x="150" y="112"/>
                </a:cubicBezTo>
                <a:cubicBezTo>
                  <a:pt x="150" y="95"/>
                  <a:pt x="146" y="78"/>
                  <a:pt x="145" y="59"/>
                </a:cubicBezTo>
                <a:cubicBezTo>
                  <a:pt x="144" y="40"/>
                  <a:pt x="142" y="13"/>
                  <a:pt x="145" y="0"/>
                </a:cubicBezTo>
              </a:path>
            </a:pathLst>
          </a:custGeom>
          <a:noFill/>
          <a:ln w="38100">
            <a:solidFill>
              <a:srgbClr val="A450A4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2338" name="Freeform 66"/>
          <p:cNvSpPr>
            <a:spLocks/>
          </p:cNvSpPr>
          <p:nvPr/>
        </p:nvSpPr>
        <p:spPr bwMode="auto">
          <a:xfrm>
            <a:off x="5260975" y="5443538"/>
            <a:ext cx="252413" cy="322262"/>
          </a:xfrm>
          <a:custGeom>
            <a:avLst/>
            <a:gdLst>
              <a:gd name="T0" fmla="*/ 2147483647 w 152"/>
              <a:gd name="T1" fmla="*/ 2147483647 h 203"/>
              <a:gd name="T2" fmla="*/ 2147483647 w 152"/>
              <a:gd name="T3" fmla="*/ 2147483647 h 203"/>
              <a:gd name="T4" fmla="*/ 2147483647 w 152"/>
              <a:gd name="T5" fmla="*/ 2147483647 h 203"/>
              <a:gd name="T6" fmla="*/ 2147483647 w 152"/>
              <a:gd name="T7" fmla="*/ 2147483647 h 203"/>
              <a:gd name="T8" fmla="*/ 2147483647 w 152"/>
              <a:gd name="T9" fmla="*/ 2147483647 h 203"/>
              <a:gd name="T10" fmla="*/ 2147483647 w 152"/>
              <a:gd name="T11" fmla="*/ 2147483647 h 203"/>
              <a:gd name="T12" fmla="*/ 2147483647 w 152"/>
              <a:gd name="T13" fmla="*/ 2147483647 h 203"/>
              <a:gd name="T14" fmla="*/ 2147483647 w 152"/>
              <a:gd name="T15" fmla="*/ 2147483647 h 203"/>
              <a:gd name="T16" fmla="*/ 2147483647 w 152"/>
              <a:gd name="T17" fmla="*/ 0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2"/>
              <a:gd name="T28" fmla="*/ 0 h 203"/>
              <a:gd name="T29" fmla="*/ 152 w 152"/>
              <a:gd name="T30" fmla="*/ 203 h 20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2" h="203">
                <a:moveTo>
                  <a:pt x="6" y="203"/>
                </a:moveTo>
                <a:cubicBezTo>
                  <a:pt x="5" y="176"/>
                  <a:pt x="5" y="150"/>
                  <a:pt x="6" y="123"/>
                </a:cubicBezTo>
                <a:cubicBezTo>
                  <a:pt x="7" y="96"/>
                  <a:pt x="0" y="46"/>
                  <a:pt x="12" y="43"/>
                </a:cubicBezTo>
                <a:cubicBezTo>
                  <a:pt x="24" y="40"/>
                  <a:pt x="65" y="89"/>
                  <a:pt x="81" y="107"/>
                </a:cubicBezTo>
                <a:cubicBezTo>
                  <a:pt x="97" y="125"/>
                  <a:pt x="97" y="141"/>
                  <a:pt x="108" y="150"/>
                </a:cubicBezTo>
                <a:cubicBezTo>
                  <a:pt x="119" y="159"/>
                  <a:pt x="138" y="166"/>
                  <a:pt x="145" y="160"/>
                </a:cubicBezTo>
                <a:cubicBezTo>
                  <a:pt x="152" y="154"/>
                  <a:pt x="150" y="129"/>
                  <a:pt x="150" y="112"/>
                </a:cubicBezTo>
                <a:cubicBezTo>
                  <a:pt x="150" y="95"/>
                  <a:pt x="146" y="78"/>
                  <a:pt x="145" y="59"/>
                </a:cubicBezTo>
                <a:cubicBezTo>
                  <a:pt x="144" y="40"/>
                  <a:pt x="142" y="13"/>
                  <a:pt x="145" y="0"/>
                </a:cubicBezTo>
              </a:path>
            </a:pathLst>
          </a:custGeom>
          <a:noFill/>
          <a:ln w="38100">
            <a:solidFill>
              <a:srgbClr val="A450A4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2339" name="Line 67"/>
          <p:cNvSpPr>
            <a:spLocks noChangeShapeType="1"/>
          </p:cNvSpPr>
          <p:nvPr/>
        </p:nvSpPr>
        <p:spPr bwMode="auto">
          <a:xfrm>
            <a:off x="4652963" y="5588000"/>
            <a:ext cx="381000" cy="101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40" name="Line 68"/>
          <p:cNvSpPr>
            <a:spLocks noChangeShapeType="1"/>
          </p:cNvSpPr>
          <p:nvPr/>
        </p:nvSpPr>
        <p:spPr bwMode="auto">
          <a:xfrm flipV="1">
            <a:off x="5583238" y="5072063"/>
            <a:ext cx="496887" cy="4476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41" name="Oval 69"/>
          <p:cNvSpPr>
            <a:spLocks noChangeArrowheads="1"/>
          </p:cNvSpPr>
          <p:nvPr/>
        </p:nvSpPr>
        <p:spPr bwMode="auto">
          <a:xfrm>
            <a:off x="3416300" y="5156200"/>
            <a:ext cx="106363" cy="195263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2342" name="Oval 70"/>
          <p:cNvSpPr>
            <a:spLocks noChangeArrowheads="1"/>
          </p:cNvSpPr>
          <p:nvPr/>
        </p:nvSpPr>
        <p:spPr bwMode="auto">
          <a:xfrm rot="-8081333">
            <a:off x="3121819" y="5436394"/>
            <a:ext cx="101600" cy="2047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2343" name="Oval 71"/>
          <p:cNvSpPr>
            <a:spLocks noChangeArrowheads="1"/>
          </p:cNvSpPr>
          <p:nvPr/>
        </p:nvSpPr>
        <p:spPr bwMode="auto">
          <a:xfrm rot="-9820144">
            <a:off x="3271838" y="5472113"/>
            <a:ext cx="100012" cy="195262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2344" name="Oval 72"/>
          <p:cNvSpPr>
            <a:spLocks noChangeArrowheads="1"/>
          </p:cNvSpPr>
          <p:nvPr/>
        </p:nvSpPr>
        <p:spPr bwMode="auto">
          <a:xfrm rot="-1329307">
            <a:off x="3387725" y="5475288"/>
            <a:ext cx="109538" cy="195262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2345" name="Line 73"/>
          <p:cNvSpPr>
            <a:spLocks noChangeShapeType="1"/>
          </p:cNvSpPr>
          <p:nvPr/>
        </p:nvSpPr>
        <p:spPr bwMode="auto">
          <a:xfrm>
            <a:off x="3027363" y="5316538"/>
            <a:ext cx="504825" cy="1190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46" name="Freeform 74"/>
          <p:cNvSpPr>
            <a:spLocks/>
          </p:cNvSpPr>
          <p:nvPr/>
        </p:nvSpPr>
        <p:spPr bwMode="auto">
          <a:xfrm>
            <a:off x="2641600" y="5110163"/>
            <a:ext cx="327025" cy="269875"/>
          </a:xfrm>
          <a:custGeom>
            <a:avLst/>
            <a:gdLst>
              <a:gd name="T0" fmla="*/ 0 w 197"/>
              <a:gd name="T1" fmla="*/ 2147483647 h 170"/>
              <a:gd name="T2" fmla="*/ 2147483647 w 197"/>
              <a:gd name="T3" fmla="*/ 2147483647 h 170"/>
              <a:gd name="T4" fmla="*/ 2147483647 w 197"/>
              <a:gd name="T5" fmla="*/ 2147483647 h 170"/>
              <a:gd name="T6" fmla="*/ 2147483647 w 197"/>
              <a:gd name="T7" fmla="*/ 2147483647 h 170"/>
              <a:gd name="T8" fmla="*/ 2147483647 w 197"/>
              <a:gd name="T9" fmla="*/ 2147483647 h 170"/>
              <a:gd name="T10" fmla="*/ 2147483647 w 197"/>
              <a:gd name="T11" fmla="*/ 2147483647 h 170"/>
              <a:gd name="T12" fmla="*/ 2147483647 w 197"/>
              <a:gd name="T13" fmla="*/ 2147483647 h 17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7"/>
              <a:gd name="T22" fmla="*/ 0 h 170"/>
              <a:gd name="T23" fmla="*/ 197 w 197"/>
              <a:gd name="T24" fmla="*/ 170 h 17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7" h="170">
                <a:moveTo>
                  <a:pt x="0" y="8"/>
                </a:moveTo>
                <a:cubicBezTo>
                  <a:pt x="47" y="25"/>
                  <a:pt x="101" y="0"/>
                  <a:pt x="144" y="30"/>
                </a:cubicBezTo>
                <a:cubicBezTo>
                  <a:pt x="142" y="37"/>
                  <a:pt x="143" y="45"/>
                  <a:pt x="139" y="51"/>
                </a:cubicBezTo>
                <a:cubicBezTo>
                  <a:pt x="137" y="52"/>
                  <a:pt x="96" y="70"/>
                  <a:pt x="91" y="72"/>
                </a:cubicBezTo>
                <a:cubicBezTo>
                  <a:pt x="72" y="84"/>
                  <a:pt x="71" y="97"/>
                  <a:pt x="53" y="110"/>
                </a:cubicBezTo>
                <a:cubicBezTo>
                  <a:pt x="15" y="170"/>
                  <a:pt x="146" y="151"/>
                  <a:pt x="165" y="152"/>
                </a:cubicBezTo>
                <a:cubicBezTo>
                  <a:pt x="191" y="159"/>
                  <a:pt x="181" y="152"/>
                  <a:pt x="197" y="168"/>
                </a:cubicBezTo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2347" name="Freeform 75"/>
          <p:cNvSpPr>
            <a:spLocks/>
          </p:cNvSpPr>
          <p:nvPr/>
        </p:nvSpPr>
        <p:spPr bwMode="auto">
          <a:xfrm>
            <a:off x="2613025" y="5033963"/>
            <a:ext cx="327025" cy="269875"/>
          </a:xfrm>
          <a:custGeom>
            <a:avLst/>
            <a:gdLst>
              <a:gd name="T0" fmla="*/ 0 w 197"/>
              <a:gd name="T1" fmla="*/ 2147483647 h 170"/>
              <a:gd name="T2" fmla="*/ 2147483647 w 197"/>
              <a:gd name="T3" fmla="*/ 2147483647 h 170"/>
              <a:gd name="T4" fmla="*/ 2147483647 w 197"/>
              <a:gd name="T5" fmla="*/ 2147483647 h 170"/>
              <a:gd name="T6" fmla="*/ 2147483647 w 197"/>
              <a:gd name="T7" fmla="*/ 2147483647 h 170"/>
              <a:gd name="T8" fmla="*/ 2147483647 w 197"/>
              <a:gd name="T9" fmla="*/ 2147483647 h 170"/>
              <a:gd name="T10" fmla="*/ 2147483647 w 197"/>
              <a:gd name="T11" fmla="*/ 2147483647 h 170"/>
              <a:gd name="T12" fmla="*/ 2147483647 w 197"/>
              <a:gd name="T13" fmla="*/ 2147483647 h 17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7"/>
              <a:gd name="T22" fmla="*/ 0 h 170"/>
              <a:gd name="T23" fmla="*/ 197 w 197"/>
              <a:gd name="T24" fmla="*/ 170 h 17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7" h="170">
                <a:moveTo>
                  <a:pt x="0" y="8"/>
                </a:moveTo>
                <a:cubicBezTo>
                  <a:pt x="47" y="25"/>
                  <a:pt x="101" y="0"/>
                  <a:pt x="144" y="30"/>
                </a:cubicBezTo>
                <a:cubicBezTo>
                  <a:pt x="142" y="37"/>
                  <a:pt x="143" y="45"/>
                  <a:pt x="139" y="51"/>
                </a:cubicBezTo>
                <a:cubicBezTo>
                  <a:pt x="137" y="52"/>
                  <a:pt x="96" y="70"/>
                  <a:pt x="91" y="72"/>
                </a:cubicBezTo>
                <a:cubicBezTo>
                  <a:pt x="72" y="84"/>
                  <a:pt x="71" y="97"/>
                  <a:pt x="53" y="110"/>
                </a:cubicBezTo>
                <a:cubicBezTo>
                  <a:pt x="15" y="170"/>
                  <a:pt x="146" y="151"/>
                  <a:pt x="165" y="152"/>
                </a:cubicBezTo>
                <a:cubicBezTo>
                  <a:pt x="191" y="159"/>
                  <a:pt x="181" y="152"/>
                  <a:pt x="197" y="168"/>
                </a:cubicBezTo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2348" name="Oval 76"/>
          <p:cNvSpPr>
            <a:spLocks noChangeArrowheads="1"/>
          </p:cNvSpPr>
          <p:nvPr/>
        </p:nvSpPr>
        <p:spPr bwMode="auto">
          <a:xfrm>
            <a:off x="2617788" y="4808538"/>
            <a:ext cx="123825" cy="119062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2349" name="Oval 77"/>
          <p:cNvSpPr>
            <a:spLocks noChangeArrowheads="1"/>
          </p:cNvSpPr>
          <p:nvPr/>
        </p:nvSpPr>
        <p:spPr bwMode="auto">
          <a:xfrm>
            <a:off x="2736850" y="4918075"/>
            <a:ext cx="123825" cy="119063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2350" name="Oval 78"/>
          <p:cNvSpPr>
            <a:spLocks noChangeArrowheads="1"/>
          </p:cNvSpPr>
          <p:nvPr/>
        </p:nvSpPr>
        <p:spPr bwMode="auto">
          <a:xfrm>
            <a:off x="2847975" y="4900613"/>
            <a:ext cx="123825" cy="119062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2351" name="Oval 79"/>
          <p:cNvSpPr>
            <a:spLocks noChangeArrowheads="1"/>
          </p:cNvSpPr>
          <p:nvPr/>
        </p:nvSpPr>
        <p:spPr bwMode="auto">
          <a:xfrm>
            <a:off x="2527300" y="4968875"/>
            <a:ext cx="123825" cy="119063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2352" name="Oval 80"/>
          <p:cNvSpPr>
            <a:spLocks noChangeArrowheads="1"/>
          </p:cNvSpPr>
          <p:nvPr/>
        </p:nvSpPr>
        <p:spPr bwMode="auto">
          <a:xfrm>
            <a:off x="2655888" y="5138738"/>
            <a:ext cx="123825" cy="119062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2353" name="Freeform 81"/>
          <p:cNvSpPr>
            <a:spLocks/>
          </p:cNvSpPr>
          <p:nvPr/>
        </p:nvSpPr>
        <p:spPr bwMode="auto">
          <a:xfrm>
            <a:off x="5973763" y="4411663"/>
            <a:ext cx="788987" cy="733425"/>
          </a:xfrm>
          <a:custGeom>
            <a:avLst/>
            <a:gdLst>
              <a:gd name="T0" fmla="*/ 2147483647 w 474"/>
              <a:gd name="T1" fmla="*/ 0 h 462"/>
              <a:gd name="T2" fmla="*/ 2147483647 w 474"/>
              <a:gd name="T3" fmla="*/ 2147483647 h 462"/>
              <a:gd name="T4" fmla="*/ 2147483647 w 474"/>
              <a:gd name="T5" fmla="*/ 2147483647 h 462"/>
              <a:gd name="T6" fmla="*/ 2147483647 w 474"/>
              <a:gd name="T7" fmla="*/ 2147483647 h 462"/>
              <a:gd name="T8" fmla="*/ 2147483647 w 474"/>
              <a:gd name="T9" fmla="*/ 2147483647 h 462"/>
              <a:gd name="T10" fmla="*/ 2147483647 w 474"/>
              <a:gd name="T11" fmla="*/ 2147483647 h 462"/>
              <a:gd name="T12" fmla="*/ 2147483647 w 474"/>
              <a:gd name="T13" fmla="*/ 2147483647 h 462"/>
              <a:gd name="T14" fmla="*/ 2147483647 w 474"/>
              <a:gd name="T15" fmla="*/ 2147483647 h 462"/>
              <a:gd name="T16" fmla="*/ 2147483647 w 474"/>
              <a:gd name="T17" fmla="*/ 2147483647 h 462"/>
              <a:gd name="T18" fmla="*/ 2147483647 w 474"/>
              <a:gd name="T19" fmla="*/ 2147483647 h 46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74"/>
              <a:gd name="T31" fmla="*/ 0 h 462"/>
              <a:gd name="T32" fmla="*/ 474 w 474"/>
              <a:gd name="T33" fmla="*/ 462 h 46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74" h="462">
                <a:moveTo>
                  <a:pt x="85" y="0"/>
                </a:moveTo>
                <a:cubicBezTo>
                  <a:pt x="57" y="43"/>
                  <a:pt x="29" y="86"/>
                  <a:pt x="16" y="128"/>
                </a:cubicBezTo>
                <a:cubicBezTo>
                  <a:pt x="3" y="170"/>
                  <a:pt x="0" y="211"/>
                  <a:pt x="5" y="250"/>
                </a:cubicBezTo>
                <a:cubicBezTo>
                  <a:pt x="10" y="289"/>
                  <a:pt x="28" y="333"/>
                  <a:pt x="48" y="362"/>
                </a:cubicBezTo>
                <a:cubicBezTo>
                  <a:pt x="68" y="391"/>
                  <a:pt x="97" y="410"/>
                  <a:pt x="128" y="426"/>
                </a:cubicBezTo>
                <a:cubicBezTo>
                  <a:pt x="159" y="442"/>
                  <a:pt x="201" y="454"/>
                  <a:pt x="234" y="458"/>
                </a:cubicBezTo>
                <a:cubicBezTo>
                  <a:pt x="267" y="462"/>
                  <a:pt x="298" y="457"/>
                  <a:pt x="325" y="448"/>
                </a:cubicBezTo>
                <a:cubicBezTo>
                  <a:pt x="352" y="439"/>
                  <a:pt x="373" y="418"/>
                  <a:pt x="394" y="405"/>
                </a:cubicBezTo>
                <a:cubicBezTo>
                  <a:pt x="415" y="392"/>
                  <a:pt x="440" y="380"/>
                  <a:pt x="453" y="368"/>
                </a:cubicBezTo>
                <a:cubicBezTo>
                  <a:pt x="466" y="356"/>
                  <a:pt x="470" y="343"/>
                  <a:pt x="474" y="330"/>
                </a:cubicBezTo>
              </a:path>
            </a:pathLst>
          </a:custGeom>
          <a:noFill/>
          <a:ln w="508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2354" name="Oval 82"/>
          <p:cNvSpPr>
            <a:spLocks noChangeArrowheads="1"/>
          </p:cNvSpPr>
          <p:nvPr/>
        </p:nvSpPr>
        <p:spPr bwMode="auto">
          <a:xfrm>
            <a:off x="6102350" y="4375150"/>
            <a:ext cx="123825" cy="119063"/>
          </a:xfrm>
          <a:prstGeom prst="ellipse">
            <a:avLst/>
          </a:prstGeom>
          <a:solidFill>
            <a:srgbClr val="A450A4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2355" name="Oval 83"/>
          <p:cNvSpPr>
            <a:spLocks noChangeArrowheads="1"/>
          </p:cNvSpPr>
          <p:nvPr/>
        </p:nvSpPr>
        <p:spPr bwMode="auto">
          <a:xfrm>
            <a:off x="5900738" y="4619625"/>
            <a:ext cx="123825" cy="119063"/>
          </a:xfrm>
          <a:prstGeom prst="ellipse">
            <a:avLst/>
          </a:prstGeom>
          <a:solidFill>
            <a:srgbClr val="A450A4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2356" name="Oval 84"/>
          <p:cNvSpPr>
            <a:spLocks noChangeArrowheads="1"/>
          </p:cNvSpPr>
          <p:nvPr/>
        </p:nvSpPr>
        <p:spPr bwMode="auto">
          <a:xfrm>
            <a:off x="5876925" y="4821238"/>
            <a:ext cx="123825" cy="119062"/>
          </a:xfrm>
          <a:prstGeom prst="ellipse">
            <a:avLst/>
          </a:prstGeom>
          <a:solidFill>
            <a:srgbClr val="A450A4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2357" name="Oval 85"/>
          <p:cNvSpPr>
            <a:spLocks noChangeArrowheads="1"/>
          </p:cNvSpPr>
          <p:nvPr/>
        </p:nvSpPr>
        <p:spPr bwMode="auto">
          <a:xfrm>
            <a:off x="6294438" y="5124450"/>
            <a:ext cx="123825" cy="119063"/>
          </a:xfrm>
          <a:prstGeom prst="ellipse">
            <a:avLst/>
          </a:prstGeom>
          <a:solidFill>
            <a:srgbClr val="A450A4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2358" name="Oval 86"/>
          <p:cNvSpPr>
            <a:spLocks noChangeArrowheads="1"/>
          </p:cNvSpPr>
          <p:nvPr/>
        </p:nvSpPr>
        <p:spPr bwMode="auto">
          <a:xfrm>
            <a:off x="6627813" y="4927600"/>
            <a:ext cx="123825" cy="119063"/>
          </a:xfrm>
          <a:prstGeom prst="ellipse">
            <a:avLst/>
          </a:prstGeom>
          <a:solidFill>
            <a:srgbClr val="A450A4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2359" name="Freeform 87"/>
          <p:cNvSpPr>
            <a:spLocks/>
          </p:cNvSpPr>
          <p:nvPr/>
        </p:nvSpPr>
        <p:spPr bwMode="auto">
          <a:xfrm>
            <a:off x="1900238" y="4048125"/>
            <a:ext cx="900112" cy="596900"/>
          </a:xfrm>
          <a:custGeom>
            <a:avLst/>
            <a:gdLst>
              <a:gd name="T0" fmla="*/ 2147483647 w 525"/>
              <a:gd name="T1" fmla="*/ 2147483647 h 360"/>
              <a:gd name="T2" fmla="*/ 2147483647 w 525"/>
              <a:gd name="T3" fmla="*/ 2147483647 h 360"/>
              <a:gd name="T4" fmla="*/ 2147483647 w 525"/>
              <a:gd name="T5" fmla="*/ 2147483647 h 360"/>
              <a:gd name="T6" fmla="*/ 2147483647 w 525"/>
              <a:gd name="T7" fmla="*/ 2147483647 h 360"/>
              <a:gd name="T8" fmla="*/ 2147483647 w 525"/>
              <a:gd name="T9" fmla="*/ 2147483647 h 360"/>
              <a:gd name="T10" fmla="*/ 2147483647 w 525"/>
              <a:gd name="T11" fmla="*/ 2147483647 h 360"/>
              <a:gd name="T12" fmla="*/ 2147483647 w 525"/>
              <a:gd name="T13" fmla="*/ 2147483647 h 360"/>
              <a:gd name="T14" fmla="*/ 2147483647 w 525"/>
              <a:gd name="T15" fmla="*/ 2147483647 h 36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25"/>
              <a:gd name="T25" fmla="*/ 0 h 360"/>
              <a:gd name="T26" fmla="*/ 525 w 525"/>
              <a:gd name="T27" fmla="*/ 360 h 36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25" h="360">
                <a:moveTo>
                  <a:pt x="377" y="23"/>
                </a:moveTo>
                <a:cubicBezTo>
                  <a:pt x="311" y="46"/>
                  <a:pt x="114" y="149"/>
                  <a:pt x="57" y="194"/>
                </a:cubicBezTo>
                <a:cubicBezTo>
                  <a:pt x="0" y="239"/>
                  <a:pt x="2" y="268"/>
                  <a:pt x="36" y="295"/>
                </a:cubicBezTo>
                <a:cubicBezTo>
                  <a:pt x="70" y="322"/>
                  <a:pt x="185" y="360"/>
                  <a:pt x="260" y="354"/>
                </a:cubicBezTo>
                <a:cubicBezTo>
                  <a:pt x="335" y="348"/>
                  <a:pt x="443" y="294"/>
                  <a:pt x="484" y="258"/>
                </a:cubicBezTo>
                <a:cubicBezTo>
                  <a:pt x="525" y="222"/>
                  <a:pt x="510" y="169"/>
                  <a:pt x="505" y="135"/>
                </a:cubicBezTo>
                <a:cubicBezTo>
                  <a:pt x="500" y="101"/>
                  <a:pt x="475" y="73"/>
                  <a:pt x="452" y="55"/>
                </a:cubicBezTo>
                <a:cubicBezTo>
                  <a:pt x="429" y="37"/>
                  <a:pt x="443" y="0"/>
                  <a:pt x="377" y="23"/>
                </a:cubicBez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2360" name="Line 88"/>
          <p:cNvSpPr>
            <a:spLocks noChangeShapeType="1"/>
          </p:cNvSpPr>
          <p:nvPr/>
        </p:nvSpPr>
        <p:spPr bwMode="auto">
          <a:xfrm>
            <a:off x="2273300" y="4191000"/>
            <a:ext cx="106363" cy="203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61" name="Freeform 90"/>
          <p:cNvSpPr>
            <a:spLocks/>
          </p:cNvSpPr>
          <p:nvPr/>
        </p:nvSpPr>
        <p:spPr bwMode="auto">
          <a:xfrm>
            <a:off x="2457450" y="3956050"/>
            <a:ext cx="238125" cy="119063"/>
          </a:xfrm>
          <a:custGeom>
            <a:avLst/>
            <a:gdLst>
              <a:gd name="T0" fmla="*/ 2147483647 w 144"/>
              <a:gd name="T1" fmla="*/ 0 h 75"/>
              <a:gd name="T2" fmla="*/ 0 w 144"/>
              <a:gd name="T3" fmla="*/ 2147483647 h 75"/>
              <a:gd name="T4" fmla="*/ 0 60000 65536"/>
              <a:gd name="T5" fmla="*/ 0 60000 65536"/>
              <a:gd name="T6" fmla="*/ 0 w 144"/>
              <a:gd name="T7" fmla="*/ 0 h 75"/>
              <a:gd name="T8" fmla="*/ 144 w 144"/>
              <a:gd name="T9" fmla="*/ 75 h 7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" h="75">
                <a:moveTo>
                  <a:pt x="144" y="0"/>
                </a:moveTo>
                <a:cubicBezTo>
                  <a:pt x="144" y="0"/>
                  <a:pt x="72" y="37"/>
                  <a:pt x="0" y="75"/>
                </a:cubicBezTo>
              </a:path>
            </a:pathLst>
          </a:custGeom>
          <a:noFill/>
          <a:ln w="635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2362" name="Oval 91"/>
          <p:cNvSpPr>
            <a:spLocks noChangeArrowheads="1"/>
          </p:cNvSpPr>
          <p:nvPr/>
        </p:nvSpPr>
        <p:spPr bwMode="auto">
          <a:xfrm rot="-1483911">
            <a:off x="2041525" y="4122738"/>
            <a:ext cx="547688" cy="273050"/>
          </a:xfrm>
          <a:prstGeom prst="ellipse">
            <a:avLst/>
          </a:prstGeom>
          <a:solidFill>
            <a:schemeClr val="bg2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2363" name="Line 92"/>
          <p:cNvSpPr>
            <a:spLocks noChangeShapeType="1"/>
          </p:cNvSpPr>
          <p:nvPr/>
        </p:nvSpPr>
        <p:spPr bwMode="auto">
          <a:xfrm>
            <a:off x="2214563" y="4143375"/>
            <a:ext cx="85725" cy="1762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364" name="Freeform 93"/>
          <p:cNvSpPr>
            <a:spLocks/>
          </p:cNvSpPr>
          <p:nvPr/>
        </p:nvSpPr>
        <p:spPr bwMode="auto">
          <a:xfrm>
            <a:off x="2143125" y="4357688"/>
            <a:ext cx="327025" cy="269875"/>
          </a:xfrm>
          <a:custGeom>
            <a:avLst/>
            <a:gdLst>
              <a:gd name="T0" fmla="*/ 0 w 197"/>
              <a:gd name="T1" fmla="*/ 2147483647 h 170"/>
              <a:gd name="T2" fmla="*/ 2147483647 w 197"/>
              <a:gd name="T3" fmla="*/ 2147483647 h 170"/>
              <a:gd name="T4" fmla="*/ 2147483647 w 197"/>
              <a:gd name="T5" fmla="*/ 2147483647 h 170"/>
              <a:gd name="T6" fmla="*/ 2147483647 w 197"/>
              <a:gd name="T7" fmla="*/ 2147483647 h 170"/>
              <a:gd name="T8" fmla="*/ 2147483647 w 197"/>
              <a:gd name="T9" fmla="*/ 2147483647 h 170"/>
              <a:gd name="T10" fmla="*/ 2147483647 w 197"/>
              <a:gd name="T11" fmla="*/ 2147483647 h 170"/>
              <a:gd name="T12" fmla="*/ 2147483647 w 197"/>
              <a:gd name="T13" fmla="*/ 2147483647 h 17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7"/>
              <a:gd name="T22" fmla="*/ 0 h 170"/>
              <a:gd name="T23" fmla="*/ 197 w 197"/>
              <a:gd name="T24" fmla="*/ 170 h 17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7" h="170">
                <a:moveTo>
                  <a:pt x="0" y="8"/>
                </a:moveTo>
                <a:cubicBezTo>
                  <a:pt x="47" y="25"/>
                  <a:pt x="101" y="0"/>
                  <a:pt x="144" y="30"/>
                </a:cubicBezTo>
                <a:cubicBezTo>
                  <a:pt x="142" y="37"/>
                  <a:pt x="143" y="45"/>
                  <a:pt x="139" y="51"/>
                </a:cubicBezTo>
                <a:cubicBezTo>
                  <a:pt x="137" y="52"/>
                  <a:pt x="96" y="70"/>
                  <a:pt x="91" y="72"/>
                </a:cubicBezTo>
                <a:cubicBezTo>
                  <a:pt x="72" y="84"/>
                  <a:pt x="71" y="97"/>
                  <a:pt x="53" y="110"/>
                </a:cubicBezTo>
                <a:cubicBezTo>
                  <a:pt x="15" y="170"/>
                  <a:pt x="146" y="151"/>
                  <a:pt x="165" y="152"/>
                </a:cubicBezTo>
                <a:cubicBezTo>
                  <a:pt x="191" y="159"/>
                  <a:pt x="181" y="152"/>
                  <a:pt x="197" y="168"/>
                </a:cubicBezTo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2365" name="Rectangle 94"/>
          <p:cNvSpPr>
            <a:spLocks noChangeArrowheads="1"/>
          </p:cNvSpPr>
          <p:nvPr/>
        </p:nvSpPr>
        <p:spPr bwMode="auto">
          <a:xfrm rot="1398750">
            <a:off x="3316288" y="4775200"/>
            <a:ext cx="231775" cy="300038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2366" name="Line 95"/>
          <p:cNvSpPr>
            <a:spLocks noChangeShapeType="1"/>
          </p:cNvSpPr>
          <p:nvPr/>
        </p:nvSpPr>
        <p:spPr bwMode="auto">
          <a:xfrm flipH="1">
            <a:off x="3000375" y="4786313"/>
            <a:ext cx="285750" cy="2698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367" name="Oval 96"/>
          <p:cNvSpPr>
            <a:spLocks noChangeArrowheads="1"/>
          </p:cNvSpPr>
          <p:nvPr/>
        </p:nvSpPr>
        <p:spPr bwMode="auto">
          <a:xfrm rot="-1329307">
            <a:off x="3227388" y="5221288"/>
            <a:ext cx="109537" cy="195262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2368" name="Text Box 97"/>
          <p:cNvSpPr txBox="1">
            <a:spLocks noChangeArrowheads="1"/>
          </p:cNvSpPr>
          <p:nvPr/>
        </p:nvSpPr>
        <p:spPr bwMode="auto">
          <a:xfrm>
            <a:off x="1643063" y="5857875"/>
            <a:ext cx="1951037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2000" b="1">
                <a:latin typeface="Times New Roman" pitchFamily="18" charset="0"/>
              </a:rPr>
              <a:t>Ингибиторы интегразы</a:t>
            </a:r>
            <a:endParaRPr lang="en-US" sz="2000" b="1">
              <a:latin typeface="Book Antiqua" pitchFamily="18" charset="0"/>
            </a:endParaRPr>
          </a:p>
        </p:txBody>
      </p:sp>
      <p:sp>
        <p:nvSpPr>
          <p:cNvPr id="12369" name="Oval 98"/>
          <p:cNvSpPr>
            <a:spLocks noChangeArrowheads="1"/>
          </p:cNvSpPr>
          <p:nvPr/>
        </p:nvSpPr>
        <p:spPr bwMode="auto">
          <a:xfrm>
            <a:off x="2122488" y="3794125"/>
            <a:ext cx="106362" cy="195263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2370" name="Oval 99"/>
          <p:cNvSpPr>
            <a:spLocks noChangeArrowheads="1"/>
          </p:cNvSpPr>
          <p:nvPr/>
        </p:nvSpPr>
        <p:spPr bwMode="auto">
          <a:xfrm>
            <a:off x="1839913" y="3787775"/>
            <a:ext cx="123825" cy="119063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2371" name="Oval 100"/>
          <p:cNvSpPr>
            <a:spLocks noChangeArrowheads="1"/>
          </p:cNvSpPr>
          <p:nvPr/>
        </p:nvSpPr>
        <p:spPr bwMode="auto">
          <a:xfrm>
            <a:off x="2051050" y="3667125"/>
            <a:ext cx="123825" cy="119063"/>
          </a:xfrm>
          <a:prstGeom prst="ellipse">
            <a:avLst/>
          </a:prstGeom>
          <a:solidFill>
            <a:srgbClr val="A450A4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2372" name="Oval 101"/>
          <p:cNvSpPr>
            <a:spLocks noChangeArrowheads="1"/>
          </p:cNvSpPr>
          <p:nvPr/>
        </p:nvSpPr>
        <p:spPr bwMode="auto">
          <a:xfrm rot="2278979">
            <a:off x="6049963" y="2727325"/>
            <a:ext cx="96837" cy="195263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2373" name="Oval 102"/>
          <p:cNvSpPr>
            <a:spLocks noChangeArrowheads="1"/>
          </p:cNvSpPr>
          <p:nvPr/>
        </p:nvSpPr>
        <p:spPr bwMode="auto">
          <a:xfrm>
            <a:off x="5945188" y="2463800"/>
            <a:ext cx="123825" cy="119063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2374" name="Oval 103"/>
          <p:cNvSpPr>
            <a:spLocks noChangeArrowheads="1"/>
          </p:cNvSpPr>
          <p:nvPr/>
        </p:nvSpPr>
        <p:spPr bwMode="auto">
          <a:xfrm>
            <a:off x="6156325" y="2520950"/>
            <a:ext cx="123825" cy="119063"/>
          </a:xfrm>
          <a:prstGeom prst="ellipse">
            <a:avLst/>
          </a:prstGeom>
          <a:solidFill>
            <a:srgbClr val="A450A4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2375" name="Text Box 10"/>
          <p:cNvSpPr txBox="1">
            <a:spLocks noChangeArrowheads="1"/>
          </p:cNvSpPr>
          <p:nvPr/>
        </p:nvSpPr>
        <p:spPr bwMode="auto">
          <a:xfrm>
            <a:off x="2714625" y="3770313"/>
            <a:ext cx="2441575" cy="101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Ингибиторы обратной транскриптазы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76" name="Text Box 9"/>
          <p:cNvSpPr txBox="1">
            <a:spLocks noChangeArrowheads="1"/>
          </p:cNvSpPr>
          <p:nvPr/>
        </p:nvSpPr>
        <p:spPr bwMode="auto">
          <a:xfrm>
            <a:off x="2786063" y="2714625"/>
            <a:ext cx="1785937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sz="2000" b="1">
                <a:latin typeface="Times New Roman" pitchFamily="18" charset="0"/>
              </a:rPr>
              <a:t>Блокаторы корецепторов</a:t>
            </a:r>
            <a:endParaRPr lang="en-US" sz="2000" b="1">
              <a:latin typeface="Book Antiqua" pitchFamily="18" charset="0"/>
            </a:endParaRPr>
          </a:p>
        </p:txBody>
      </p:sp>
      <p:sp>
        <p:nvSpPr>
          <p:cNvPr id="12377" name="Line 95"/>
          <p:cNvSpPr>
            <a:spLocks noChangeShapeType="1"/>
          </p:cNvSpPr>
          <p:nvPr/>
        </p:nvSpPr>
        <p:spPr bwMode="auto">
          <a:xfrm flipV="1">
            <a:off x="2928938" y="5715000"/>
            <a:ext cx="285750" cy="2301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8" name="Text Box 4"/>
          <p:cNvSpPr txBox="1">
            <a:spLocks noChangeArrowheads="1"/>
          </p:cNvSpPr>
          <p:nvPr/>
        </p:nvSpPr>
        <p:spPr bwMode="auto">
          <a:xfrm>
            <a:off x="250825" y="333375"/>
            <a:ext cx="889317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84188" indent="-484188">
              <a:defRPr/>
            </a:pPr>
            <a:r>
              <a:rPr lang="ru-RU" sz="40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99F166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Классификация АРВ препаратов</a:t>
            </a:r>
          </a:p>
        </p:txBody>
      </p:sp>
      <p:sp>
        <p:nvSpPr>
          <p:cNvPr id="34820" name="Text Box 6"/>
          <p:cNvSpPr txBox="1">
            <a:spLocks noChangeArrowheads="1"/>
          </p:cNvSpPr>
          <p:nvPr/>
        </p:nvSpPr>
        <p:spPr bwMode="auto">
          <a:xfrm>
            <a:off x="1393009" y="2967334"/>
            <a:ext cx="5500726" cy="461665"/>
          </a:xfrm>
          <a:prstGeom prst="rect">
            <a:avLst/>
          </a:prstGeom>
          <a:ln>
            <a:headEnd/>
            <a:tailEnd/>
          </a:ln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/>
            <a:contourClr>
              <a:schemeClr val="dk1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Ингибиторы протеазы</a:t>
            </a:r>
          </a:p>
        </p:txBody>
      </p:sp>
      <p:sp>
        <p:nvSpPr>
          <p:cNvPr id="34821" name="Text Box 7"/>
          <p:cNvSpPr txBox="1">
            <a:spLocks noChangeArrowheads="1"/>
          </p:cNvSpPr>
          <p:nvPr/>
        </p:nvSpPr>
        <p:spPr bwMode="auto">
          <a:xfrm>
            <a:off x="1393009" y="3753152"/>
            <a:ext cx="5500726" cy="461665"/>
          </a:xfrm>
          <a:prstGeom prst="rect">
            <a:avLst/>
          </a:prstGeom>
          <a:ln>
            <a:headEnd/>
            <a:tailEnd/>
          </a:ln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/>
            <a:contourClr>
              <a:schemeClr val="dk1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Ингибиторы слияния</a:t>
            </a:r>
          </a:p>
        </p:txBody>
      </p:sp>
      <p:sp>
        <p:nvSpPr>
          <p:cNvPr id="34823" name="Text Box 9"/>
          <p:cNvSpPr txBox="1">
            <a:spLocks noChangeArrowheads="1"/>
          </p:cNvSpPr>
          <p:nvPr/>
        </p:nvSpPr>
        <p:spPr bwMode="auto">
          <a:xfrm>
            <a:off x="1357290" y="1428736"/>
            <a:ext cx="5572164" cy="461665"/>
          </a:xfrm>
          <a:prstGeom prst="rect">
            <a:avLst/>
          </a:prstGeom>
          <a:ln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/>
            <a:contourClr>
              <a:schemeClr val="dk1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Нуклеозидные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ингибиторы ОТ</a:t>
            </a:r>
          </a:p>
        </p:txBody>
      </p:sp>
      <p:sp>
        <p:nvSpPr>
          <p:cNvPr id="34824" name="Text Box 10"/>
          <p:cNvSpPr txBox="1">
            <a:spLocks noChangeArrowheads="1"/>
          </p:cNvSpPr>
          <p:nvPr/>
        </p:nvSpPr>
        <p:spPr bwMode="auto">
          <a:xfrm>
            <a:off x="1357290" y="2181516"/>
            <a:ext cx="5572164" cy="461665"/>
          </a:xfrm>
          <a:prstGeom prst="rect">
            <a:avLst/>
          </a:prstGeom>
          <a:ln>
            <a:headEnd/>
            <a:tailEnd/>
          </a:ln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/>
            <a:contourClr>
              <a:schemeClr val="dk1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НеНуклеозидные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ингибиторы ОТ</a:t>
            </a:r>
          </a:p>
        </p:txBody>
      </p:sp>
      <p:sp>
        <p:nvSpPr>
          <p:cNvPr id="34830" name="Text Box 18"/>
          <p:cNvSpPr txBox="1">
            <a:spLocks noChangeArrowheads="1"/>
          </p:cNvSpPr>
          <p:nvPr/>
        </p:nvSpPr>
        <p:spPr bwMode="auto">
          <a:xfrm>
            <a:off x="500063" y="5929313"/>
            <a:ext cx="84296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/>
              <a:t>Всего: </a:t>
            </a:r>
            <a:r>
              <a:rPr lang="ru-RU" sz="2400" dirty="0" smtClean="0"/>
              <a:t>около 30 </a:t>
            </a:r>
            <a:r>
              <a:rPr lang="ru-RU" sz="2400" dirty="0"/>
              <a:t>препаратов, несколько десятков препаратов находятся в стадии разработки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93009" y="4538970"/>
            <a:ext cx="5500726" cy="461665"/>
          </a:xfrm>
          <a:prstGeom prst="rect">
            <a:avLst/>
          </a:prstGeom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/>
            <a:contourClr>
              <a:schemeClr val="dk1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Ингибиторы </a:t>
            </a:r>
            <a:r>
              <a:rPr lang="ru-RU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интегразы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93009" y="5253350"/>
            <a:ext cx="5500726" cy="461665"/>
          </a:xfrm>
          <a:prstGeom prst="rect">
            <a:avLst/>
          </a:prstGeom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/>
            <a:contourClr>
              <a:schemeClr val="dk1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Блокаторы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рецепторов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План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ru-RU" sz="2600" dirty="0" smtClean="0"/>
              <a:t>Цели и задачи антиретровирусной терапии</a:t>
            </a:r>
          </a:p>
          <a:p>
            <a:pPr eaLnBrk="1" hangingPunct="1"/>
            <a:r>
              <a:rPr lang="ru-RU" sz="2600" dirty="0" smtClean="0"/>
              <a:t>Действие АРВТ на уровне организма</a:t>
            </a:r>
          </a:p>
          <a:p>
            <a:pPr eaLnBrk="1" hangingPunct="1"/>
            <a:r>
              <a:rPr lang="ru-RU" sz="2600" dirty="0" smtClean="0"/>
              <a:t>Критерии назначения АРВТ</a:t>
            </a:r>
          </a:p>
          <a:p>
            <a:pPr eaLnBrk="1" hangingPunct="1"/>
            <a:r>
              <a:rPr lang="ru-RU" sz="2600" dirty="0" smtClean="0"/>
              <a:t>Основные классы АРВ-препаратов и механизм их действия</a:t>
            </a:r>
          </a:p>
          <a:p>
            <a:pPr eaLnBrk="1" hangingPunct="1"/>
            <a:r>
              <a:rPr lang="ru-RU" sz="2600" dirty="0" smtClean="0"/>
              <a:t>Недостатки терапии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ru-RU" dirty="0" smtClean="0"/>
              <a:t>Ингибиторы обратной транскриптазы</a:t>
            </a:r>
            <a:endParaRPr lang="ru-RU" dirty="0"/>
          </a:p>
        </p:txBody>
      </p:sp>
      <p:sp>
        <p:nvSpPr>
          <p:cNvPr id="35842" name="Содержимое 4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ru-RU" smtClean="0"/>
              <a:t>Блокируют размножение ВИЧ на стадии переписывания информации с РНК на ДНК, то есть сразу после внедрения вируса в клетку</a:t>
            </a:r>
          </a:p>
          <a:p>
            <a:r>
              <a:rPr lang="ru-RU" smtClean="0"/>
              <a:t>Два вида: </a:t>
            </a:r>
          </a:p>
          <a:p>
            <a:pPr lvl="1"/>
            <a:r>
              <a:rPr lang="ru-RU" smtClean="0"/>
              <a:t>Нуклеозидные ингибиторы обратной транскриптазы (НИОТ)</a:t>
            </a:r>
          </a:p>
          <a:p>
            <a:pPr lvl="1"/>
            <a:r>
              <a:rPr lang="ru-RU" smtClean="0"/>
              <a:t>Ненуклеозидные ингибиторы обратной транскриптазы (ННИОТ)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4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0825" cy="6854825"/>
          </a:xfrm>
        </p:spPr>
      </p:pic>
      <p:sp>
        <p:nvSpPr>
          <p:cNvPr id="36866" name="Text Box 3"/>
          <p:cNvSpPr txBox="1">
            <a:spLocks noChangeArrowheads="1"/>
          </p:cNvSpPr>
          <p:nvPr/>
        </p:nvSpPr>
        <p:spPr bwMode="auto">
          <a:xfrm>
            <a:off x="2514600" y="0"/>
            <a:ext cx="4038600" cy="822325"/>
          </a:xfrm>
          <a:prstGeom prst="rect">
            <a:avLst/>
          </a:prstGeom>
          <a:solidFill>
            <a:srgbClr val="3E564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400" b="1"/>
              <a:t>Шаг 3</a:t>
            </a:r>
          </a:p>
          <a:p>
            <a:pPr algn="ctr" eaLnBrk="0" hangingPunct="0"/>
            <a:r>
              <a:rPr lang="ru-RU" sz="2400" b="1"/>
              <a:t>Обратная транскрипция</a:t>
            </a:r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4530725" y="914400"/>
            <a:ext cx="2057400" cy="9159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/>
              <a:t>Обратная транскриптаза (ОТ)</a:t>
            </a:r>
          </a:p>
        </p:txBody>
      </p:sp>
      <p:sp>
        <p:nvSpPr>
          <p:cNvPr id="36868" name="Text Box 6"/>
          <p:cNvSpPr txBox="1">
            <a:spLocks noChangeArrowheads="1"/>
          </p:cNvSpPr>
          <p:nvPr/>
        </p:nvSpPr>
        <p:spPr bwMode="auto">
          <a:xfrm rot="2585451">
            <a:off x="6845300" y="3349625"/>
            <a:ext cx="784225" cy="3667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b="1"/>
              <a:t>НУК</a:t>
            </a:r>
          </a:p>
        </p:txBody>
      </p:sp>
      <p:sp>
        <p:nvSpPr>
          <p:cNvPr id="36869" name="Text Box 7"/>
          <p:cNvSpPr txBox="1">
            <a:spLocks noChangeArrowheads="1"/>
          </p:cNvSpPr>
          <p:nvPr/>
        </p:nvSpPr>
        <p:spPr bwMode="auto">
          <a:xfrm rot="2585451">
            <a:off x="5481638" y="2132013"/>
            <a:ext cx="1055687" cy="366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b="1"/>
              <a:t>НеНУК</a:t>
            </a:r>
          </a:p>
        </p:txBody>
      </p:sp>
      <p:sp>
        <p:nvSpPr>
          <p:cNvPr id="36870" name="Text Box 8"/>
          <p:cNvSpPr txBox="1">
            <a:spLocks noChangeArrowheads="1"/>
          </p:cNvSpPr>
          <p:nvPr/>
        </p:nvSpPr>
        <p:spPr bwMode="auto">
          <a:xfrm>
            <a:off x="3429000" y="4419600"/>
            <a:ext cx="1219200" cy="641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/>
              <a:t>Вирусная РНК</a:t>
            </a:r>
          </a:p>
        </p:txBody>
      </p:sp>
      <p:sp>
        <p:nvSpPr>
          <p:cNvPr id="36871" name="Text Box 9"/>
          <p:cNvSpPr txBox="1">
            <a:spLocks noChangeArrowheads="1"/>
          </p:cNvSpPr>
          <p:nvPr/>
        </p:nvSpPr>
        <p:spPr bwMode="auto">
          <a:xfrm>
            <a:off x="2590800" y="5257800"/>
            <a:ext cx="1371600" cy="3667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/>
              <a:t>Интеграза</a:t>
            </a:r>
          </a:p>
        </p:txBody>
      </p:sp>
      <p:sp>
        <p:nvSpPr>
          <p:cNvPr id="36872" name="Text Box 10"/>
          <p:cNvSpPr txBox="1">
            <a:spLocks noChangeArrowheads="1"/>
          </p:cNvSpPr>
          <p:nvPr/>
        </p:nvSpPr>
        <p:spPr bwMode="auto">
          <a:xfrm>
            <a:off x="685800" y="1187450"/>
            <a:ext cx="2133600" cy="641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/>
              <a:t>Свежесозданная ДНК вируса</a:t>
            </a:r>
          </a:p>
        </p:txBody>
      </p:sp>
      <p:sp>
        <p:nvSpPr>
          <p:cNvPr id="36873" name="Text Box 11"/>
          <p:cNvSpPr txBox="1">
            <a:spLocks noChangeArrowheads="1"/>
          </p:cNvSpPr>
          <p:nvPr/>
        </p:nvSpPr>
        <p:spPr bwMode="auto">
          <a:xfrm>
            <a:off x="1219200" y="5943600"/>
            <a:ext cx="2362200" cy="4572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400" b="1"/>
              <a:t>ОТ АКТИВНА</a:t>
            </a:r>
          </a:p>
        </p:txBody>
      </p:sp>
      <p:sp>
        <p:nvSpPr>
          <p:cNvPr id="36874" name="Text Box 12"/>
          <p:cNvSpPr txBox="1">
            <a:spLocks noChangeArrowheads="1"/>
          </p:cNvSpPr>
          <p:nvPr/>
        </p:nvSpPr>
        <p:spPr bwMode="auto">
          <a:xfrm>
            <a:off x="4495800" y="5943600"/>
            <a:ext cx="2895600" cy="4572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400" b="1"/>
              <a:t>ОТ НЕ АКТИВНА</a:t>
            </a:r>
          </a:p>
        </p:txBody>
      </p:sp>
      <p:sp>
        <p:nvSpPr>
          <p:cNvPr id="36875" name="Freeform 14"/>
          <p:cNvSpPr>
            <a:spLocks/>
          </p:cNvSpPr>
          <p:nvPr/>
        </p:nvSpPr>
        <p:spPr bwMode="auto">
          <a:xfrm>
            <a:off x="3840163" y="1125538"/>
            <a:ext cx="4403725" cy="5327650"/>
          </a:xfrm>
          <a:custGeom>
            <a:avLst/>
            <a:gdLst>
              <a:gd name="T0" fmla="*/ 2147483647 w 2774"/>
              <a:gd name="T1" fmla="*/ 2147483647 h 3356"/>
              <a:gd name="T2" fmla="*/ 2147483647 w 2774"/>
              <a:gd name="T3" fmla="*/ 2147483647 h 3356"/>
              <a:gd name="T4" fmla="*/ 0 w 2774"/>
              <a:gd name="T5" fmla="*/ 2147483647 h 3356"/>
              <a:gd name="T6" fmla="*/ 2147483647 w 2774"/>
              <a:gd name="T7" fmla="*/ 2147483647 h 3356"/>
              <a:gd name="T8" fmla="*/ 2147483647 w 2774"/>
              <a:gd name="T9" fmla="*/ 2147483647 h 3356"/>
              <a:gd name="T10" fmla="*/ 2147483647 w 2774"/>
              <a:gd name="T11" fmla="*/ 2147483647 h 3356"/>
              <a:gd name="T12" fmla="*/ 2147483647 w 2774"/>
              <a:gd name="T13" fmla="*/ 2147483647 h 3356"/>
              <a:gd name="T14" fmla="*/ 2147483647 w 2774"/>
              <a:gd name="T15" fmla="*/ 2147483647 h 3356"/>
              <a:gd name="T16" fmla="*/ 2147483647 w 2774"/>
              <a:gd name="T17" fmla="*/ 2147483647 h 3356"/>
              <a:gd name="T18" fmla="*/ 2147483647 w 2774"/>
              <a:gd name="T19" fmla="*/ 2147483647 h 3356"/>
              <a:gd name="T20" fmla="*/ 2147483647 w 2774"/>
              <a:gd name="T21" fmla="*/ 2147483647 h 3356"/>
              <a:gd name="T22" fmla="*/ 2147483647 w 2774"/>
              <a:gd name="T23" fmla="*/ 2147483647 h 3356"/>
              <a:gd name="T24" fmla="*/ 2147483647 w 2774"/>
              <a:gd name="T25" fmla="*/ 2147483647 h 3356"/>
              <a:gd name="T26" fmla="*/ 2147483647 w 2774"/>
              <a:gd name="T27" fmla="*/ 2147483647 h 3356"/>
              <a:gd name="T28" fmla="*/ 2147483647 w 2774"/>
              <a:gd name="T29" fmla="*/ 2147483647 h 3356"/>
              <a:gd name="T30" fmla="*/ 2147483647 w 2774"/>
              <a:gd name="T31" fmla="*/ 2147483647 h 3356"/>
              <a:gd name="T32" fmla="*/ 2147483647 w 2774"/>
              <a:gd name="T33" fmla="*/ 2147483647 h 3356"/>
              <a:gd name="T34" fmla="*/ 2147483647 w 2774"/>
              <a:gd name="T35" fmla="*/ 0 h 3356"/>
              <a:gd name="T36" fmla="*/ 2147483647 w 2774"/>
              <a:gd name="T37" fmla="*/ 2147483647 h 3356"/>
              <a:gd name="T38" fmla="*/ 2147483647 w 2774"/>
              <a:gd name="T39" fmla="*/ 2147483647 h 3356"/>
              <a:gd name="T40" fmla="*/ 2147483647 w 2774"/>
              <a:gd name="T41" fmla="*/ 2147483647 h 3356"/>
              <a:gd name="T42" fmla="*/ 2147483647 w 2774"/>
              <a:gd name="T43" fmla="*/ 2147483647 h 335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774"/>
              <a:gd name="T67" fmla="*/ 0 h 3356"/>
              <a:gd name="T68" fmla="*/ 2774 w 2774"/>
              <a:gd name="T69" fmla="*/ 3356 h 335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774" h="3356">
                <a:moveTo>
                  <a:pt x="84" y="3114"/>
                </a:moveTo>
                <a:cubicBezTo>
                  <a:pt x="74" y="3103"/>
                  <a:pt x="62" y="3094"/>
                  <a:pt x="53" y="3082"/>
                </a:cubicBezTo>
                <a:cubicBezTo>
                  <a:pt x="40" y="3063"/>
                  <a:pt x="30" y="3009"/>
                  <a:pt x="0" y="3009"/>
                </a:cubicBezTo>
                <a:lnTo>
                  <a:pt x="53" y="2630"/>
                </a:lnTo>
                <a:lnTo>
                  <a:pt x="370" y="2358"/>
                </a:lnTo>
                <a:lnTo>
                  <a:pt x="552" y="2131"/>
                </a:lnTo>
                <a:lnTo>
                  <a:pt x="1005" y="1950"/>
                </a:lnTo>
                <a:lnTo>
                  <a:pt x="1187" y="1814"/>
                </a:lnTo>
                <a:lnTo>
                  <a:pt x="1187" y="1360"/>
                </a:lnTo>
                <a:lnTo>
                  <a:pt x="1187" y="1043"/>
                </a:lnTo>
                <a:lnTo>
                  <a:pt x="915" y="952"/>
                </a:lnTo>
                <a:lnTo>
                  <a:pt x="779" y="589"/>
                </a:lnTo>
                <a:lnTo>
                  <a:pt x="1051" y="408"/>
                </a:lnTo>
                <a:lnTo>
                  <a:pt x="1232" y="408"/>
                </a:lnTo>
                <a:lnTo>
                  <a:pt x="1414" y="317"/>
                </a:lnTo>
                <a:lnTo>
                  <a:pt x="1686" y="181"/>
                </a:lnTo>
                <a:lnTo>
                  <a:pt x="1776" y="45"/>
                </a:lnTo>
                <a:lnTo>
                  <a:pt x="2230" y="0"/>
                </a:lnTo>
                <a:lnTo>
                  <a:pt x="2774" y="90"/>
                </a:lnTo>
                <a:lnTo>
                  <a:pt x="2774" y="3311"/>
                </a:lnTo>
                <a:lnTo>
                  <a:pt x="370" y="3356"/>
                </a:lnTo>
                <a:lnTo>
                  <a:pt x="84" y="311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76" name="Freeform 15"/>
          <p:cNvSpPr>
            <a:spLocks/>
          </p:cNvSpPr>
          <p:nvPr/>
        </p:nvSpPr>
        <p:spPr bwMode="auto">
          <a:xfrm>
            <a:off x="3779838" y="3068638"/>
            <a:ext cx="2087562" cy="936625"/>
          </a:xfrm>
          <a:custGeom>
            <a:avLst/>
            <a:gdLst>
              <a:gd name="T0" fmla="*/ 2147483647 w 1315"/>
              <a:gd name="T1" fmla="*/ 2147483647 h 590"/>
              <a:gd name="T2" fmla="*/ 2147483647 w 1315"/>
              <a:gd name="T3" fmla="*/ 2147483647 h 590"/>
              <a:gd name="T4" fmla="*/ 0 w 1315"/>
              <a:gd name="T5" fmla="*/ 2147483647 h 590"/>
              <a:gd name="T6" fmla="*/ 0 w 1315"/>
              <a:gd name="T7" fmla="*/ 2147483647 h 590"/>
              <a:gd name="T8" fmla="*/ 2147483647 w 1315"/>
              <a:gd name="T9" fmla="*/ 2147483647 h 590"/>
              <a:gd name="T10" fmla="*/ 2147483647 w 1315"/>
              <a:gd name="T11" fmla="*/ 2147483647 h 590"/>
              <a:gd name="T12" fmla="*/ 2147483647 w 1315"/>
              <a:gd name="T13" fmla="*/ 0 h 590"/>
              <a:gd name="T14" fmla="*/ 2147483647 w 1315"/>
              <a:gd name="T15" fmla="*/ 2147483647 h 590"/>
              <a:gd name="T16" fmla="*/ 2147483647 w 1315"/>
              <a:gd name="T17" fmla="*/ 2147483647 h 59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15"/>
              <a:gd name="T28" fmla="*/ 0 h 590"/>
              <a:gd name="T29" fmla="*/ 1315 w 1315"/>
              <a:gd name="T30" fmla="*/ 590 h 59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15" h="590">
                <a:moveTo>
                  <a:pt x="1179" y="590"/>
                </a:moveTo>
                <a:lnTo>
                  <a:pt x="91" y="590"/>
                </a:lnTo>
                <a:lnTo>
                  <a:pt x="0" y="454"/>
                </a:lnTo>
                <a:lnTo>
                  <a:pt x="0" y="272"/>
                </a:lnTo>
                <a:lnTo>
                  <a:pt x="45" y="182"/>
                </a:lnTo>
                <a:lnTo>
                  <a:pt x="91" y="46"/>
                </a:lnTo>
                <a:lnTo>
                  <a:pt x="862" y="0"/>
                </a:lnTo>
                <a:lnTo>
                  <a:pt x="1315" y="46"/>
                </a:lnTo>
                <a:lnTo>
                  <a:pt x="1179" y="59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4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0825" cy="6854825"/>
          </a:xfrm>
        </p:spPr>
      </p:pic>
      <p:sp>
        <p:nvSpPr>
          <p:cNvPr id="37890" name="Text Box 3"/>
          <p:cNvSpPr txBox="1">
            <a:spLocks noChangeArrowheads="1"/>
          </p:cNvSpPr>
          <p:nvPr/>
        </p:nvSpPr>
        <p:spPr bwMode="auto">
          <a:xfrm>
            <a:off x="2514600" y="0"/>
            <a:ext cx="4038600" cy="822325"/>
          </a:xfrm>
          <a:prstGeom prst="rect">
            <a:avLst/>
          </a:prstGeom>
          <a:solidFill>
            <a:srgbClr val="3E564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400" b="1"/>
              <a:t>Шаг 3</a:t>
            </a:r>
          </a:p>
          <a:p>
            <a:pPr algn="ctr" eaLnBrk="0" hangingPunct="0"/>
            <a:r>
              <a:rPr lang="ru-RU" sz="2400" b="1"/>
              <a:t>Обратная транскрипция</a:t>
            </a:r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4530725" y="914400"/>
            <a:ext cx="2057400" cy="9159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/>
              <a:t>Обратная транскриптазза (ОТ)</a:t>
            </a:r>
          </a:p>
        </p:txBody>
      </p:sp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3733800" y="2819400"/>
            <a:ext cx="2057400" cy="12001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/>
              <a:t>НИОТ и ННИОТ останавливают процесс транскрипции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 rot="2585451">
            <a:off x="6821488" y="3408363"/>
            <a:ext cx="960437" cy="369887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ru-RU" b="1" dirty="0">
                <a:latin typeface="Arial" pitchFamily="34" charset="0"/>
              </a:rPr>
              <a:t>НИОТ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 rot="2585451">
            <a:off x="5481638" y="2132013"/>
            <a:ext cx="1055687" cy="366712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ru-RU" b="1" dirty="0">
                <a:latin typeface="Arial" pitchFamily="34" charset="0"/>
              </a:rPr>
              <a:t>ННИОТ</a:t>
            </a:r>
          </a:p>
        </p:txBody>
      </p:sp>
      <p:sp>
        <p:nvSpPr>
          <p:cNvPr id="37895" name="Text Box 8"/>
          <p:cNvSpPr txBox="1">
            <a:spLocks noChangeArrowheads="1"/>
          </p:cNvSpPr>
          <p:nvPr/>
        </p:nvSpPr>
        <p:spPr bwMode="auto">
          <a:xfrm>
            <a:off x="3429000" y="4419600"/>
            <a:ext cx="1219200" cy="641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/>
              <a:t>Вирусная РНК</a:t>
            </a:r>
          </a:p>
        </p:txBody>
      </p:sp>
      <p:sp>
        <p:nvSpPr>
          <p:cNvPr id="37896" name="Text Box 9"/>
          <p:cNvSpPr txBox="1">
            <a:spLocks noChangeArrowheads="1"/>
          </p:cNvSpPr>
          <p:nvPr/>
        </p:nvSpPr>
        <p:spPr bwMode="auto">
          <a:xfrm>
            <a:off x="2590800" y="5257800"/>
            <a:ext cx="1371600" cy="3667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/>
              <a:t>Интеграза</a:t>
            </a:r>
          </a:p>
        </p:txBody>
      </p:sp>
      <p:sp>
        <p:nvSpPr>
          <p:cNvPr id="37897" name="Text Box 10"/>
          <p:cNvSpPr txBox="1">
            <a:spLocks noChangeArrowheads="1"/>
          </p:cNvSpPr>
          <p:nvPr/>
        </p:nvSpPr>
        <p:spPr bwMode="auto">
          <a:xfrm>
            <a:off x="685800" y="1187450"/>
            <a:ext cx="2133600" cy="641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/>
              <a:t>Свежесозданная ДНК вируса</a:t>
            </a:r>
          </a:p>
        </p:txBody>
      </p:sp>
      <p:sp>
        <p:nvSpPr>
          <p:cNvPr id="37898" name="Text Box 11"/>
          <p:cNvSpPr txBox="1">
            <a:spLocks noChangeArrowheads="1"/>
          </p:cNvSpPr>
          <p:nvPr/>
        </p:nvSpPr>
        <p:spPr bwMode="auto">
          <a:xfrm>
            <a:off x="1219200" y="5943600"/>
            <a:ext cx="2362200" cy="4572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400" b="1"/>
              <a:t>ОТ АКТИВНА</a:t>
            </a:r>
          </a:p>
        </p:txBody>
      </p:sp>
      <p:sp>
        <p:nvSpPr>
          <p:cNvPr id="37899" name="Text Box 12"/>
          <p:cNvSpPr txBox="1">
            <a:spLocks noChangeArrowheads="1"/>
          </p:cNvSpPr>
          <p:nvPr/>
        </p:nvSpPr>
        <p:spPr bwMode="auto">
          <a:xfrm>
            <a:off x="4495800" y="5943600"/>
            <a:ext cx="2895600" cy="4572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400" b="1"/>
              <a:t>ОТ НЕ АКТИВНА</a:t>
            </a:r>
          </a:p>
        </p:txBody>
      </p:sp>
      <p:sp>
        <p:nvSpPr>
          <p:cNvPr id="37900" name="Freeform 14"/>
          <p:cNvSpPr>
            <a:spLocks/>
          </p:cNvSpPr>
          <p:nvPr/>
        </p:nvSpPr>
        <p:spPr bwMode="auto">
          <a:xfrm>
            <a:off x="684213" y="908050"/>
            <a:ext cx="4175125" cy="5564188"/>
          </a:xfrm>
          <a:custGeom>
            <a:avLst/>
            <a:gdLst>
              <a:gd name="T0" fmla="*/ 2147483647 w 2630"/>
              <a:gd name="T1" fmla="*/ 2147483647 h 3505"/>
              <a:gd name="T2" fmla="*/ 2147483647 w 2630"/>
              <a:gd name="T3" fmla="*/ 2147483647 h 3505"/>
              <a:gd name="T4" fmla="*/ 2147483647 w 2630"/>
              <a:gd name="T5" fmla="*/ 2147483647 h 3505"/>
              <a:gd name="T6" fmla="*/ 2147483647 w 2630"/>
              <a:gd name="T7" fmla="*/ 2147483647 h 3505"/>
              <a:gd name="T8" fmla="*/ 2147483647 w 2630"/>
              <a:gd name="T9" fmla="*/ 2147483647 h 3505"/>
              <a:gd name="T10" fmla="*/ 2147483647 w 2630"/>
              <a:gd name="T11" fmla="*/ 2147483647 h 3505"/>
              <a:gd name="T12" fmla="*/ 2147483647 w 2630"/>
              <a:gd name="T13" fmla="*/ 2147483647 h 3505"/>
              <a:gd name="T14" fmla="*/ 2147483647 w 2630"/>
              <a:gd name="T15" fmla="*/ 2147483647 h 3505"/>
              <a:gd name="T16" fmla="*/ 2147483647 w 2630"/>
              <a:gd name="T17" fmla="*/ 2147483647 h 3505"/>
              <a:gd name="T18" fmla="*/ 2147483647 w 2630"/>
              <a:gd name="T19" fmla="*/ 2147483647 h 3505"/>
              <a:gd name="T20" fmla="*/ 2147483647 w 2630"/>
              <a:gd name="T21" fmla="*/ 2147483647 h 3505"/>
              <a:gd name="T22" fmla="*/ 2147483647 w 2630"/>
              <a:gd name="T23" fmla="*/ 2147483647 h 3505"/>
              <a:gd name="T24" fmla="*/ 2147483647 w 2630"/>
              <a:gd name="T25" fmla="*/ 2147483647 h 3505"/>
              <a:gd name="T26" fmla="*/ 2147483647 w 2630"/>
              <a:gd name="T27" fmla="*/ 2147483647 h 3505"/>
              <a:gd name="T28" fmla="*/ 2147483647 w 2630"/>
              <a:gd name="T29" fmla="*/ 2147483647 h 3505"/>
              <a:gd name="T30" fmla="*/ 2147483647 w 2630"/>
              <a:gd name="T31" fmla="*/ 2147483647 h 3505"/>
              <a:gd name="T32" fmla="*/ 2147483647 w 2630"/>
              <a:gd name="T33" fmla="*/ 2147483647 h 3505"/>
              <a:gd name="T34" fmla="*/ 2147483647 w 2630"/>
              <a:gd name="T35" fmla="*/ 0 h 3505"/>
              <a:gd name="T36" fmla="*/ 2147483647 w 2630"/>
              <a:gd name="T37" fmla="*/ 2147483647 h 3505"/>
              <a:gd name="T38" fmla="*/ 2147483647 w 2630"/>
              <a:gd name="T39" fmla="*/ 2147483647 h 3505"/>
              <a:gd name="T40" fmla="*/ 2147483647 w 2630"/>
              <a:gd name="T41" fmla="*/ 0 h 3505"/>
              <a:gd name="T42" fmla="*/ 0 w 2630"/>
              <a:gd name="T43" fmla="*/ 0 h 3505"/>
              <a:gd name="T44" fmla="*/ 2147483647 w 2630"/>
              <a:gd name="T45" fmla="*/ 2147483647 h 350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630"/>
              <a:gd name="T70" fmla="*/ 0 h 3505"/>
              <a:gd name="T71" fmla="*/ 2630 w 2630"/>
              <a:gd name="T72" fmla="*/ 3505 h 3505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630" h="3505">
                <a:moveTo>
                  <a:pt x="136" y="3448"/>
                </a:moveTo>
                <a:lnTo>
                  <a:pt x="1814" y="3448"/>
                </a:lnTo>
                <a:lnTo>
                  <a:pt x="1769" y="3130"/>
                </a:lnTo>
                <a:lnTo>
                  <a:pt x="1224" y="3130"/>
                </a:lnTo>
                <a:lnTo>
                  <a:pt x="1224" y="2767"/>
                </a:lnTo>
                <a:lnTo>
                  <a:pt x="1633" y="2541"/>
                </a:lnTo>
                <a:lnTo>
                  <a:pt x="1769" y="2314"/>
                </a:lnTo>
                <a:lnTo>
                  <a:pt x="1723" y="2087"/>
                </a:lnTo>
                <a:lnTo>
                  <a:pt x="1859" y="1316"/>
                </a:lnTo>
                <a:lnTo>
                  <a:pt x="1936" y="1240"/>
                </a:lnTo>
                <a:lnTo>
                  <a:pt x="1995" y="1225"/>
                </a:lnTo>
                <a:lnTo>
                  <a:pt x="2313" y="1180"/>
                </a:lnTo>
                <a:lnTo>
                  <a:pt x="2585" y="998"/>
                </a:lnTo>
                <a:lnTo>
                  <a:pt x="2630" y="590"/>
                </a:lnTo>
                <a:lnTo>
                  <a:pt x="2494" y="409"/>
                </a:lnTo>
                <a:lnTo>
                  <a:pt x="2494" y="182"/>
                </a:lnTo>
                <a:lnTo>
                  <a:pt x="2404" y="91"/>
                </a:lnTo>
                <a:lnTo>
                  <a:pt x="2131" y="0"/>
                </a:lnTo>
                <a:lnTo>
                  <a:pt x="2072" y="35"/>
                </a:lnTo>
                <a:lnTo>
                  <a:pt x="1999" y="14"/>
                </a:lnTo>
                <a:lnTo>
                  <a:pt x="1859" y="0"/>
                </a:lnTo>
                <a:lnTo>
                  <a:pt x="0" y="0"/>
                </a:lnTo>
                <a:lnTo>
                  <a:pt x="193" y="3505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ru-RU" dirty="0" err="1" smtClean="0"/>
              <a:t>Нуклеозидные</a:t>
            </a:r>
            <a:r>
              <a:rPr lang="ru-RU" dirty="0" smtClean="0"/>
              <a:t> ингибиторы ОТ</a:t>
            </a:r>
            <a:endParaRPr lang="ru-RU" dirty="0"/>
          </a:p>
        </p:txBody>
      </p:sp>
      <p:sp>
        <p:nvSpPr>
          <p:cNvPr id="38914" name="Содержимое 2"/>
          <p:cNvSpPr>
            <a:spLocks noGrp="1"/>
          </p:cNvSpPr>
          <p:nvPr>
            <p:ph idx="1"/>
          </p:nvPr>
        </p:nvSpPr>
        <p:spPr>
          <a:xfrm>
            <a:off x="414338" y="1714500"/>
            <a:ext cx="8229600" cy="4572000"/>
          </a:xfrm>
        </p:spPr>
        <p:txBody>
          <a:bodyPr/>
          <a:lstStyle/>
          <a:p>
            <a:r>
              <a:rPr lang="ru-RU" smtClean="0"/>
              <a:t>Представляют собой модифицированные структурные компоненты для строительства ДНК</a:t>
            </a:r>
          </a:p>
        </p:txBody>
      </p:sp>
      <p:grpSp>
        <p:nvGrpSpPr>
          <p:cNvPr id="38915" name="Группа 31"/>
          <p:cNvGrpSpPr>
            <a:grpSpLocks/>
          </p:cNvGrpSpPr>
          <p:nvPr/>
        </p:nvGrpSpPr>
        <p:grpSpPr bwMode="auto">
          <a:xfrm>
            <a:off x="5357813" y="4857750"/>
            <a:ext cx="3286125" cy="1571625"/>
            <a:chOff x="1714480" y="3286124"/>
            <a:chExt cx="6342083" cy="3143251"/>
          </a:xfrm>
        </p:grpSpPr>
        <p:sp>
          <p:nvSpPr>
            <p:cNvPr id="23" name="Нашивка 22"/>
            <p:cNvSpPr/>
            <p:nvPr/>
          </p:nvSpPr>
          <p:spPr>
            <a:xfrm>
              <a:off x="1714480" y="4857760"/>
              <a:ext cx="857256" cy="500066"/>
            </a:xfrm>
            <a:prstGeom prst="chevron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4" name="Нашивка 23"/>
            <p:cNvSpPr/>
            <p:nvPr/>
          </p:nvSpPr>
          <p:spPr>
            <a:xfrm>
              <a:off x="2500298" y="4857760"/>
              <a:ext cx="857256" cy="500066"/>
            </a:xfrm>
            <a:prstGeom prst="chevron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5" name="Нашивка 24"/>
            <p:cNvSpPr/>
            <p:nvPr/>
          </p:nvSpPr>
          <p:spPr>
            <a:xfrm>
              <a:off x="3286116" y="4857760"/>
              <a:ext cx="857256" cy="500066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6" name="Нашивка 25"/>
            <p:cNvSpPr/>
            <p:nvPr/>
          </p:nvSpPr>
          <p:spPr>
            <a:xfrm>
              <a:off x="4071934" y="4857760"/>
              <a:ext cx="857256" cy="500066"/>
            </a:xfrm>
            <a:prstGeom prst="chevron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7" name="Нашивка 26"/>
            <p:cNvSpPr/>
            <p:nvPr/>
          </p:nvSpPr>
          <p:spPr>
            <a:xfrm>
              <a:off x="1714480" y="5930901"/>
              <a:ext cx="857866" cy="498474"/>
            </a:xfrm>
            <a:prstGeom prst="chevron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8" name="Нашивка 27"/>
            <p:cNvSpPr/>
            <p:nvPr/>
          </p:nvSpPr>
          <p:spPr>
            <a:xfrm>
              <a:off x="2498815" y="5930901"/>
              <a:ext cx="857866" cy="498474"/>
            </a:xfrm>
            <a:prstGeom prst="chevron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9" name="Нашивка 28"/>
            <p:cNvSpPr/>
            <p:nvPr/>
          </p:nvSpPr>
          <p:spPr>
            <a:xfrm>
              <a:off x="3286213" y="5930901"/>
              <a:ext cx="857866" cy="498474"/>
            </a:xfrm>
            <a:prstGeom prst="chevron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0" name="Нашивка 29"/>
            <p:cNvSpPr/>
            <p:nvPr/>
          </p:nvSpPr>
          <p:spPr>
            <a:xfrm>
              <a:off x="4070548" y="5930901"/>
              <a:ext cx="857866" cy="498474"/>
            </a:xfrm>
            <a:prstGeom prst="chevron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1" name="Нашивка 30"/>
            <p:cNvSpPr/>
            <p:nvPr/>
          </p:nvSpPr>
          <p:spPr>
            <a:xfrm>
              <a:off x="4857947" y="5930901"/>
              <a:ext cx="857866" cy="498474"/>
            </a:xfrm>
            <a:prstGeom prst="chevron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38934" name="Группа 31"/>
            <p:cNvGrpSpPr>
              <a:grpSpLocks/>
            </p:cNvGrpSpPr>
            <p:nvPr/>
          </p:nvGrpSpPr>
          <p:grpSpPr bwMode="auto">
            <a:xfrm>
              <a:off x="4929188" y="5286375"/>
              <a:ext cx="714375" cy="785813"/>
              <a:chOff x="4357687" y="3929066"/>
              <a:chExt cx="635321" cy="928694"/>
            </a:xfrm>
          </p:grpSpPr>
          <p:sp>
            <p:nvSpPr>
              <p:cNvPr id="33" name="Выгнутая вниз стрелка 32"/>
              <p:cNvSpPr/>
              <p:nvPr/>
            </p:nvSpPr>
            <p:spPr>
              <a:xfrm>
                <a:off x="4421504" y="4429132"/>
                <a:ext cx="571504" cy="428628"/>
              </a:xfrm>
              <a:prstGeom prst="curvedUpArrow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Выгнутая вниз стрелка 33"/>
              <p:cNvSpPr/>
              <p:nvPr/>
            </p:nvSpPr>
            <p:spPr>
              <a:xfrm rot="10800000">
                <a:off x="4357687" y="3929066"/>
                <a:ext cx="571504" cy="428628"/>
              </a:xfrm>
              <a:prstGeom prst="curvedUpArrow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6" name="Полилиния 35"/>
            <p:cNvSpPr/>
            <p:nvPr/>
          </p:nvSpPr>
          <p:spPr>
            <a:xfrm rot="19214807">
              <a:off x="4851243" y="4562557"/>
              <a:ext cx="821505" cy="500066"/>
            </a:xfrm>
            <a:custGeom>
              <a:avLst/>
              <a:gdLst>
                <a:gd name="connsiteX0" fmla="*/ 0 w 857256"/>
                <a:gd name="connsiteY0" fmla="*/ 0 h 500066"/>
                <a:gd name="connsiteX1" fmla="*/ 607223 w 857256"/>
                <a:gd name="connsiteY1" fmla="*/ 0 h 500066"/>
                <a:gd name="connsiteX2" fmla="*/ 857256 w 857256"/>
                <a:gd name="connsiteY2" fmla="*/ 250033 h 500066"/>
                <a:gd name="connsiteX3" fmla="*/ 607223 w 857256"/>
                <a:gd name="connsiteY3" fmla="*/ 500066 h 500066"/>
                <a:gd name="connsiteX4" fmla="*/ 0 w 857256"/>
                <a:gd name="connsiteY4" fmla="*/ 500066 h 500066"/>
                <a:gd name="connsiteX5" fmla="*/ 250033 w 857256"/>
                <a:gd name="connsiteY5" fmla="*/ 250033 h 500066"/>
                <a:gd name="connsiteX6" fmla="*/ 0 w 857256"/>
                <a:gd name="connsiteY6" fmla="*/ 0 h 500066"/>
                <a:gd name="connsiteX0" fmla="*/ 0 w 607223"/>
                <a:gd name="connsiteY0" fmla="*/ 0 h 500066"/>
                <a:gd name="connsiteX1" fmla="*/ 607223 w 607223"/>
                <a:gd name="connsiteY1" fmla="*/ 0 h 500066"/>
                <a:gd name="connsiteX2" fmla="*/ 607223 w 607223"/>
                <a:gd name="connsiteY2" fmla="*/ 500066 h 500066"/>
                <a:gd name="connsiteX3" fmla="*/ 0 w 607223"/>
                <a:gd name="connsiteY3" fmla="*/ 500066 h 500066"/>
                <a:gd name="connsiteX4" fmla="*/ 250033 w 607223"/>
                <a:gd name="connsiteY4" fmla="*/ 250033 h 500066"/>
                <a:gd name="connsiteX5" fmla="*/ 0 w 607223"/>
                <a:gd name="connsiteY5" fmla="*/ 0 h 500066"/>
                <a:gd name="connsiteX0" fmla="*/ 0 w 821505"/>
                <a:gd name="connsiteY0" fmla="*/ 0 h 500066"/>
                <a:gd name="connsiteX1" fmla="*/ 821505 w 821505"/>
                <a:gd name="connsiteY1" fmla="*/ 0 h 500066"/>
                <a:gd name="connsiteX2" fmla="*/ 607223 w 821505"/>
                <a:gd name="connsiteY2" fmla="*/ 500066 h 500066"/>
                <a:gd name="connsiteX3" fmla="*/ 0 w 821505"/>
                <a:gd name="connsiteY3" fmla="*/ 500066 h 500066"/>
                <a:gd name="connsiteX4" fmla="*/ 250033 w 821505"/>
                <a:gd name="connsiteY4" fmla="*/ 250033 h 500066"/>
                <a:gd name="connsiteX5" fmla="*/ 0 w 821505"/>
                <a:gd name="connsiteY5" fmla="*/ 0 h 500066"/>
                <a:gd name="connsiteX0" fmla="*/ 0 w 821505"/>
                <a:gd name="connsiteY0" fmla="*/ 0 h 500066"/>
                <a:gd name="connsiteX1" fmla="*/ 821505 w 821505"/>
                <a:gd name="connsiteY1" fmla="*/ 0 h 500066"/>
                <a:gd name="connsiteX2" fmla="*/ 821505 w 821505"/>
                <a:gd name="connsiteY2" fmla="*/ 500066 h 500066"/>
                <a:gd name="connsiteX3" fmla="*/ 0 w 821505"/>
                <a:gd name="connsiteY3" fmla="*/ 500066 h 500066"/>
                <a:gd name="connsiteX4" fmla="*/ 250033 w 821505"/>
                <a:gd name="connsiteY4" fmla="*/ 250033 h 500066"/>
                <a:gd name="connsiteX5" fmla="*/ 0 w 821505"/>
                <a:gd name="connsiteY5" fmla="*/ 0 h 500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1505" h="500066">
                  <a:moveTo>
                    <a:pt x="0" y="0"/>
                  </a:moveTo>
                  <a:lnTo>
                    <a:pt x="821505" y="0"/>
                  </a:lnTo>
                  <a:lnTo>
                    <a:pt x="821505" y="500066"/>
                  </a:lnTo>
                  <a:lnTo>
                    <a:pt x="0" y="500066"/>
                  </a:lnTo>
                  <a:lnTo>
                    <a:pt x="250033" y="25003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0" name="Нашивка 39"/>
            <p:cNvSpPr/>
            <p:nvPr/>
          </p:nvSpPr>
          <p:spPr>
            <a:xfrm>
              <a:off x="5642282" y="5930901"/>
              <a:ext cx="857866" cy="498474"/>
            </a:xfrm>
            <a:prstGeom prst="chevron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1" name="Нашивка 40"/>
            <p:cNvSpPr/>
            <p:nvPr/>
          </p:nvSpPr>
          <p:spPr>
            <a:xfrm>
              <a:off x="6429680" y="5930901"/>
              <a:ext cx="857866" cy="498474"/>
            </a:xfrm>
            <a:prstGeom prst="chevron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2" name="Нашивка 41"/>
            <p:cNvSpPr/>
            <p:nvPr/>
          </p:nvSpPr>
          <p:spPr>
            <a:xfrm>
              <a:off x="7198697" y="5930901"/>
              <a:ext cx="857866" cy="498474"/>
            </a:xfrm>
            <a:prstGeom prst="chevron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3" name="Нашивка 42"/>
            <p:cNvSpPr/>
            <p:nvPr/>
          </p:nvSpPr>
          <p:spPr>
            <a:xfrm rot="20015583">
              <a:off x="3571868" y="3714752"/>
              <a:ext cx="857256" cy="500066"/>
            </a:xfrm>
            <a:prstGeom prst="chevron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4" name="Нашивка 43"/>
            <p:cNvSpPr/>
            <p:nvPr/>
          </p:nvSpPr>
          <p:spPr>
            <a:xfrm>
              <a:off x="4429124" y="3857628"/>
              <a:ext cx="857256" cy="500066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5" name="Нашивка 44"/>
            <p:cNvSpPr/>
            <p:nvPr/>
          </p:nvSpPr>
          <p:spPr>
            <a:xfrm rot="1369857">
              <a:off x="5000628" y="3286124"/>
              <a:ext cx="857256" cy="500066"/>
            </a:xfrm>
            <a:prstGeom prst="chevron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6" name="Нашивка 45"/>
            <p:cNvSpPr/>
            <p:nvPr/>
          </p:nvSpPr>
          <p:spPr>
            <a:xfrm rot="6892174">
              <a:off x="5693488" y="4601694"/>
              <a:ext cx="857256" cy="500066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7" name="Нашивка 46"/>
            <p:cNvSpPr/>
            <p:nvPr/>
          </p:nvSpPr>
          <p:spPr>
            <a:xfrm rot="12696350">
              <a:off x="5861863" y="3759422"/>
              <a:ext cx="857256" cy="500066"/>
            </a:xfrm>
            <a:prstGeom prst="chevron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38916" name="Picture 2" descr="Электрическая ДН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17963"/>
            <a:ext cx="3786188" cy="284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ru-RU" dirty="0" smtClean="0"/>
              <a:t>Обратная транскрипция</a:t>
            </a:r>
            <a:endParaRPr lang="ru-RU" dirty="0"/>
          </a:p>
        </p:txBody>
      </p:sp>
      <p:sp>
        <p:nvSpPr>
          <p:cNvPr id="4" name="Нашивка 3"/>
          <p:cNvSpPr/>
          <p:nvPr/>
        </p:nvSpPr>
        <p:spPr>
          <a:xfrm>
            <a:off x="1071538" y="3113578"/>
            <a:ext cx="966986" cy="714079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1957942" y="3113578"/>
            <a:ext cx="966986" cy="714079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Нашивка 5"/>
          <p:cNvSpPr/>
          <p:nvPr/>
        </p:nvSpPr>
        <p:spPr>
          <a:xfrm>
            <a:off x="2844345" y="3113578"/>
            <a:ext cx="966986" cy="714079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730749" y="3113578"/>
            <a:ext cx="966986" cy="714079"/>
          </a:xfrm>
          <a:prstGeom prst="chevr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1071563" y="4643438"/>
            <a:ext cx="966787" cy="714375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1957388" y="4643438"/>
            <a:ext cx="966787" cy="714375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2844800" y="4643438"/>
            <a:ext cx="966788" cy="714375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Нашивка 10"/>
          <p:cNvSpPr/>
          <p:nvPr/>
        </p:nvSpPr>
        <p:spPr>
          <a:xfrm>
            <a:off x="3730625" y="4643438"/>
            <a:ext cx="966788" cy="714375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Нашивка 11"/>
          <p:cNvSpPr/>
          <p:nvPr/>
        </p:nvSpPr>
        <p:spPr>
          <a:xfrm>
            <a:off x="4616450" y="4643438"/>
            <a:ext cx="968375" cy="714375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 rot="19620451">
            <a:off x="4612181" y="2735853"/>
            <a:ext cx="966986" cy="714079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>
            <a:off x="5494338" y="4643438"/>
            <a:ext cx="966787" cy="714375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>
            <a:off x="6380163" y="4643438"/>
            <a:ext cx="966787" cy="714375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>
            <a:off x="7248525" y="4643438"/>
            <a:ext cx="966788" cy="714375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0985" name="TextBox 16"/>
          <p:cNvSpPr txBox="1">
            <a:spLocks noChangeArrowheads="1"/>
          </p:cNvSpPr>
          <p:nvPr/>
        </p:nvSpPr>
        <p:spPr bwMode="auto">
          <a:xfrm>
            <a:off x="1500188" y="5702300"/>
            <a:ext cx="3071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Вирусная РНК</a:t>
            </a:r>
          </a:p>
        </p:txBody>
      </p:sp>
      <p:sp>
        <p:nvSpPr>
          <p:cNvPr id="18" name="Стрелка вправо 17"/>
          <p:cNvSpPr/>
          <p:nvPr/>
        </p:nvSpPr>
        <p:spPr>
          <a:xfrm rot="19210044">
            <a:off x="4384675" y="5678488"/>
            <a:ext cx="671513" cy="327025"/>
          </a:xfrm>
          <a:prstGeom prst="rightArrow">
            <a:avLst>
              <a:gd name="adj1" fmla="val 50000"/>
              <a:gd name="adj2" fmla="val 81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987" name="TextBox 18"/>
          <p:cNvSpPr txBox="1">
            <a:spLocks noChangeArrowheads="1"/>
          </p:cNvSpPr>
          <p:nvPr/>
        </p:nvSpPr>
        <p:spPr bwMode="auto">
          <a:xfrm>
            <a:off x="642938" y="1785938"/>
            <a:ext cx="3500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ДНК провируса</a:t>
            </a:r>
          </a:p>
        </p:txBody>
      </p:sp>
      <p:sp>
        <p:nvSpPr>
          <p:cNvPr id="20" name="Стрелка вправо 19"/>
          <p:cNvSpPr/>
          <p:nvPr/>
        </p:nvSpPr>
        <p:spPr>
          <a:xfrm rot="3091238">
            <a:off x="2541587" y="2486026"/>
            <a:ext cx="671513" cy="328612"/>
          </a:xfrm>
          <a:prstGeom prst="rightArrow">
            <a:avLst>
              <a:gd name="adj1" fmla="val 50000"/>
              <a:gd name="adj2" fmla="val 81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989" name="TextBox 20"/>
          <p:cNvSpPr txBox="1">
            <a:spLocks noChangeArrowheads="1"/>
          </p:cNvSpPr>
          <p:nvPr/>
        </p:nvSpPr>
        <p:spPr bwMode="auto">
          <a:xfrm>
            <a:off x="6072188" y="2644775"/>
            <a:ext cx="31432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Работает обратная транскриптаза</a:t>
            </a:r>
          </a:p>
        </p:txBody>
      </p:sp>
      <p:sp>
        <p:nvSpPr>
          <p:cNvPr id="22" name="Стрелка вправо 21"/>
          <p:cNvSpPr/>
          <p:nvPr/>
        </p:nvSpPr>
        <p:spPr>
          <a:xfrm rot="8740572">
            <a:off x="5456238" y="3606800"/>
            <a:ext cx="671512" cy="327025"/>
          </a:xfrm>
          <a:prstGeom prst="rightArrow">
            <a:avLst>
              <a:gd name="adj1" fmla="val 50000"/>
              <a:gd name="adj2" fmla="val 81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3" name="Группа 22"/>
          <p:cNvGrpSpPr>
            <a:grpSpLocks/>
          </p:cNvGrpSpPr>
          <p:nvPr/>
        </p:nvGrpSpPr>
        <p:grpSpPr bwMode="auto">
          <a:xfrm>
            <a:off x="4429125" y="3571875"/>
            <a:ext cx="1214438" cy="1122363"/>
            <a:chOff x="4429124" y="3571876"/>
            <a:chExt cx="1073916" cy="1122124"/>
          </a:xfrm>
        </p:grpSpPr>
        <p:sp>
          <p:nvSpPr>
            <p:cNvPr id="24" name="Выгнутая вниз стрелка 23"/>
            <p:cNvSpPr/>
            <p:nvPr/>
          </p:nvSpPr>
          <p:spPr>
            <a:xfrm flipH="1">
              <a:off x="4429124" y="4176097"/>
              <a:ext cx="1028195" cy="517903"/>
            </a:xfrm>
            <a:prstGeom prst="curvedUp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5" name="Выгнутая вниз стрелка 24"/>
            <p:cNvSpPr/>
            <p:nvPr/>
          </p:nvSpPr>
          <p:spPr>
            <a:xfrm rot="10800000" flipH="1">
              <a:off x="4474845" y="3571876"/>
              <a:ext cx="1028195" cy="517903"/>
            </a:xfrm>
            <a:prstGeom prst="curvedUp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6" name="Нашивка 25"/>
          <p:cNvSpPr/>
          <p:nvPr/>
        </p:nvSpPr>
        <p:spPr>
          <a:xfrm rot="19636840">
            <a:off x="4000496" y="1571612"/>
            <a:ext cx="966986" cy="714079"/>
          </a:xfrm>
          <a:prstGeom prst="chevr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Нашивка 26"/>
          <p:cNvSpPr/>
          <p:nvPr/>
        </p:nvSpPr>
        <p:spPr>
          <a:xfrm rot="2612050">
            <a:off x="5185012" y="1663561"/>
            <a:ext cx="966986" cy="714079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Нашивка 27"/>
          <p:cNvSpPr/>
          <p:nvPr/>
        </p:nvSpPr>
        <p:spPr>
          <a:xfrm rot="20908051">
            <a:off x="6258038" y="1803942"/>
            <a:ext cx="966986" cy="714079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7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олилиния 35"/>
          <p:cNvSpPr/>
          <p:nvPr/>
        </p:nvSpPr>
        <p:spPr>
          <a:xfrm rot="19621714">
            <a:off x="4601924" y="2857496"/>
            <a:ext cx="928694" cy="647343"/>
          </a:xfrm>
          <a:custGeom>
            <a:avLst/>
            <a:gdLst>
              <a:gd name="connsiteX0" fmla="*/ 0 w 857256"/>
              <a:gd name="connsiteY0" fmla="*/ 0 h 500066"/>
              <a:gd name="connsiteX1" fmla="*/ 607223 w 857256"/>
              <a:gd name="connsiteY1" fmla="*/ 0 h 500066"/>
              <a:gd name="connsiteX2" fmla="*/ 857256 w 857256"/>
              <a:gd name="connsiteY2" fmla="*/ 250033 h 500066"/>
              <a:gd name="connsiteX3" fmla="*/ 607223 w 857256"/>
              <a:gd name="connsiteY3" fmla="*/ 500066 h 500066"/>
              <a:gd name="connsiteX4" fmla="*/ 0 w 857256"/>
              <a:gd name="connsiteY4" fmla="*/ 500066 h 500066"/>
              <a:gd name="connsiteX5" fmla="*/ 250033 w 857256"/>
              <a:gd name="connsiteY5" fmla="*/ 250033 h 500066"/>
              <a:gd name="connsiteX6" fmla="*/ 0 w 857256"/>
              <a:gd name="connsiteY6" fmla="*/ 0 h 500066"/>
              <a:gd name="connsiteX0" fmla="*/ 0 w 607223"/>
              <a:gd name="connsiteY0" fmla="*/ 0 h 500066"/>
              <a:gd name="connsiteX1" fmla="*/ 607223 w 607223"/>
              <a:gd name="connsiteY1" fmla="*/ 0 h 500066"/>
              <a:gd name="connsiteX2" fmla="*/ 607223 w 607223"/>
              <a:gd name="connsiteY2" fmla="*/ 500066 h 500066"/>
              <a:gd name="connsiteX3" fmla="*/ 0 w 607223"/>
              <a:gd name="connsiteY3" fmla="*/ 500066 h 500066"/>
              <a:gd name="connsiteX4" fmla="*/ 250033 w 607223"/>
              <a:gd name="connsiteY4" fmla="*/ 250033 h 500066"/>
              <a:gd name="connsiteX5" fmla="*/ 0 w 607223"/>
              <a:gd name="connsiteY5" fmla="*/ 0 h 500066"/>
              <a:gd name="connsiteX0" fmla="*/ 0 w 821505"/>
              <a:gd name="connsiteY0" fmla="*/ 0 h 500066"/>
              <a:gd name="connsiteX1" fmla="*/ 821505 w 821505"/>
              <a:gd name="connsiteY1" fmla="*/ 0 h 500066"/>
              <a:gd name="connsiteX2" fmla="*/ 607223 w 821505"/>
              <a:gd name="connsiteY2" fmla="*/ 500066 h 500066"/>
              <a:gd name="connsiteX3" fmla="*/ 0 w 821505"/>
              <a:gd name="connsiteY3" fmla="*/ 500066 h 500066"/>
              <a:gd name="connsiteX4" fmla="*/ 250033 w 821505"/>
              <a:gd name="connsiteY4" fmla="*/ 250033 h 500066"/>
              <a:gd name="connsiteX5" fmla="*/ 0 w 821505"/>
              <a:gd name="connsiteY5" fmla="*/ 0 h 500066"/>
              <a:gd name="connsiteX0" fmla="*/ 0 w 821505"/>
              <a:gd name="connsiteY0" fmla="*/ 0 h 500066"/>
              <a:gd name="connsiteX1" fmla="*/ 821505 w 821505"/>
              <a:gd name="connsiteY1" fmla="*/ 0 h 500066"/>
              <a:gd name="connsiteX2" fmla="*/ 821505 w 821505"/>
              <a:gd name="connsiteY2" fmla="*/ 500066 h 500066"/>
              <a:gd name="connsiteX3" fmla="*/ 0 w 821505"/>
              <a:gd name="connsiteY3" fmla="*/ 500066 h 500066"/>
              <a:gd name="connsiteX4" fmla="*/ 250033 w 821505"/>
              <a:gd name="connsiteY4" fmla="*/ 250033 h 500066"/>
              <a:gd name="connsiteX5" fmla="*/ 0 w 821505"/>
              <a:gd name="connsiteY5" fmla="*/ 0 h 500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1505" h="500066">
                <a:moveTo>
                  <a:pt x="0" y="0"/>
                </a:moveTo>
                <a:lnTo>
                  <a:pt x="821505" y="0"/>
                </a:lnTo>
                <a:lnTo>
                  <a:pt x="821505" y="500066"/>
                </a:lnTo>
                <a:lnTo>
                  <a:pt x="0" y="500066"/>
                </a:lnTo>
                <a:lnTo>
                  <a:pt x="250033" y="25003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Добавлены НИОТ</a:t>
            </a:r>
            <a:endParaRPr lang="ru-RU" dirty="0"/>
          </a:p>
        </p:txBody>
      </p:sp>
      <p:sp>
        <p:nvSpPr>
          <p:cNvPr id="4" name="Нашивка 3"/>
          <p:cNvSpPr/>
          <p:nvPr/>
        </p:nvSpPr>
        <p:spPr>
          <a:xfrm>
            <a:off x="1071538" y="3113578"/>
            <a:ext cx="966986" cy="714079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1957942" y="3113578"/>
            <a:ext cx="966986" cy="714079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Нашивка 5"/>
          <p:cNvSpPr/>
          <p:nvPr/>
        </p:nvSpPr>
        <p:spPr>
          <a:xfrm>
            <a:off x="2844345" y="3113578"/>
            <a:ext cx="966986" cy="714079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730749" y="3113578"/>
            <a:ext cx="966986" cy="714079"/>
          </a:xfrm>
          <a:prstGeom prst="chevr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1071563" y="4643438"/>
            <a:ext cx="966787" cy="714375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1957388" y="4643438"/>
            <a:ext cx="966787" cy="714375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2844800" y="4643438"/>
            <a:ext cx="966788" cy="714375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Нашивка 10"/>
          <p:cNvSpPr/>
          <p:nvPr/>
        </p:nvSpPr>
        <p:spPr>
          <a:xfrm>
            <a:off x="3730625" y="4643438"/>
            <a:ext cx="966788" cy="714375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Нашивка 11"/>
          <p:cNvSpPr/>
          <p:nvPr/>
        </p:nvSpPr>
        <p:spPr>
          <a:xfrm>
            <a:off x="4616450" y="4643438"/>
            <a:ext cx="968375" cy="714375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Нашивка 16"/>
          <p:cNvSpPr/>
          <p:nvPr/>
        </p:nvSpPr>
        <p:spPr>
          <a:xfrm>
            <a:off x="5494338" y="4643438"/>
            <a:ext cx="966787" cy="714375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Нашивка 17"/>
          <p:cNvSpPr/>
          <p:nvPr/>
        </p:nvSpPr>
        <p:spPr>
          <a:xfrm>
            <a:off x="6380163" y="4643438"/>
            <a:ext cx="966787" cy="714375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Нашивка 18"/>
          <p:cNvSpPr/>
          <p:nvPr/>
        </p:nvSpPr>
        <p:spPr>
          <a:xfrm>
            <a:off x="7248525" y="4643438"/>
            <a:ext cx="966788" cy="714375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2009" name="TextBox 20"/>
          <p:cNvSpPr txBox="1">
            <a:spLocks noChangeArrowheads="1"/>
          </p:cNvSpPr>
          <p:nvPr/>
        </p:nvSpPr>
        <p:spPr bwMode="auto">
          <a:xfrm>
            <a:off x="1500188" y="5702300"/>
            <a:ext cx="3071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Вирусная РНК</a:t>
            </a:r>
          </a:p>
        </p:txBody>
      </p:sp>
      <p:sp>
        <p:nvSpPr>
          <p:cNvPr id="24" name="Стрелка вправо 23"/>
          <p:cNvSpPr/>
          <p:nvPr/>
        </p:nvSpPr>
        <p:spPr>
          <a:xfrm rot="19210044">
            <a:off x="4384675" y="5678488"/>
            <a:ext cx="671513" cy="327025"/>
          </a:xfrm>
          <a:prstGeom prst="rightArrow">
            <a:avLst>
              <a:gd name="adj1" fmla="val 50000"/>
              <a:gd name="adj2" fmla="val 81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rot="12281425">
            <a:off x="5676900" y="3048000"/>
            <a:ext cx="673100" cy="327025"/>
          </a:xfrm>
          <a:prstGeom prst="rightArrow">
            <a:avLst>
              <a:gd name="adj1" fmla="val 50000"/>
              <a:gd name="adj2" fmla="val 81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3" name="Группа 29"/>
          <p:cNvGrpSpPr>
            <a:grpSpLocks/>
          </p:cNvGrpSpPr>
          <p:nvPr/>
        </p:nvGrpSpPr>
        <p:grpSpPr bwMode="auto">
          <a:xfrm>
            <a:off x="4429125" y="3571875"/>
            <a:ext cx="1214438" cy="1122363"/>
            <a:chOff x="4429124" y="3571876"/>
            <a:chExt cx="1073916" cy="1122124"/>
          </a:xfrm>
        </p:grpSpPr>
        <p:sp>
          <p:nvSpPr>
            <p:cNvPr id="14" name="Выгнутая вниз стрелка 13"/>
            <p:cNvSpPr/>
            <p:nvPr/>
          </p:nvSpPr>
          <p:spPr>
            <a:xfrm flipH="1">
              <a:off x="4429124" y="4176097"/>
              <a:ext cx="1028195" cy="517903"/>
            </a:xfrm>
            <a:prstGeom prst="curvedUp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5" name="Выгнутая вниз стрелка 14"/>
            <p:cNvSpPr/>
            <p:nvPr/>
          </p:nvSpPr>
          <p:spPr>
            <a:xfrm rot="10800000" flipH="1">
              <a:off x="4474845" y="3571876"/>
              <a:ext cx="1028195" cy="517903"/>
            </a:xfrm>
            <a:prstGeom prst="curvedUp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1" name="Нашивка 30"/>
          <p:cNvSpPr/>
          <p:nvPr/>
        </p:nvSpPr>
        <p:spPr>
          <a:xfrm rot="19636840">
            <a:off x="1473563" y="1419110"/>
            <a:ext cx="966986" cy="714079"/>
          </a:xfrm>
          <a:prstGeom prst="chevr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Нашивка 33"/>
          <p:cNvSpPr/>
          <p:nvPr/>
        </p:nvSpPr>
        <p:spPr>
          <a:xfrm rot="2612050">
            <a:off x="3399062" y="1734999"/>
            <a:ext cx="966986" cy="714079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Нашивка 34"/>
          <p:cNvSpPr/>
          <p:nvPr/>
        </p:nvSpPr>
        <p:spPr>
          <a:xfrm rot="20908051">
            <a:off x="5276561" y="1232437"/>
            <a:ext cx="966986" cy="714079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Полилиния 36"/>
          <p:cNvSpPr/>
          <p:nvPr/>
        </p:nvSpPr>
        <p:spPr>
          <a:xfrm rot="19621714">
            <a:off x="7173692" y="1486438"/>
            <a:ext cx="928694" cy="647343"/>
          </a:xfrm>
          <a:custGeom>
            <a:avLst/>
            <a:gdLst>
              <a:gd name="connsiteX0" fmla="*/ 0 w 857256"/>
              <a:gd name="connsiteY0" fmla="*/ 0 h 500066"/>
              <a:gd name="connsiteX1" fmla="*/ 607223 w 857256"/>
              <a:gd name="connsiteY1" fmla="*/ 0 h 500066"/>
              <a:gd name="connsiteX2" fmla="*/ 857256 w 857256"/>
              <a:gd name="connsiteY2" fmla="*/ 250033 h 500066"/>
              <a:gd name="connsiteX3" fmla="*/ 607223 w 857256"/>
              <a:gd name="connsiteY3" fmla="*/ 500066 h 500066"/>
              <a:gd name="connsiteX4" fmla="*/ 0 w 857256"/>
              <a:gd name="connsiteY4" fmla="*/ 500066 h 500066"/>
              <a:gd name="connsiteX5" fmla="*/ 250033 w 857256"/>
              <a:gd name="connsiteY5" fmla="*/ 250033 h 500066"/>
              <a:gd name="connsiteX6" fmla="*/ 0 w 857256"/>
              <a:gd name="connsiteY6" fmla="*/ 0 h 500066"/>
              <a:gd name="connsiteX0" fmla="*/ 0 w 607223"/>
              <a:gd name="connsiteY0" fmla="*/ 0 h 500066"/>
              <a:gd name="connsiteX1" fmla="*/ 607223 w 607223"/>
              <a:gd name="connsiteY1" fmla="*/ 0 h 500066"/>
              <a:gd name="connsiteX2" fmla="*/ 607223 w 607223"/>
              <a:gd name="connsiteY2" fmla="*/ 500066 h 500066"/>
              <a:gd name="connsiteX3" fmla="*/ 0 w 607223"/>
              <a:gd name="connsiteY3" fmla="*/ 500066 h 500066"/>
              <a:gd name="connsiteX4" fmla="*/ 250033 w 607223"/>
              <a:gd name="connsiteY4" fmla="*/ 250033 h 500066"/>
              <a:gd name="connsiteX5" fmla="*/ 0 w 607223"/>
              <a:gd name="connsiteY5" fmla="*/ 0 h 500066"/>
              <a:gd name="connsiteX0" fmla="*/ 0 w 821505"/>
              <a:gd name="connsiteY0" fmla="*/ 0 h 500066"/>
              <a:gd name="connsiteX1" fmla="*/ 821505 w 821505"/>
              <a:gd name="connsiteY1" fmla="*/ 0 h 500066"/>
              <a:gd name="connsiteX2" fmla="*/ 607223 w 821505"/>
              <a:gd name="connsiteY2" fmla="*/ 500066 h 500066"/>
              <a:gd name="connsiteX3" fmla="*/ 0 w 821505"/>
              <a:gd name="connsiteY3" fmla="*/ 500066 h 500066"/>
              <a:gd name="connsiteX4" fmla="*/ 250033 w 821505"/>
              <a:gd name="connsiteY4" fmla="*/ 250033 h 500066"/>
              <a:gd name="connsiteX5" fmla="*/ 0 w 821505"/>
              <a:gd name="connsiteY5" fmla="*/ 0 h 500066"/>
              <a:gd name="connsiteX0" fmla="*/ 0 w 821505"/>
              <a:gd name="connsiteY0" fmla="*/ 0 h 500066"/>
              <a:gd name="connsiteX1" fmla="*/ 821505 w 821505"/>
              <a:gd name="connsiteY1" fmla="*/ 0 h 500066"/>
              <a:gd name="connsiteX2" fmla="*/ 821505 w 821505"/>
              <a:gd name="connsiteY2" fmla="*/ 500066 h 500066"/>
              <a:gd name="connsiteX3" fmla="*/ 0 w 821505"/>
              <a:gd name="connsiteY3" fmla="*/ 500066 h 500066"/>
              <a:gd name="connsiteX4" fmla="*/ 250033 w 821505"/>
              <a:gd name="connsiteY4" fmla="*/ 250033 h 500066"/>
              <a:gd name="connsiteX5" fmla="*/ 0 w 821505"/>
              <a:gd name="connsiteY5" fmla="*/ 0 h 500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1505" h="500066">
                <a:moveTo>
                  <a:pt x="0" y="0"/>
                </a:moveTo>
                <a:lnTo>
                  <a:pt x="821505" y="0"/>
                </a:lnTo>
                <a:lnTo>
                  <a:pt x="821505" y="500066"/>
                </a:lnTo>
                <a:lnTo>
                  <a:pt x="0" y="500066"/>
                </a:lnTo>
                <a:lnTo>
                  <a:pt x="250033" y="25003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2025" name="TextBox 37"/>
          <p:cNvSpPr txBox="1">
            <a:spLocks noChangeArrowheads="1"/>
          </p:cNvSpPr>
          <p:nvPr/>
        </p:nvSpPr>
        <p:spPr bwMode="auto">
          <a:xfrm>
            <a:off x="6286500" y="3071813"/>
            <a:ext cx="2571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НИОТ (</a:t>
            </a:r>
            <a:r>
              <a:rPr lang="en-US" sz="3200"/>
              <a:t>AZT</a:t>
            </a:r>
            <a:r>
              <a:rPr lang="ru-RU" sz="3200"/>
              <a:t>)</a:t>
            </a:r>
          </a:p>
        </p:txBody>
      </p:sp>
      <p:sp>
        <p:nvSpPr>
          <p:cNvPr id="39" name="Стрелка вправо 38"/>
          <p:cNvSpPr/>
          <p:nvPr/>
        </p:nvSpPr>
        <p:spPr>
          <a:xfrm rot="16200000">
            <a:off x="7537451" y="2625725"/>
            <a:ext cx="673100" cy="327025"/>
          </a:xfrm>
          <a:prstGeom prst="rightArrow">
            <a:avLst>
              <a:gd name="adj1" fmla="val 50000"/>
              <a:gd name="adj2" fmla="val 81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Нашивка 39"/>
          <p:cNvSpPr/>
          <p:nvPr/>
        </p:nvSpPr>
        <p:spPr>
          <a:xfrm rot="20026250">
            <a:off x="6323089" y="609172"/>
            <a:ext cx="966986" cy="714079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олилиния 35"/>
          <p:cNvSpPr/>
          <p:nvPr/>
        </p:nvSpPr>
        <p:spPr>
          <a:xfrm>
            <a:off x="3673230" y="3103560"/>
            <a:ext cx="928694" cy="721083"/>
          </a:xfrm>
          <a:custGeom>
            <a:avLst/>
            <a:gdLst>
              <a:gd name="connsiteX0" fmla="*/ 0 w 857256"/>
              <a:gd name="connsiteY0" fmla="*/ 0 h 500066"/>
              <a:gd name="connsiteX1" fmla="*/ 607223 w 857256"/>
              <a:gd name="connsiteY1" fmla="*/ 0 h 500066"/>
              <a:gd name="connsiteX2" fmla="*/ 857256 w 857256"/>
              <a:gd name="connsiteY2" fmla="*/ 250033 h 500066"/>
              <a:gd name="connsiteX3" fmla="*/ 607223 w 857256"/>
              <a:gd name="connsiteY3" fmla="*/ 500066 h 500066"/>
              <a:gd name="connsiteX4" fmla="*/ 0 w 857256"/>
              <a:gd name="connsiteY4" fmla="*/ 500066 h 500066"/>
              <a:gd name="connsiteX5" fmla="*/ 250033 w 857256"/>
              <a:gd name="connsiteY5" fmla="*/ 250033 h 500066"/>
              <a:gd name="connsiteX6" fmla="*/ 0 w 857256"/>
              <a:gd name="connsiteY6" fmla="*/ 0 h 500066"/>
              <a:gd name="connsiteX0" fmla="*/ 0 w 607223"/>
              <a:gd name="connsiteY0" fmla="*/ 0 h 500066"/>
              <a:gd name="connsiteX1" fmla="*/ 607223 w 607223"/>
              <a:gd name="connsiteY1" fmla="*/ 0 h 500066"/>
              <a:gd name="connsiteX2" fmla="*/ 607223 w 607223"/>
              <a:gd name="connsiteY2" fmla="*/ 500066 h 500066"/>
              <a:gd name="connsiteX3" fmla="*/ 0 w 607223"/>
              <a:gd name="connsiteY3" fmla="*/ 500066 h 500066"/>
              <a:gd name="connsiteX4" fmla="*/ 250033 w 607223"/>
              <a:gd name="connsiteY4" fmla="*/ 250033 h 500066"/>
              <a:gd name="connsiteX5" fmla="*/ 0 w 607223"/>
              <a:gd name="connsiteY5" fmla="*/ 0 h 500066"/>
              <a:gd name="connsiteX0" fmla="*/ 0 w 821505"/>
              <a:gd name="connsiteY0" fmla="*/ 0 h 500066"/>
              <a:gd name="connsiteX1" fmla="*/ 821505 w 821505"/>
              <a:gd name="connsiteY1" fmla="*/ 0 h 500066"/>
              <a:gd name="connsiteX2" fmla="*/ 607223 w 821505"/>
              <a:gd name="connsiteY2" fmla="*/ 500066 h 500066"/>
              <a:gd name="connsiteX3" fmla="*/ 0 w 821505"/>
              <a:gd name="connsiteY3" fmla="*/ 500066 h 500066"/>
              <a:gd name="connsiteX4" fmla="*/ 250033 w 821505"/>
              <a:gd name="connsiteY4" fmla="*/ 250033 h 500066"/>
              <a:gd name="connsiteX5" fmla="*/ 0 w 821505"/>
              <a:gd name="connsiteY5" fmla="*/ 0 h 500066"/>
              <a:gd name="connsiteX0" fmla="*/ 0 w 821505"/>
              <a:gd name="connsiteY0" fmla="*/ 0 h 500066"/>
              <a:gd name="connsiteX1" fmla="*/ 821505 w 821505"/>
              <a:gd name="connsiteY1" fmla="*/ 0 h 500066"/>
              <a:gd name="connsiteX2" fmla="*/ 821505 w 821505"/>
              <a:gd name="connsiteY2" fmla="*/ 500066 h 500066"/>
              <a:gd name="connsiteX3" fmla="*/ 0 w 821505"/>
              <a:gd name="connsiteY3" fmla="*/ 500066 h 500066"/>
              <a:gd name="connsiteX4" fmla="*/ 250033 w 821505"/>
              <a:gd name="connsiteY4" fmla="*/ 250033 h 500066"/>
              <a:gd name="connsiteX5" fmla="*/ 0 w 821505"/>
              <a:gd name="connsiteY5" fmla="*/ 0 h 500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1505" h="500066">
                <a:moveTo>
                  <a:pt x="0" y="0"/>
                </a:moveTo>
                <a:lnTo>
                  <a:pt x="821505" y="0"/>
                </a:lnTo>
                <a:lnTo>
                  <a:pt x="821505" y="500066"/>
                </a:lnTo>
                <a:lnTo>
                  <a:pt x="0" y="500066"/>
                </a:lnTo>
                <a:lnTo>
                  <a:pt x="250033" y="25003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Добавлены НИОТ</a:t>
            </a:r>
            <a:endParaRPr lang="ru-RU" dirty="0"/>
          </a:p>
        </p:txBody>
      </p:sp>
      <p:sp>
        <p:nvSpPr>
          <p:cNvPr id="5" name="Нашивка 4"/>
          <p:cNvSpPr/>
          <p:nvPr/>
        </p:nvSpPr>
        <p:spPr>
          <a:xfrm>
            <a:off x="1029248" y="3113578"/>
            <a:ext cx="966986" cy="714079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Нашивка 5"/>
          <p:cNvSpPr/>
          <p:nvPr/>
        </p:nvSpPr>
        <p:spPr>
          <a:xfrm>
            <a:off x="1915651" y="3113578"/>
            <a:ext cx="966986" cy="714079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2802055" y="3113578"/>
            <a:ext cx="966986" cy="714079"/>
          </a:xfrm>
          <a:prstGeom prst="chevr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1028700" y="4643438"/>
            <a:ext cx="966788" cy="714375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1916113" y="4643438"/>
            <a:ext cx="966787" cy="714375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Нашивка 10"/>
          <p:cNvSpPr/>
          <p:nvPr/>
        </p:nvSpPr>
        <p:spPr>
          <a:xfrm>
            <a:off x="2801938" y="4643438"/>
            <a:ext cx="966787" cy="714375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Нашивка 11"/>
          <p:cNvSpPr/>
          <p:nvPr/>
        </p:nvSpPr>
        <p:spPr>
          <a:xfrm>
            <a:off x="3687763" y="4643438"/>
            <a:ext cx="968375" cy="714375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Нашивка 16"/>
          <p:cNvSpPr/>
          <p:nvPr/>
        </p:nvSpPr>
        <p:spPr>
          <a:xfrm>
            <a:off x="4565650" y="4643438"/>
            <a:ext cx="966788" cy="714375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Нашивка 17"/>
          <p:cNvSpPr/>
          <p:nvPr/>
        </p:nvSpPr>
        <p:spPr>
          <a:xfrm>
            <a:off x="5451475" y="4643438"/>
            <a:ext cx="966788" cy="714375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Нашивка 18"/>
          <p:cNvSpPr/>
          <p:nvPr/>
        </p:nvSpPr>
        <p:spPr>
          <a:xfrm>
            <a:off x="6319838" y="4643438"/>
            <a:ext cx="966787" cy="714375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3029" name="TextBox 20"/>
          <p:cNvSpPr txBox="1">
            <a:spLocks noChangeArrowheads="1"/>
          </p:cNvSpPr>
          <p:nvPr/>
        </p:nvSpPr>
        <p:spPr bwMode="auto">
          <a:xfrm>
            <a:off x="1500188" y="5702300"/>
            <a:ext cx="3071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Вирусная РНК</a:t>
            </a:r>
          </a:p>
        </p:txBody>
      </p:sp>
      <p:sp>
        <p:nvSpPr>
          <p:cNvPr id="24" name="Стрелка вправо 23"/>
          <p:cNvSpPr/>
          <p:nvPr/>
        </p:nvSpPr>
        <p:spPr>
          <a:xfrm rot="19210044">
            <a:off x="4384675" y="5678488"/>
            <a:ext cx="671513" cy="327025"/>
          </a:xfrm>
          <a:prstGeom prst="rightArrow">
            <a:avLst>
              <a:gd name="adj1" fmla="val 50000"/>
              <a:gd name="adj2" fmla="val 81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43031" name="Группа 29"/>
          <p:cNvGrpSpPr>
            <a:grpSpLocks/>
          </p:cNvGrpSpPr>
          <p:nvPr/>
        </p:nvGrpSpPr>
        <p:grpSpPr bwMode="auto">
          <a:xfrm rot="2574599">
            <a:off x="4286250" y="3571875"/>
            <a:ext cx="1214438" cy="1122363"/>
            <a:chOff x="4429124" y="3571876"/>
            <a:chExt cx="1073916" cy="1122124"/>
          </a:xfrm>
        </p:grpSpPr>
        <p:sp>
          <p:nvSpPr>
            <p:cNvPr id="14" name="Выгнутая вниз стрелка 13"/>
            <p:cNvSpPr/>
            <p:nvPr/>
          </p:nvSpPr>
          <p:spPr>
            <a:xfrm flipH="1">
              <a:off x="4429124" y="4176097"/>
              <a:ext cx="1028195" cy="517903"/>
            </a:xfrm>
            <a:prstGeom prst="curvedUp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5" name="Выгнутая вниз стрелка 14"/>
            <p:cNvSpPr/>
            <p:nvPr/>
          </p:nvSpPr>
          <p:spPr>
            <a:xfrm rot="10800000" flipH="1">
              <a:off x="4474845" y="3571876"/>
              <a:ext cx="1028195" cy="517903"/>
            </a:xfrm>
            <a:prstGeom prst="curvedUp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1" name="Нашивка 30"/>
          <p:cNvSpPr/>
          <p:nvPr/>
        </p:nvSpPr>
        <p:spPr>
          <a:xfrm rot="19636840">
            <a:off x="1616438" y="1633423"/>
            <a:ext cx="966986" cy="714079"/>
          </a:xfrm>
          <a:prstGeom prst="chevr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Нашивка 33"/>
          <p:cNvSpPr/>
          <p:nvPr/>
        </p:nvSpPr>
        <p:spPr>
          <a:xfrm rot="20567513">
            <a:off x="4798861" y="2698799"/>
            <a:ext cx="966986" cy="714079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Нашивка 34"/>
          <p:cNvSpPr/>
          <p:nvPr/>
        </p:nvSpPr>
        <p:spPr>
          <a:xfrm rot="20908051">
            <a:off x="3776363" y="1661065"/>
            <a:ext cx="966986" cy="714079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Полилиния 36"/>
          <p:cNvSpPr/>
          <p:nvPr/>
        </p:nvSpPr>
        <p:spPr>
          <a:xfrm rot="19621714">
            <a:off x="7316568" y="1272123"/>
            <a:ext cx="928694" cy="647343"/>
          </a:xfrm>
          <a:custGeom>
            <a:avLst/>
            <a:gdLst>
              <a:gd name="connsiteX0" fmla="*/ 0 w 857256"/>
              <a:gd name="connsiteY0" fmla="*/ 0 h 500066"/>
              <a:gd name="connsiteX1" fmla="*/ 607223 w 857256"/>
              <a:gd name="connsiteY1" fmla="*/ 0 h 500066"/>
              <a:gd name="connsiteX2" fmla="*/ 857256 w 857256"/>
              <a:gd name="connsiteY2" fmla="*/ 250033 h 500066"/>
              <a:gd name="connsiteX3" fmla="*/ 607223 w 857256"/>
              <a:gd name="connsiteY3" fmla="*/ 500066 h 500066"/>
              <a:gd name="connsiteX4" fmla="*/ 0 w 857256"/>
              <a:gd name="connsiteY4" fmla="*/ 500066 h 500066"/>
              <a:gd name="connsiteX5" fmla="*/ 250033 w 857256"/>
              <a:gd name="connsiteY5" fmla="*/ 250033 h 500066"/>
              <a:gd name="connsiteX6" fmla="*/ 0 w 857256"/>
              <a:gd name="connsiteY6" fmla="*/ 0 h 500066"/>
              <a:gd name="connsiteX0" fmla="*/ 0 w 607223"/>
              <a:gd name="connsiteY0" fmla="*/ 0 h 500066"/>
              <a:gd name="connsiteX1" fmla="*/ 607223 w 607223"/>
              <a:gd name="connsiteY1" fmla="*/ 0 h 500066"/>
              <a:gd name="connsiteX2" fmla="*/ 607223 w 607223"/>
              <a:gd name="connsiteY2" fmla="*/ 500066 h 500066"/>
              <a:gd name="connsiteX3" fmla="*/ 0 w 607223"/>
              <a:gd name="connsiteY3" fmla="*/ 500066 h 500066"/>
              <a:gd name="connsiteX4" fmla="*/ 250033 w 607223"/>
              <a:gd name="connsiteY4" fmla="*/ 250033 h 500066"/>
              <a:gd name="connsiteX5" fmla="*/ 0 w 607223"/>
              <a:gd name="connsiteY5" fmla="*/ 0 h 500066"/>
              <a:gd name="connsiteX0" fmla="*/ 0 w 821505"/>
              <a:gd name="connsiteY0" fmla="*/ 0 h 500066"/>
              <a:gd name="connsiteX1" fmla="*/ 821505 w 821505"/>
              <a:gd name="connsiteY1" fmla="*/ 0 h 500066"/>
              <a:gd name="connsiteX2" fmla="*/ 607223 w 821505"/>
              <a:gd name="connsiteY2" fmla="*/ 500066 h 500066"/>
              <a:gd name="connsiteX3" fmla="*/ 0 w 821505"/>
              <a:gd name="connsiteY3" fmla="*/ 500066 h 500066"/>
              <a:gd name="connsiteX4" fmla="*/ 250033 w 821505"/>
              <a:gd name="connsiteY4" fmla="*/ 250033 h 500066"/>
              <a:gd name="connsiteX5" fmla="*/ 0 w 821505"/>
              <a:gd name="connsiteY5" fmla="*/ 0 h 500066"/>
              <a:gd name="connsiteX0" fmla="*/ 0 w 821505"/>
              <a:gd name="connsiteY0" fmla="*/ 0 h 500066"/>
              <a:gd name="connsiteX1" fmla="*/ 821505 w 821505"/>
              <a:gd name="connsiteY1" fmla="*/ 0 h 500066"/>
              <a:gd name="connsiteX2" fmla="*/ 821505 w 821505"/>
              <a:gd name="connsiteY2" fmla="*/ 500066 h 500066"/>
              <a:gd name="connsiteX3" fmla="*/ 0 w 821505"/>
              <a:gd name="connsiteY3" fmla="*/ 500066 h 500066"/>
              <a:gd name="connsiteX4" fmla="*/ 250033 w 821505"/>
              <a:gd name="connsiteY4" fmla="*/ 250033 h 500066"/>
              <a:gd name="connsiteX5" fmla="*/ 0 w 821505"/>
              <a:gd name="connsiteY5" fmla="*/ 0 h 500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1505" h="500066">
                <a:moveTo>
                  <a:pt x="0" y="0"/>
                </a:moveTo>
                <a:lnTo>
                  <a:pt x="821505" y="0"/>
                </a:lnTo>
                <a:lnTo>
                  <a:pt x="821505" y="500066"/>
                </a:lnTo>
                <a:lnTo>
                  <a:pt x="0" y="500066"/>
                </a:lnTo>
                <a:lnTo>
                  <a:pt x="250033" y="25003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3044" name="TextBox 37"/>
          <p:cNvSpPr txBox="1">
            <a:spLocks noChangeArrowheads="1"/>
          </p:cNvSpPr>
          <p:nvPr/>
        </p:nvSpPr>
        <p:spPr bwMode="auto">
          <a:xfrm>
            <a:off x="6286500" y="3071813"/>
            <a:ext cx="2571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НИОТ (</a:t>
            </a:r>
            <a:r>
              <a:rPr lang="en-US" sz="3200"/>
              <a:t>AZT</a:t>
            </a:r>
            <a:r>
              <a:rPr lang="ru-RU" sz="3200"/>
              <a:t>)</a:t>
            </a:r>
          </a:p>
        </p:txBody>
      </p:sp>
      <p:sp>
        <p:nvSpPr>
          <p:cNvPr id="39" name="Стрелка вправо 38"/>
          <p:cNvSpPr/>
          <p:nvPr/>
        </p:nvSpPr>
        <p:spPr>
          <a:xfrm rot="16200000">
            <a:off x="7685882" y="2386806"/>
            <a:ext cx="671512" cy="327025"/>
          </a:xfrm>
          <a:prstGeom prst="rightArrow">
            <a:avLst>
              <a:gd name="adj1" fmla="val 50000"/>
              <a:gd name="adj2" fmla="val 81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Нашивка 39"/>
          <p:cNvSpPr/>
          <p:nvPr/>
        </p:nvSpPr>
        <p:spPr>
          <a:xfrm rot="20026250">
            <a:off x="5823021" y="962716"/>
            <a:ext cx="966986" cy="714079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723 -0.14097 C 0.08993 -0.12639 0.08438 -0.1081 0.07084 -0.10208 C 0.0665 -0.09606 0.06615 -0.09143 0.06112 -0.08704 C 0.06059 -0.08217 0.06077 -0.07708 0.05973 -0.07222 C 0.05886 -0.06782 0.05469 -0.06435 0.05278 -0.06111 C 0.04809 -0.05324 0.0441 -0.04282 0.04167 -0.03333 C 0.04115 -0.02893 0.04237 -0.02361 0.04028 -0.02037 C 0.03733 -0.01551 0.03056 -0.03148 0.02917 -0.03333 C 0.02587 -0.04653 0.02882 -0.04236 0.02223 -0.04815 C 0.02136 -0.04143 0.02066 -0.03449 0.01945 -0.02778 C 0.01875 -0.02407 0.01667 -0.01666 0.01667 -0.01643 C 0.01355 -0.02291 0.00764 -0.02963 0.00452 -0.03588 C 0.00191 0.00185 -0.00017 -0.03055 -0.01527 -0.02153 C -0.01632 -0.01643 0.03681 -0.00879 0.03698 -0.00486 C 0.03664 -0.00069 -0.01927 0.00162 -0.01736 0.00347 C -0.01302 0.0125 0.04809 0.00347 0.04896 0.00625 C 0.04983 0.00903 -0.01145 0.01852 -0.01163 0.02037 C -0.0118 0.02222 0.03473 0.01852 0.04775 0.01806 C 0.04809 0.01968 -0.01267 0.03009 -0.00954 0.03009 C -0.00642 0.03009 0.05053 0.02014 0.06632 0.01736 " pathEditMode="relative" rAng="0" ptsTypes="fffffffffffffafafaaf">
                                      <p:cBhvr>
                                        <p:cTn id="6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00" y="8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2"/>
          <p:cNvSpPr>
            <a:spLocks noGrp="1"/>
          </p:cNvSpPr>
          <p:nvPr>
            <p:ph idx="4294967295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 marL="447675" indent="-382588">
              <a:buFont typeface="Arial" panose="020B0604020202020204" pitchFamily="34" charset="0"/>
              <a:buNone/>
            </a:pPr>
            <a:r>
              <a:rPr lang="ru-RU" altLang="ru-RU" sz="24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Азимитем</a:t>
            </a:r>
            <a:endParaRPr lang="ru-RU" altLang="ru-RU" sz="26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447675" indent="-382588">
              <a:lnSpc>
                <a:spcPct val="60000"/>
              </a:lnSpc>
            </a:pPr>
            <a:r>
              <a:rPr lang="ru-RU" altLang="ru-RU" sz="2200" i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Азидотимидин</a:t>
            </a:r>
            <a:r>
              <a:rPr lang="ru-RU" altLang="ru-RU" sz="2200" i="1" dirty="0" smtClean="0">
                <a:latin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altLang="ru-RU" sz="2200" i="1" dirty="0" smtClean="0">
                <a:latin typeface="Tahoma" panose="020B0604030504040204" pitchFamily="34" charset="0"/>
                <a:cs typeface="Tahoma" panose="020B0604030504040204" pitchFamily="34" charset="0"/>
              </a:rPr>
              <a:t>AZT)</a:t>
            </a:r>
            <a:endParaRPr lang="ru-RU" altLang="ru-RU" sz="2200" i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447675" indent="-382588">
              <a:lnSpc>
                <a:spcPct val="60000"/>
              </a:lnSpc>
              <a:buFont typeface="Arial" panose="020B0604020202020204" pitchFamily="34" charset="0"/>
              <a:buNone/>
            </a:pPr>
            <a:endParaRPr lang="ru-RU" altLang="ru-RU" sz="2200" i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447675" indent="-382588">
              <a:buFont typeface="Arial" panose="020B0604020202020204" pitchFamily="34" charset="0"/>
              <a:buNone/>
            </a:pPr>
            <a:r>
              <a:rPr lang="ru-RU" altLang="ru-RU" sz="24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Амивирен</a:t>
            </a:r>
            <a:endParaRPr lang="ru-RU" altLang="ru-RU" sz="2400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447675" indent="-382588">
              <a:lnSpc>
                <a:spcPct val="60000"/>
              </a:lnSpc>
            </a:pPr>
            <a:r>
              <a:rPr lang="ru-RU" altLang="ru-RU" sz="2200" i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Ламивудин</a:t>
            </a:r>
            <a:r>
              <a:rPr lang="en-US" altLang="ru-RU" sz="2200" i="1" dirty="0" smtClean="0">
                <a:latin typeface="Tahoma" panose="020B0604030504040204" pitchFamily="34" charset="0"/>
                <a:cs typeface="Tahoma" panose="020B0604030504040204" pitchFamily="34" charset="0"/>
              </a:rPr>
              <a:t> (3TC)</a:t>
            </a:r>
            <a:endParaRPr lang="ru-RU" altLang="ru-RU" sz="2200" i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447675" indent="-382588">
              <a:lnSpc>
                <a:spcPct val="60000"/>
              </a:lnSpc>
              <a:buFont typeface="Arial" panose="020B0604020202020204" pitchFamily="34" charset="0"/>
              <a:buNone/>
            </a:pPr>
            <a:endParaRPr lang="ru-RU" altLang="ru-RU" sz="2200" i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447675" indent="-382588">
              <a:buFont typeface="Arial" panose="020B0604020202020204" pitchFamily="34" charset="0"/>
              <a:buNone/>
            </a:pPr>
            <a:r>
              <a:rPr lang="ru-RU" altLang="ru-RU" sz="24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Видекс</a:t>
            </a:r>
            <a:endParaRPr lang="ru-RU" altLang="ru-RU" sz="2400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447675" indent="-382588">
              <a:lnSpc>
                <a:spcPct val="60000"/>
              </a:lnSpc>
            </a:pPr>
            <a:r>
              <a:rPr lang="ru-RU" altLang="ru-RU" sz="2200" i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Диданозин</a:t>
            </a:r>
            <a:r>
              <a:rPr lang="ru-RU" altLang="ru-RU" sz="2200" i="1" dirty="0" smtClean="0">
                <a:latin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altLang="ru-RU" sz="2200" i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ddI</a:t>
            </a:r>
            <a:r>
              <a:rPr lang="en-US" altLang="ru-RU" sz="2200" i="1" dirty="0" smtClean="0"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altLang="ru-RU" sz="2200" i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822325" lvl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ru-RU" sz="2600" dirty="0" smtClean="0">
              <a:solidFill>
                <a:srgbClr val="009AC7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447675" indent="-382588">
              <a:buFont typeface="Arial" panose="020B0604020202020204" pitchFamily="34" charset="0"/>
              <a:buNone/>
            </a:pPr>
            <a:endParaRPr lang="ru-RU" altLang="ru-RU" sz="2600" dirty="0" smtClean="0">
              <a:solidFill>
                <a:srgbClr val="009AC7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531" name="Picture 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5000625"/>
            <a:ext cx="10509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Содержимое 2"/>
          <p:cNvSpPr>
            <a:spLocks/>
          </p:cNvSpPr>
          <p:nvPr/>
        </p:nvSpPr>
        <p:spPr bwMode="auto">
          <a:xfrm>
            <a:off x="5219700" y="2332038"/>
            <a:ext cx="3671888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3825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325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2400" b="1" dirty="0" err="1">
                <a:latin typeface="Tahoma" panose="020B0604030504040204" pitchFamily="34" charset="0"/>
                <a:cs typeface="Tahoma" panose="020B0604030504040204" pitchFamily="34" charset="0"/>
              </a:rPr>
              <a:t>Ставудин</a:t>
            </a:r>
            <a:endParaRPr lang="ru-RU" altLang="ru-RU" sz="26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6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2200" i="1" dirty="0" err="1">
                <a:latin typeface="Tahoma" panose="020B0604030504040204" pitchFamily="34" charset="0"/>
                <a:cs typeface="Tahoma" panose="020B0604030504040204" pitchFamily="34" charset="0"/>
              </a:rPr>
              <a:t>Ставудин</a:t>
            </a:r>
            <a:r>
              <a:rPr lang="ru-RU" altLang="ru-RU" sz="2200" i="1" dirty="0">
                <a:latin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altLang="ru-RU" sz="2200" i="1" dirty="0">
                <a:latin typeface="Tahoma" panose="020B0604030504040204" pitchFamily="34" charset="0"/>
                <a:cs typeface="Tahoma" panose="020B0604030504040204" pitchFamily="34" charset="0"/>
              </a:rPr>
              <a:t>d4t</a:t>
            </a:r>
            <a:r>
              <a:rPr lang="ru-RU" altLang="ru-RU" sz="2200" i="1" dirty="0"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altLang="ru-RU" sz="2200" i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6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ru-RU" altLang="ru-RU" sz="2200" i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2400" b="1" dirty="0" err="1">
                <a:latin typeface="Tahoma" panose="020B0604030504040204" pitchFamily="34" charset="0"/>
                <a:cs typeface="Tahoma" panose="020B0604030504040204" pitchFamily="34" charset="0"/>
              </a:rPr>
              <a:t>Олитид</a:t>
            </a:r>
            <a:endParaRPr lang="ru-RU" altLang="ru-RU" sz="2400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6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2200" i="1" dirty="0" err="1">
                <a:latin typeface="Tahoma" panose="020B0604030504040204" pitchFamily="34" charset="0"/>
                <a:cs typeface="Tahoma" panose="020B0604030504040204" pitchFamily="34" charset="0"/>
              </a:rPr>
              <a:t>Абакавир</a:t>
            </a:r>
            <a:r>
              <a:rPr lang="en-US" altLang="ru-RU" sz="2200" i="1" dirty="0">
                <a:latin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ru-RU" altLang="ru-RU" sz="2200" i="1" dirty="0">
                <a:latin typeface="Tahoma" panose="020B0604030504040204" pitchFamily="34" charset="0"/>
                <a:cs typeface="Tahoma" panose="020B0604030504040204" pitchFamily="34" charset="0"/>
              </a:rPr>
              <a:t>АВ</a:t>
            </a:r>
            <a:r>
              <a:rPr lang="en-US" altLang="ru-RU" sz="2200" i="1" dirty="0">
                <a:latin typeface="Tahoma" panose="020B0604030504040204" pitchFamily="34" charset="0"/>
                <a:cs typeface="Tahoma" panose="020B0604030504040204" pitchFamily="34" charset="0"/>
              </a:rPr>
              <a:t>C)</a:t>
            </a:r>
            <a:endParaRPr lang="ru-RU" altLang="ru-RU" sz="2200" i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altLang="ru-RU" sz="2400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2400" b="1" dirty="0" err="1">
                <a:latin typeface="Tahoma" panose="020B0604030504040204" pitchFamily="34" charset="0"/>
                <a:cs typeface="Tahoma" panose="020B0604030504040204" pitchFamily="34" charset="0"/>
              </a:rPr>
              <a:t>Никавир</a:t>
            </a:r>
            <a:endParaRPr lang="ru-RU" altLang="ru-RU" sz="2400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6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2200" i="1" dirty="0" err="1">
                <a:latin typeface="Tahoma" panose="020B0604030504040204" pitchFamily="34" charset="0"/>
                <a:cs typeface="Tahoma" panose="020B0604030504040204" pitchFamily="34" charset="0"/>
              </a:rPr>
              <a:t>Фосфазид</a:t>
            </a:r>
            <a:r>
              <a:rPr lang="ru-RU" altLang="ru-RU" sz="2200" i="1" dirty="0">
                <a:latin typeface="Tahoma" panose="020B0604030504040204" pitchFamily="34" charset="0"/>
                <a:cs typeface="Tahoma" panose="020B0604030504040204" pitchFamily="34" charset="0"/>
              </a:rPr>
              <a:t> (Ф-АЗТ</a:t>
            </a:r>
            <a:r>
              <a:rPr lang="en-US" altLang="ru-RU" sz="2200" i="1" dirty="0"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altLang="ru-RU" sz="2200" i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6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ru-RU" altLang="ru-RU" sz="2400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24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Тенофовир</a:t>
            </a:r>
            <a:endParaRPr lang="ru-RU" altLang="ru-RU" sz="2400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6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2200" i="1" dirty="0" err="1">
                <a:latin typeface="Tahoma" panose="020B0604030504040204" pitchFamily="34" charset="0"/>
                <a:cs typeface="Tahoma" panose="020B0604030504040204" pitchFamily="34" charset="0"/>
              </a:rPr>
              <a:t>Тенофовир</a:t>
            </a:r>
            <a:r>
              <a:rPr lang="ru-RU" altLang="ru-RU" sz="2200" i="1" dirty="0">
                <a:latin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altLang="ru-RU" sz="2200" i="1" dirty="0">
                <a:latin typeface="Tahoma" panose="020B0604030504040204" pitchFamily="34" charset="0"/>
                <a:cs typeface="Tahoma" panose="020B0604030504040204" pitchFamily="34" charset="0"/>
              </a:rPr>
              <a:t>TDF)</a:t>
            </a:r>
            <a:endParaRPr lang="ru-RU" altLang="ru-RU" sz="2200" i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6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ru-RU" altLang="ru-RU" sz="2200" i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6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2200" i="1" dirty="0">
                <a:latin typeface="Tahoma" panose="020B0604030504040204" pitchFamily="34" charset="0"/>
                <a:cs typeface="Tahoma" panose="020B0604030504040204" pitchFamily="34" charset="0"/>
              </a:rPr>
              <a:t>             </a:t>
            </a:r>
            <a:r>
              <a:rPr lang="ru-RU" altLang="ru-RU" sz="2400" b="1" i="1" dirty="0">
                <a:latin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altLang="ru-RU" sz="2400" b="1" i="1" dirty="0" smtClean="0">
                <a:latin typeface="Tahoma" panose="020B0604030504040204" pitchFamily="34" charset="0"/>
                <a:cs typeface="Tahoma" panose="020B0604030504040204" pitchFamily="34" charset="0"/>
              </a:rPr>
              <a:t>другие…</a:t>
            </a:r>
            <a:endParaRPr lang="ru-RU" altLang="ru-RU" sz="2400" b="1" i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534" name="Рисунок 11" descr="Screenshot (7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2214563"/>
            <a:ext cx="9144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Рисунок 12" descr="Screenshot (6)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3571875"/>
            <a:ext cx="1481137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Рисунок 13" descr="Screenshot (1)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3643313"/>
            <a:ext cx="9334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Рисунок 14" descr="Screenshot (8)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2071688"/>
            <a:ext cx="91757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Рисунок 15" descr="Screenshot (9)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7" y="5399015"/>
            <a:ext cx="13049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/>
          <a:lstStyle>
            <a:lvl1pPr marL="484188" indent="-484188"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99F166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484188" indent="-484188"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99F166"/>
                </a:solidFill>
                <a:latin typeface="Century Gothic" pitchFamily="34" charset="0"/>
              </a:defRPr>
            </a:lvl2pPr>
            <a:lvl3pPr marL="484188" indent="-484188"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99F166"/>
                </a:solidFill>
                <a:latin typeface="Century Gothic" pitchFamily="34" charset="0"/>
              </a:defRPr>
            </a:lvl3pPr>
            <a:lvl4pPr marL="484188" indent="-484188"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99F166"/>
                </a:solidFill>
                <a:latin typeface="Century Gothic" pitchFamily="34" charset="0"/>
              </a:defRPr>
            </a:lvl4pPr>
            <a:lvl5pPr marL="484188" indent="-484188"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99F166"/>
                </a:solidFill>
                <a:latin typeface="Century Gothic" pitchFamily="34" charset="0"/>
              </a:defRPr>
            </a:lvl5pPr>
            <a:lvl6pPr marL="9413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99F166"/>
                </a:solidFill>
                <a:latin typeface="Century Gothic" pitchFamily="34" charset="0"/>
              </a:defRPr>
            </a:lvl6pPr>
            <a:lvl7pPr marL="13985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99F166"/>
                </a:solidFill>
                <a:latin typeface="Century Gothic" pitchFamily="34" charset="0"/>
              </a:defRPr>
            </a:lvl7pPr>
            <a:lvl8pPr marL="18557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99F166"/>
                </a:solidFill>
                <a:latin typeface="Century Gothic" pitchFamily="34" charset="0"/>
              </a:defRPr>
            </a:lvl8pPr>
            <a:lvl9pPr marL="23129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99F166"/>
                </a:solidFill>
                <a:latin typeface="Century Gothic" pitchFamily="34" charset="0"/>
              </a:defRPr>
            </a:lvl9pPr>
          </a:lstStyle>
          <a:p>
            <a:pPr>
              <a:defRPr/>
            </a:pPr>
            <a:r>
              <a:rPr lang="ru-RU" smtClean="0"/>
              <a:t>Нуклеозидные ингибиторы ОТ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956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Особенности класса</a:t>
            </a:r>
            <a:endParaRPr lang="ru-RU" dirty="0"/>
          </a:p>
        </p:txBody>
      </p:sp>
      <p:sp>
        <p:nvSpPr>
          <p:cNvPr id="45058" name="Содержимое 2"/>
          <p:cNvSpPr>
            <a:spLocks noGrp="1"/>
          </p:cNvSpPr>
          <p:nvPr>
            <p:ph idx="1"/>
          </p:nvPr>
        </p:nvSpPr>
        <p:spPr>
          <a:xfrm>
            <a:off x="214282" y="1882775"/>
            <a:ext cx="8715436" cy="4572000"/>
          </a:xfrm>
        </p:spPr>
        <p:txBody>
          <a:bodyPr/>
          <a:lstStyle/>
          <a:p>
            <a:r>
              <a:rPr lang="ru-RU" dirty="0" smtClean="0"/>
              <a:t>Обычно препараты этого класса составляют основу схемы (2 препарата)</a:t>
            </a:r>
          </a:p>
          <a:p>
            <a:endParaRPr lang="ru-RU" dirty="0" smtClean="0"/>
          </a:p>
          <a:p>
            <a:r>
              <a:rPr lang="ru-RU" dirty="0" smtClean="0"/>
              <a:t>Наличие комбинированных препаратов: </a:t>
            </a:r>
          </a:p>
          <a:p>
            <a:pPr lvl="1"/>
            <a:r>
              <a:rPr lang="ru-RU" dirty="0" err="1" smtClean="0"/>
              <a:t>Комбивир</a:t>
            </a:r>
            <a:r>
              <a:rPr lang="en-US" dirty="0" smtClean="0"/>
              <a:t> </a:t>
            </a:r>
            <a:r>
              <a:rPr lang="ru-RU" dirty="0" smtClean="0"/>
              <a:t>	(</a:t>
            </a:r>
            <a:r>
              <a:rPr lang="ru-RU" dirty="0" err="1" smtClean="0"/>
              <a:t>Азидотимидин+Ламивудин</a:t>
            </a:r>
            <a:r>
              <a:rPr lang="ru-RU" dirty="0" smtClean="0"/>
              <a:t>)</a:t>
            </a:r>
          </a:p>
          <a:p>
            <a:pPr lvl="1"/>
            <a:r>
              <a:rPr lang="ru-RU" dirty="0" err="1" smtClean="0"/>
              <a:t>Кивекса</a:t>
            </a:r>
            <a:r>
              <a:rPr lang="ru-RU" dirty="0" smtClean="0"/>
              <a:t> 	(</a:t>
            </a:r>
            <a:r>
              <a:rPr lang="ru-RU" dirty="0" err="1" smtClean="0"/>
              <a:t>Абакавир+Ламивудин</a:t>
            </a:r>
            <a:r>
              <a:rPr lang="ru-RU" dirty="0" smtClean="0"/>
              <a:t>)</a:t>
            </a:r>
          </a:p>
          <a:p>
            <a:pPr lvl="1"/>
            <a:r>
              <a:rPr lang="ru-RU" dirty="0" err="1" smtClean="0"/>
              <a:t>Трувада</a:t>
            </a:r>
            <a:r>
              <a:rPr lang="ru-RU" dirty="0" smtClean="0"/>
              <a:t>	(</a:t>
            </a:r>
            <a:r>
              <a:rPr lang="ru-RU" dirty="0" err="1" smtClean="0"/>
              <a:t>Тенофовир+Эмтрицитабин</a:t>
            </a:r>
            <a:r>
              <a:rPr lang="ru-RU" dirty="0" smtClean="0"/>
              <a:t>)</a:t>
            </a:r>
          </a:p>
          <a:p>
            <a:pPr lvl="1"/>
            <a:r>
              <a:rPr lang="ru-RU" dirty="0" err="1" smtClean="0"/>
              <a:t>Тризивир</a:t>
            </a:r>
            <a:r>
              <a:rPr lang="ru-RU" dirty="0" smtClean="0"/>
              <a:t>	(</a:t>
            </a:r>
            <a:r>
              <a:rPr lang="ru-RU" dirty="0" err="1" smtClean="0"/>
              <a:t>Азидотимидин</a:t>
            </a:r>
            <a:r>
              <a:rPr lang="ru-RU" dirty="0" smtClean="0"/>
              <a:t> + </a:t>
            </a:r>
            <a:r>
              <a:rPr lang="ru-RU" dirty="0" err="1" smtClean="0"/>
              <a:t>Ламивудин</a:t>
            </a:r>
            <a:r>
              <a:rPr lang="ru-RU" dirty="0" smtClean="0"/>
              <a:t> + 					</a:t>
            </a:r>
            <a:r>
              <a:rPr lang="ru-RU" dirty="0" err="1" smtClean="0"/>
              <a:t>Абакавир</a:t>
            </a:r>
            <a:r>
              <a:rPr lang="ru-RU" dirty="0" smtClean="0"/>
              <a:t>)</a:t>
            </a:r>
            <a:endParaRPr lang="en-US" dirty="0" smtClean="0"/>
          </a:p>
          <a:p>
            <a:endParaRPr lang="ru-RU" dirty="0" smtClean="0"/>
          </a:p>
        </p:txBody>
      </p:sp>
      <p:pic>
        <p:nvPicPr>
          <p:cNvPr id="45059" name="Рисунок 3" descr="Комбивир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6550" y="4143380"/>
            <a:ext cx="118745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Рисунок 4" descr="Тризивир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5929330"/>
            <a:ext cx="11430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Рисунок 5" descr="Трувада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9575" y="5000636"/>
            <a:ext cx="11144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Рисунок 21" descr="ДНК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74049">
            <a:off x="752475" y="4322763"/>
            <a:ext cx="219710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dirty="0" err="1" smtClean="0"/>
              <a:t>Ненуклеозидные</a:t>
            </a:r>
            <a:r>
              <a:rPr lang="ru-RU" sz="3600" dirty="0" smtClean="0"/>
              <a:t> ингибиторы ОТ</a:t>
            </a:r>
            <a:endParaRPr lang="ru-RU" sz="3600" dirty="0"/>
          </a:p>
        </p:txBody>
      </p:sp>
      <p:sp>
        <p:nvSpPr>
          <p:cNvPr id="46083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ru-RU" smtClean="0"/>
              <a:t>Напрямую блокируют обратную транскриптазу</a:t>
            </a:r>
          </a:p>
          <a:p>
            <a:pPr lvl="1"/>
            <a:r>
              <a:rPr lang="ru-RU" smtClean="0"/>
              <a:t>Молекула препарата прилипает к ферменту (ОТ) и вызывает его деформацию</a:t>
            </a:r>
          </a:p>
        </p:txBody>
      </p:sp>
      <p:grpSp>
        <p:nvGrpSpPr>
          <p:cNvPr id="46084" name="Группа 20"/>
          <p:cNvGrpSpPr>
            <a:grpSpLocks/>
          </p:cNvGrpSpPr>
          <p:nvPr/>
        </p:nvGrpSpPr>
        <p:grpSpPr bwMode="auto">
          <a:xfrm rot="-1977322">
            <a:off x="5010150" y="4416425"/>
            <a:ext cx="3724275" cy="1214438"/>
            <a:chOff x="1714480" y="4357694"/>
            <a:chExt cx="6342083" cy="2071681"/>
          </a:xfrm>
        </p:grpSpPr>
        <p:sp>
          <p:nvSpPr>
            <p:cNvPr id="4" name="Нашивка 3"/>
            <p:cNvSpPr/>
            <p:nvPr/>
          </p:nvSpPr>
          <p:spPr>
            <a:xfrm>
              <a:off x="1714480" y="4857760"/>
              <a:ext cx="857256" cy="500066"/>
            </a:xfrm>
            <a:prstGeom prst="chevron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" name="Нашивка 4"/>
            <p:cNvSpPr/>
            <p:nvPr/>
          </p:nvSpPr>
          <p:spPr>
            <a:xfrm>
              <a:off x="2500298" y="4857760"/>
              <a:ext cx="857256" cy="500066"/>
            </a:xfrm>
            <a:prstGeom prst="chevron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" name="Нашивка 5"/>
            <p:cNvSpPr/>
            <p:nvPr/>
          </p:nvSpPr>
          <p:spPr>
            <a:xfrm>
              <a:off x="3286116" y="4857760"/>
              <a:ext cx="857256" cy="500066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" name="Нашивка 6"/>
            <p:cNvSpPr/>
            <p:nvPr/>
          </p:nvSpPr>
          <p:spPr>
            <a:xfrm>
              <a:off x="4071934" y="4857760"/>
              <a:ext cx="857256" cy="500066"/>
            </a:xfrm>
            <a:prstGeom prst="chevron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" name="Нашивка 7"/>
            <p:cNvSpPr/>
            <p:nvPr/>
          </p:nvSpPr>
          <p:spPr>
            <a:xfrm>
              <a:off x="1714005" y="5924164"/>
              <a:ext cx="856966" cy="500995"/>
            </a:xfrm>
            <a:prstGeom prst="chevron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" name="Нашивка 8"/>
            <p:cNvSpPr/>
            <p:nvPr/>
          </p:nvSpPr>
          <p:spPr>
            <a:xfrm>
              <a:off x="2502111" y="5926058"/>
              <a:ext cx="856964" cy="500995"/>
            </a:xfrm>
            <a:prstGeom prst="chevron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" name="Нашивка 9"/>
            <p:cNvSpPr/>
            <p:nvPr/>
          </p:nvSpPr>
          <p:spPr>
            <a:xfrm>
              <a:off x="3285678" y="5925006"/>
              <a:ext cx="856966" cy="500995"/>
            </a:xfrm>
            <a:prstGeom prst="chevron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" name="Нашивка 10"/>
            <p:cNvSpPr/>
            <p:nvPr/>
          </p:nvSpPr>
          <p:spPr>
            <a:xfrm>
              <a:off x="4071514" y="5925427"/>
              <a:ext cx="856966" cy="500995"/>
            </a:xfrm>
            <a:prstGeom prst="chevron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2" name="Нашивка 11"/>
            <p:cNvSpPr/>
            <p:nvPr/>
          </p:nvSpPr>
          <p:spPr>
            <a:xfrm>
              <a:off x="4857351" y="5925848"/>
              <a:ext cx="856966" cy="500995"/>
            </a:xfrm>
            <a:prstGeom prst="chevron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46102" name="Группа 12"/>
            <p:cNvGrpSpPr>
              <a:grpSpLocks/>
            </p:cNvGrpSpPr>
            <p:nvPr/>
          </p:nvGrpSpPr>
          <p:grpSpPr bwMode="auto">
            <a:xfrm>
              <a:off x="4929188" y="5286375"/>
              <a:ext cx="714375" cy="785813"/>
              <a:chOff x="4357687" y="3929066"/>
              <a:chExt cx="635321" cy="928694"/>
            </a:xfrm>
          </p:grpSpPr>
          <p:sp>
            <p:nvSpPr>
              <p:cNvPr id="14" name="Выгнутая вниз стрелка 13"/>
              <p:cNvSpPr/>
              <p:nvPr/>
            </p:nvSpPr>
            <p:spPr>
              <a:xfrm>
                <a:off x="4421504" y="4429132"/>
                <a:ext cx="571504" cy="428628"/>
              </a:xfrm>
              <a:prstGeom prst="curvedUpArrow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Выгнутая вниз стрелка 14"/>
              <p:cNvSpPr/>
              <p:nvPr/>
            </p:nvSpPr>
            <p:spPr>
              <a:xfrm rot="10800000">
                <a:off x="4357687" y="3929066"/>
                <a:ext cx="571504" cy="428628"/>
              </a:xfrm>
              <a:prstGeom prst="curvedUpArrow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7" name="Нашивка 16"/>
            <p:cNvSpPr/>
            <p:nvPr/>
          </p:nvSpPr>
          <p:spPr>
            <a:xfrm>
              <a:off x="5642970" y="5927006"/>
              <a:ext cx="859669" cy="500995"/>
            </a:xfrm>
            <a:prstGeom prst="chevron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8" name="Нашивка 17"/>
            <p:cNvSpPr/>
            <p:nvPr/>
          </p:nvSpPr>
          <p:spPr>
            <a:xfrm>
              <a:off x="6429024" y="5926691"/>
              <a:ext cx="856966" cy="500995"/>
            </a:xfrm>
            <a:prstGeom prst="chevron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9" name="Нашивка 18"/>
            <p:cNvSpPr/>
            <p:nvPr/>
          </p:nvSpPr>
          <p:spPr>
            <a:xfrm>
              <a:off x="7199108" y="5926564"/>
              <a:ext cx="856964" cy="500994"/>
            </a:xfrm>
            <a:prstGeom prst="chevron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0" name="Нашивка 19"/>
            <p:cNvSpPr/>
            <p:nvPr/>
          </p:nvSpPr>
          <p:spPr>
            <a:xfrm rot="19552697">
              <a:off x="5143504" y="4357694"/>
              <a:ext cx="857256" cy="500066"/>
            </a:xfrm>
            <a:prstGeom prst="chevron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Что такое АРВТ?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ru-RU" dirty="0" smtClean="0"/>
              <a:t>АРВТ – антиретровирусная терапия</a:t>
            </a:r>
          </a:p>
          <a:p>
            <a:pPr lvl="1" eaLnBrk="1" hangingPunct="1"/>
            <a:r>
              <a:rPr lang="ru-RU" dirty="0" smtClean="0"/>
              <a:t>Синонимы: ВААРТ, АРТ</a:t>
            </a:r>
          </a:p>
          <a:p>
            <a:pPr eaLnBrk="1" hangingPunct="1"/>
            <a:r>
              <a:rPr lang="ru-RU" dirty="0" smtClean="0"/>
              <a:t>Единственно возможный на сегодня способ лечения ВИЧ-инфекции</a:t>
            </a:r>
          </a:p>
          <a:p>
            <a:pPr eaLnBrk="1" hangingPunct="1"/>
            <a:r>
              <a:rPr lang="ru-RU" dirty="0" smtClean="0"/>
              <a:t>Это прием таблеток</a:t>
            </a:r>
          </a:p>
          <a:p>
            <a:pPr lvl="1" eaLnBrk="1" hangingPunct="1"/>
            <a:r>
              <a:rPr lang="ru-RU" dirty="0" smtClean="0"/>
              <a:t>Как правило, трех одновременно</a:t>
            </a:r>
          </a:p>
          <a:p>
            <a:pPr lvl="1" eaLnBrk="1" hangingPunct="1"/>
            <a:r>
              <a:rPr lang="ru-RU" dirty="0" smtClean="0"/>
              <a:t>Как правило, длительное время</a:t>
            </a:r>
          </a:p>
        </p:txBody>
      </p:sp>
      <p:grpSp>
        <p:nvGrpSpPr>
          <p:cNvPr id="18435" name="Группа 10"/>
          <p:cNvGrpSpPr>
            <a:grpSpLocks/>
          </p:cNvGrpSpPr>
          <p:nvPr/>
        </p:nvGrpSpPr>
        <p:grpSpPr bwMode="auto">
          <a:xfrm>
            <a:off x="7429500" y="4500563"/>
            <a:ext cx="1516063" cy="2017712"/>
            <a:chOff x="7019925" y="3429000"/>
            <a:chExt cx="1944688" cy="2232025"/>
          </a:xfrm>
        </p:grpSpPr>
        <p:pic>
          <p:nvPicPr>
            <p:cNvPr id="18440" name="Picture 17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67625" y="5099050"/>
              <a:ext cx="1296988" cy="561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8441" name="Group 14"/>
            <p:cNvGrpSpPr>
              <a:grpSpLocks/>
            </p:cNvGrpSpPr>
            <p:nvPr/>
          </p:nvGrpSpPr>
          <p:grpSpPr bwMode="auto">
            <a:xfrm>
              <a:off x="7235825" y="3429000"/>
              <a:ext cx="1655763" cy="1049338"/>
              <a:chOff x="4332" y="2513"/>
              <a:chExt cx="413" cy="308"/>
            </a:xfrm>
          </p:grpSpPr>
          <p:pic>
            <p:nvPicPr>
              <p:cNvPr id="18445" name="Picture 12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010101"/>
                  </a:clrFrom>
                  <a:clrTo>
                    <a:srgbClr val="010101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381" y="2513"/>
                <a:ext cx="299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46" name="Picture 13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332" y="2614"/>
                <a:ext cx="413" cy="2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8442" name="Picture 15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67625" y="4595813"/>
              <a:ext cx="1296988" cy="561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3" name="Picture 16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19925" y="4954588"/>
              <a:ext cx="1298575" cy="561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4" name="Picture 18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19925" y="4437063"/>
              <a:ext cx="1298575" cy="561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436" name="Рисунок 11" descr="Рейатаз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58188" y="2214563"/>
            <a:ext cx="46355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12" descr="Рейатаз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09013" y="1857375"/>
            <a:ext cx="46355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Рисунок 13" descr="Комбивир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05775" y="3286125"/>
            <a:ext cx="1038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Рисунок 14" descr="Комбивир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05775" y="3714750"/>
            <a:ext cx="1038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Обратная транскрипция</a:t>
            </a:r>
            <a:endParaRPr lang="ru-RU" dirty="0"/>
          </a:p>
        </p:txBody>
      </p:sp>
      <p:sp>
        <p:nvSpPr>
          <p:cNvPr id="4" name="Нашивка 3"/>
          <p:cNvSpPr/>
          <p:nvPr/>
        </p:nvSpPr>
        <p:spPr>
          <a:xfrm>
            <a:off x="1071538" y="3113578"/>
            <a:ext cx="966986" cy="714079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1957942" y="3113578"/>
            <a:ext cx="966986" cy="714079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Нашивка 5"/>
          <p:cNvSpPr/>
          <p:nvPr/>
        </p:nvSpPr>
        <p:spPr>
          <a:xfrm>
            <a:off x="2844345" y="3113578"/>
            <a:ext cx="966986" cy="714079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730749" y="3113578"/>
            <a:ext cx="966986" cy="714079"/>
          </a:xfrm>
          <a:prstGeom prst="chevr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1071563" y="4643438"/>
            <a:ext cx="966787" cy="714375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1957388" y="4643438"/>
            <a:ext cx="966787" cy="714375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2844800" y="4643438"/>
            <a:ext cx="966788" cy="714375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Нашивка 10"/>
          <p:cNvSpPr/>
          <p:nvPr/>
        </p:nvSpPr>
        <p:spPr>
          <a:xfrm>
            <a:off x="3730625" y="4643438"/>
            <a:ext cx="966788" cy="714375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Нашивка 11"/>
          <p:cNvSpPr/>
          <p:nvPr/>
        </p:nvSpPr>
        <p:spPr>
          <a:xfrm>
            <a:off x="4616450" y="4643438"/>
            <a:ext cx="968375" cy="714375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 rot="19620451">
            <a:off x="4612181" y="2735853"/>
            <a:ext cx="966986" cy="714079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>
            <a:off x="5494338" y="4643438"/>
            <a:ext cx="966787" cy="714375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>
            <a:off x="6380163" y="4643438"/>
            <a:ext cx="966787" cy="714375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>
            <a:off x="7248525" y="4643438"/>
            <a:ext cx="966788" cy="714375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7129" name="TextBox 16"/>
          <p:cNvSpPr txBox="1">
            <a:spLocks noChangeArrowheads="1"/>
          </p:cNvSpPr>
          <p:nvPr/>
        </p:nvSpPr>
        <p:spPr bwMode="auto">
          <a:xfrm>
            <a:off x="1500188" y="5702300"/>
            <a:ext cx="3071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Вирусная РНК</a:t>
            </a:r>
          </a:p>
        </p:txBody>
      </p:sp>
      <p:sp>
        <p:nvSpPr>
          <p:cNvPr id="18" name="Стрелка вправо 17"/>
          <p:cNvSpPr/>
          <p:nvPr/>
        </p:nvSpPr>
        <p:spPr>
          <a:xfrm rot="19210044">
            <a:off x="4384675" y="5678488"/>
            <a:ext cx="671513" cy="327025"/>
          </a:xfrm>
          <a:prstGeom prst="rightArrow">
            <a:avLst>
              <a:gd name="adj1" fmla="val 50000"/>
              <a:gd name="adj2" fmla="val 81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131" name="TextBox 18"/>
          <p:cNvSpPr txBox="1">
            <a:spLocks noChangeArrowheads="1"/>
          </p:cNvSpPr>
          <p:nvPr/>
        </p:nvSpPr>
        <p:spPr bwMode="auto">
          <a:xfrm>
            <a:off x="642938" y="1785938"/>
            <a:ext cx="3500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ДНК провируса</a:t>
            </a:r>
          </a:p>
        </p:txBody>
      </p:sp>
      <p:sp>
        <p:nvSpPr>
          <p:cNvPr id="20" name="Стрелка вправо 19"/>
          <p:cNvSpPr/>
          <p:nvPr/>
        </p:nvSpPr>
        <p:spPr>
          <a:xfrm rot="3091238">
            <a:off x="2541587" y="2486026"/>
            <a:ext cx="671513" cy="328612"/>
          </a:xfrm>
          <a:prstGeom prst="rightArrow">
            <a:avLst>
              <a:gd name="adj1" fmla="val 50000"/>
              <a:gd name="adj2" fmla="val 81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133" name="TextBox 20"/>
          <p:cNvSpPr txBox="1">
            <a:spLocks noChangeArrowheads="1"/>
          </p:cNvSpPr>
          <p:nvPr/>
        </p:nvSpPr>
        <p:spPr bwMode="auto">
          <a:xfrm>
            <a:off x="6072188" y="2644775"/>
            <a:ext cx="31432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Работает обратная транскриптаза</a:t>
            </a:r>
          </a:p>
        </p:txBody>
      </p:sp>
      <p:sp>
        <p:nvSpPr>
          <p:cNvPr id="22" name="Стрелка вправо 21"/>
          <p:cNvSpPr/>
          <p:nvPr/>
        </p:nvSpPr>
        <p:spPr>
          <a:xfrm rot="8740572">
            <a:off x="5456238" y="3606800"/>
            <a:ext cx="671512" cy="327025"/>
          </a:xfrm>
          <a:prstGeom prst="rightArrow">
            <a:avLst>
              <a:gd name="adj1" fmla="val 50000"/>
              <a:gd name="adj2" fmla="val 81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3" name="Группа 22"/>
          <p:cNvGrpSpPr>
            <a:grpSpLocks/>
          </p:cNvGrpSpPr>
          <p:nvPr/>
        </p:nvGrpSpPr>
        <p:grpSpPr bwMode="auto">
          <a:xfrm>
            <a:off x="4429125" y="3571875"/>
            <a:ext cx="1214438" cy="1122363"/>
            <a:chOff x="4429124" y="3571876"/>
            <a:chExt cx="1073916" cy="1122124"/>
          </a:xfrm>
        </p:grpSpPr>
        <p:sp>
          <p:nvSpPr>
            <p:cNvPr id="24" name="Выгнутая вниз стрелка 23"/>
            <p:cNvSpPr/>
            <p:nvPr/>
          </p:nvSpPr>
          <p:spPr>
            <a:xfrm flipH="1">
              <a:off x="4429124" y="4176097"/>
              <a:ext cx="1028195" cy="517903"/>
            </a:xfrm>
            <a:prstGeom prst="curvedUp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5" name="Выгнутая вниз стрелка 24"/>
            <p:cNvSpPr/>
            <p:nvPr/>
          </p:nvSpPr>
          <p:spPr>
            <a:xfrm rot="10800000" flipH="1">
              <a:off x="4474845" y="3571876"/>
              <a:ext cx="1028195" cy="517903"/>
            </a:xfrm>
            <a:prstGeom prst="curvedUp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6" name="Нашивка 25"/>
          <p:cNvSpPr/>
          <p:nvPr/>
        </p:nvSpPr>
        <p:spPr>
          <a:xfrm rot="19636840">
            <a:off x="4000496" y="1571612"/>
            <a:ext cx="966986" cy="714079"/>
          </a:xfrm>
          <a:prstGeom prst="chevr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Нашивка 26"/>
          <p:cNvSpPr/>
          <p:nvPr/>
        </p:nvSpPr>
        <p:spPr>
          <a:xfrm rot="2612050">
            <a:off x="5185012" y="1663561"/>
            <a:ext cx="966986" cy="714079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Нашивка 27"/>
          <p:cNvSpPr/>
          <p:nvPr/>
        </p:nvSpPr>
        <p:spPr>
          <a:xfrm rot="20908051">
            <a:off x="6258038" y="1803942"/>
            <a:ext cx="966986" cy="714079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ОТ заблокирована</a:t>
            </a:r>
            <a:endParaRPr lang="ru-RU" dirty="0"/>
          </a:p>
        </p:txBody>
      </p:sp>
      <p:sp>
        <p:nvSpPr>
          <p:cNvPr id="4" name="Нашивка 3"/>
          <p:cNvSpPr/>
          <p:nvPr/>
        </p:nvSpPr>
        <p:spPr>
          <a:xfrm>
            <a:off x="1071538" y="3113578"/>
            <a:ext cx="966986" cy="714079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1957942" y="3113578"/>
            <a:ext cx="966986" cy="714079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Нашивка 5"/>
          <p:cNvSpPr/>
          <p:nvPr/>
        </p:nvSpPr>
        <p:spPr>
          <a:xfrm>
            <a:off x="2844345" y="3113578"/>
            <a:ext cx="966986" cy="714079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730749" y="3113578"/>
            <a:ext cx="966986" cy="714079"/>
          </a:xfrm>
          <a:prstGeom prst="chevr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1071563" y="4643438"/>
            <a:ext cx="966787" cy="714375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1957388" y="4643438"/>
            <a:ext cx="966787" cy="714375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2844800" y="4643438"/>
            <a:ext cx="966788" cy="714375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Нашивка 10"/>
          <p:cNvSpPr/>
          <p:nvPr/>
        </p:nvSpPr>
        <p:spPr>
          <a:xfrm>
            <a:off x="3730625" y="4643438"/>
            <a:ext cx="966788" cy="714375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Нашивка 11"/>
          <p:cNvSpPr/>
          <p:nvPr/>
        </p:nvSpPr>
        <p:spPr>
          <a:xfrm>
            <a:off x="4616450" y="4643438"/>
            <a:ext cx="968375" cy="714375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 rot="19620451">
            <a:off x="6117212" y="777179"/>
            <a:ext cx="966986" cy="714079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>
            <a:off x="5494338" y="4643438"/>
            <a:ext cx="966787" cy="714375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>
            <a:off x="6380163" y="4643438"/>
            <a:ext cx="966787" cy="714375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>
            <a:off x="7248525" y="4643438"/>
            <a:ext cx="966788" cy="714375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8153" name="TextBox 16"/>
          <p:cNvSpPr txBox="1">
            <a:spLocks noChangeArrowheads="1"/>
          </p:cNvSpPr>
          <p:nvPr/>
        </p:nvSpPr>
        <p:spPr bwMode="auto">
          <a:xfrm>
            <a:off x="1500188" y="5702300"/>
            <a:ext cx="3071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Вирусная РНК</a:t>
            </a:r>
          </a:p>
        </p:txBody>
      </p:sp>
      <p:sp>
        <p:nvSpPr>
          <p:cNvPr id="18" name="Стрелка вправо 17"/>
          <p:cNvSpPr/>
          <p:nvPr/>
        </p:nvSpPr>
        <p:spPr>
          <a:xfrm rot="19210044">
            <a:off x="4384675" y="5678488"/>
            <a:ext cx="671513" cy="327025"/>
          </a:xfrm>
          <a:prstGeom prst="rightArrow">
            <a:avLst>
              <a:gd name="adj1" fmla="val 50000"/>
              <a:gd name="adj2" fmla="val 81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3" name="Группа 22"/>
          <p:cNvGrpSpPr>
            <a:grpSpLocks/>
          </p:cNvGrpSpPr>
          <p:nvPr/>
        </p:nvGrpSpPr>
        <p:grpSpPr bwMode="auto">
          <a:xfrm rot="-5400000">
            <a:off x="4428332" y="3572668"/>
            <a:ext cx="857250" cy="1122363"/>
            <a:chOff x="4429124" y="3571876"/>
            <a:chExt cx="1073916" cy="1122124"/>
          </a:xfrm>
        </p:grpSpPr>
        <p:sp>
          <p:nvSpPr>
            <p:cNvPr id="24" name="Выгнутая вниз стрелка 23"/>
            <p:cNvSpPr/>
            <p:nvPr/>
          </p:nvSpPr>
          <p:spPr>
            <a:xfrm flipH="1">
              <a:off x="4429124" y="4176097"/>
              <a:ext cx="1028195" cy="517903"/>
            </a:xfrm>
            <a:prstGeom prst="curvedUp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5" name="Выгнутая вниз стрелка 24"/>
            <p:cNvSpPr/>
            <p:nvPr/>
          </p:nvSpPr>
          <p:spPr>
            <a:xfrm rot="10800000" flipH="1">
              <a:off x="4474845" y="3571876"/>
              <a:ext cx="1028195" cy="517903"/>
            </a:xfrm>
            <a:prstGeom prst="curvedUp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6" name="Нашивка 25"/>
          <p:cNvSpPr/>
          <p:nvPr/>
        </p:nvSpPr>
        <p:spPr>
          <a:xfrm rot="19636840">
            <a:off x="2688008" y="1776300"/>
            <a:ext cx="966986" cy="714079"/>
          </a:xfrm>
          <a:prstGeom prst="chevr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Нашивка 26"/>
          <p:cNvSpPr/>
          <p:nvPr/>
        </p:nvSpPr>
        <p:spPr>
          <a:xfrm rot="2612050">
            <a:off x="5327886" y="1734999"/>
            <a:ext cx="966986" cy="714079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Нашивка 27"/>
          <p:cNvSpPr/>
          <p:nvPr/>
        </p:nvSpPr>
        <p:spPr>
          <a:xfrm rot="20908051">
            <a:off x="6776759" y="1946817"/>
            <a:ext cx="966986" cy="714079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Полилиния 30"/>
          <p:cNvSpPr/>
          <p:nvPr/>
        </p:nvSpPr>
        <p:spPr>
          <a:xfrm>
            <a:off x="4143375" y="4005263"/>
            <a:ext cx="1357313" cy="242887"/>
          </a:xfrm>
          <a:custGeom>
            <a:avLst/>
            <a:gdLst>
              <a:gd name="connsiteX0" fmla="*/ 0 w 1357322"/>
              <a:gd name="connsiteY0" fmla="*/ 0 h 142876"/>
              <a:gd name="connsiteX1" fmla="*/ 1357322 w 1357322"/>
              <a:gd name="connsiteY1" fmla="*/ 0 h 142876"/>
              <a:gd name="connsiteX2" fmla="*/ 1357322 w 1357322"/>
              <a:gd name="connsiteY2" fmla="*/ 142876 h 142876"/>
              <a:gd name="connsiteX3" fmla="*/ 0 w 1357322"/>
              <a:gd name="connsiteY3" fmla="*/ 142876 h 142876"/>
              <a:gd name="connsiteX4" fmla="*/ 0 w 1357322"/>
              <a:gd name="connsiteY4" fmla="*/ 0 h 142876"/>
              <a:gd name="connsiteX0" fmla="*/ 0 w 1357322"/>
              <a:gd name="connsiteY0" fmla="*/ 0 h 142876"/>
              <a:gd name="connsiteX1" fmla="*/ 1357322 w 1357322"/>
              <a:gd name="connsiteY1" fmla="*/ 0 h 142876"/>
              <a:gd name="connsiteX2" fmla="*/ 1357322 w 1357322"/>
              <a:gd name="connsiteY2" fmla="*/ 142876 h 142876"/>
              <a:gd name="connsiteX3" fmla="*/ 407197 w 1357322"/>
              <a:gd name="connsiteY3" fmla="*/ 140489 h 142876"/>
              <a:gd name="connsiteX4" fmla="*/ 0 w 1357322"/>
              <a:gd name="connsiteY4" fmla="*/ 142876 h 142876"/>
              <a:gd name="connsiteX5" fmla="*/ 0 w 1357322"/>
              <a:gd name="connsiteY5" fmla="*/ 0 h 142876"/>
              <a:gd name="connsiteX0" fmla="*/ 0 w 1357322"/>
              <a:gd name="connsiteY0" fmla="*/ 0 h 142876"/>
              <a:gd name="connsiteX1" fmla="*/ 1357322 w 1357322"/>
              <a:gd name="connsiteY1" fmla="*/ 0 h 142876"/>
              <a:gd name="connsiteX2" fmla="*/ 1357322 w 1357322"/>
              <a:gd name="connsiteY2" fmla="*/ 142876 h 142876"/>
              <a:gd name="connsiteX3" fmla="*/ 407197 w 1357322"/>
              <a:gd name="connsiteY3" fmla="*/ 140489 h 142876"/>
              <a:gd name="connsiteX4" fmla="*/ 342903 w 1357322"/>
              <a:gd name="connsiteY4" fmla="*/ 140489 h 142876"/>
              <a:gd name="connsiteX5" fmla="*/ 0 w 1357322"/>
              <a:gd name="connsiteY5" fmla="*/ 142876 h 142876"/>
              <a:gd name="connsiteX6" fmla="*/ 0 w 1357322"/>
              <a:gd name="connsiteY6" fmla="*/ 0 h 142876"/>
              <a:gd name="connsiteX0" fmla="*/ 0 w 1357322"/>
              <a:gd name="connsiteY0" fmla="*/ 0 h 142876"/>
              <a:gd name="connsiteX1" fmla="*/ 1357322 w 1357322"/>
              <a:gd name="connsiteY1" fmla="*/ 0 h 142876"/>
              <a:gd name="connsiteX2" fmla="*/ 1357322 w 1357322"/>
              <a:gd name="connsiteY2" fmla="*/ 142876 h 142876"/>
              <a:gd name="connsiteX3" fmla="*/ 452441 w 1357322"/>
              <a:gd name="connsiteY3" fmla="*/ 142871 h 142876"/>
              <a:gd name="connsiteX4" fmla="*/ 407197 w 1357322"/>
              <a:gd name="connsiteY4" fmla="*/ 140489 h 142876"/>
              <a:gd name="connsiteX5" fmla="*/ 342903 w 1357322"/>
              <a:gd name="connsiteY5" fmla="*/ 140489 h 142876"/>
              <a:gd name="connsiteX6" fmla="*/ 0 w 1357322"/>
              <a:gd name="connsiteY6" fmla="*/ 142876 h 142876"/>
              <a:gd name="connsiteX7" fmla="*/ 0 w 1357322"/>
              <a:gd name="connsiteY7" fmla="*/ 0 h 142876"/>
              <a:gd name="connsiteX0" fmla="*/ 0 w 1357322"/>
              <a:gd name="connsiteY0" fmla="*/ 0 h 142876"/>
              <a:gd name="connsiteX1" fmla="*/ 1357322 w 1357322"/>
              <a:gd name="connsiteY1" fmla="*/ 0 h 142876"/>
              <a:gd name="connsiteX2" fmla="*/ 1357322 w 1357322"/>
              <a:gd name="connsiteY2" fmla="*/ 142876 h 142876"/>
              <a:gd name="connsiteX3" fmla="*/ 523847 w 1357322"/>
              <a:gd name="connsiteY3" fmla="*/ 142871 h 142876"/>
              <a:gd name="connsiteX4" fmla="*/ 407197 w 1357322"/>
              <a:gd name="connsiteY4" fmla="*/ 140489 h 142876"/>
              <a:gd name="connsiteX5" fmla="*/ 342903 w 1357322"/>
              <a:gd name="connsiteY5" fmla="*/ 140489 h 142876"/>
              <a:gd name="connsiteX6" fmla="*/ 0 w 1357322"/>
              <a:gd name="connsiteY6" fmla="*/ 142876 h 142876"/>
              <a:gd name="connsiteX7" fmla="*/ 0 w 1357322"/>
              <a:gd name="connsiteY7" fmla="*/ 0 h 142876"/>
              <a:gd name="connsiteX0" fmla="*/ 0 w 1357322"/>
              <a:gd name="connsiteY0" fmla="*/ 0 h 142876"/>
              <a:gd name="connsiteX1" fmla="*/ 1357322 w 1357322"/>
              <a:gd name="connsiteY1" fmla="*/ 0 h 142876"/>
              <a:gd name="connsiteX2" fmla="*/ 1357322 w 1357322"/>
              <a:gd name="connsiteY2" fmla="*/ 142876 h 142876"/>
              <a:gd name="connsiteX3" fmla="*/ 523847 w 1357322"/>
              <a:gd name="connsiteY3" fmla="*/ 142871 h 142876"/>
              <a:gd name="connsiteX4" fmla="*/ 407197 w 1357322"/>
              <a:gd name="connsiteY4" fmla="*/ 69027 h 142876"/>
              <a:gd name="connsiteX5" fmla="*/ 342903 w 1357322"/>
              <a:gd name="connsiteY5" fmla="*/ 140489 h 142876"/>
              <a:gd name="connsiteX6" fmla="*/ 0 w 1357322"/>
              <a:gd name="connsiteY6" fmla="*/ 142876 h 142876"/>
              <a:gd name="connsiteX7" fmla="*/ 0 w 1357322"/>
              <a:gd name="connsiteY7" fmla="*/ 0 h 142876"/>
              <a:gd name="connsiteX0" fmla="*/ 0 w 1357322"/>
              <a:gd name="connsiteY0" fmla="*/ 0 h 142876"/>
              <a:gd name="connsiteX1" fmla="*/ 1357322 w 1357322"/>
              <a:gd name="connsiteY1" fmla="*/ 0 h 142876"/>
              <a:gd name="connsiteX2" fmla="*/ 1357322 w 1357322"/>
              <a:gd name="connsiteY2" fmla="*/ 142876 h 142876"/>
              <a:gd name="connsiteX3" fmla="*/ 523847 w 1357322"/>
              <a:gd name="connsiteY3" fmla="*/ 142871 h 142876"/>
              <a:gd name="connsiteX4" fmla="*/ 407197 w 1357322"/>
              <a:gd name="connsiteY4" fmla="*/ 69027 h 142876"/>
              <a:gd name="connsiteX5" fmla="*/ 342871 w 1357322"/>
              <a:gd name="connsiteY5" fmla="*/ 140489 h 142876"/>
              <a:gd name="connsiteX6" fmla="*/ 0 w 1357322"/>
              <a:gd name="connsiteY6" fmla="*/ 142876 h 142876"/>
              <a:gd name="connsiteX7" fmla="*/ 0 w 1357322"/>
              <a:gd name="connsiteY7" fmla="*/ 0 h 142876"/>
              <a:gd name="connsiteX0" fmla="*/ 0 w 1357322"/>
              <a:gd name="connsiteY0" fmla="*/ 0 h 142876"/>
              <a:gd name="connsiteX1" fmla="*/ 1357322 w 1357322"/>
              <a:gd name="connsiteY1" fmla="*/ 0 h 142876"/>
              <a:gd name="connsiteX2" fmla="*/ 1357322 w 1357322"/>
              <a:gd name="connsiteY2" fmla="*/ 142876 h 142876"/>
              <a:gd name="connsiteX3" fmla="*/ 523847 w 1357322"/>
              <a:gd name="connsiteY3" fmla="*/ 142871 h 142876"/>
              <a:gd name="connsiteX4" fmla="*/ 407197 w 1357322"/>
              <a:gd name="connsiteY4" fmla="*/ 69027 h 142876"/>
              <a:gd name="connsiteX5" fmla="*/ 342871 w 1357322"/>
              <a:gd name="connsiteY5" fmla="*/ 140489 h 142876"/>
              <a:gd name="connsiteX6" fmla="*/ 340522 w 1357322"/>
              <a:gd name="connsiteY6" fmla="*/ 138108 h 142876"/>
              <a:gd name="connsiteX7" fmla="*/ 0 w 1357322"/>
              <a:gd name="connsiteY7" fmla="*/ 142876 h 142876"/>
              <a:gd name="connsiteX8" fmla="*/ 0 w 1357322"/>
              <a:gd name="connsiteY8" fmla="*/ 0 h 142876"/>
              <a:gd name="connsiteX0" fmla="*/ 0 w 1357322"/>
              <a:gd name="connsiteY0" fmla="*/ 0 h 142876"/>
              <a:gd name="connsiteX1" fmla="*/ 1357322 w 1357322"/>
              <a:gd name="connsiteY1" fmla="*/ 0 h 142876"/>
              <a:gd name="connsiteX2" fmla="*/ 1357322 w 1357322"/>
              <a:gd name="connsiteY2" fmla="*/ 142876 h 142876"/>
              <a:gd name="connsiteX3" fmla="*/ 523847 w 1357322"/>
              <a:gd name="connsiteY3" fmla="*/ 142871 h 142876"/>
              <a:gd name="connsiteX4" fmla="*/ 407197 w 1357322"/>
              <a:gd name="connsiteY4" fmla="*/ 69027 h 142876"/>
              <a:gd name="connsiteX5" fmla="*/ 342871 w 1357322"/>
              <a:gd name="connsiteY5" fmla="*/ 140489 h 142876"/>
              <a:gd name="connsiteX6" fmla="*/ 340522 w 1357322"/>
              <a:gd name="connsiteY6" fmla="*/ 138108 h 142876"/>
              <a:gd name="connsiteX7" fmla="*/ 269052 w 1357322"/>
              <a:gd name="connsiteY7" fmla="*/ 139679 h 142876"/>
              <a:gd name="connsiteX8" fmla="*/ 0 w 1357322"/>
              <a:gd name="connsiteY8" fmla="*/ 142876 h 142876"/>
              <a:gd name="connsiteX9" fmla="*/ 0 w 1357322"/>
              <a:gd name="connsiteY9" fmla="*/ 0 h 142876"/>
              <a:gd name="connsiteX0" fmla="*/ 0 w 1357322"/>
              <a:gd name="connsiteY0" fmla="*/ 0 h 142876"/>
              <a:gd name="connsiteX1" fmla="*/ 1357322 w 1357322"/>
              <a:gd name="connsiteY1" fmla="*/ 0 h 142876"/>
              <a:gd name="connsiteX2" fmla="*/ 1357322 w 1357322"/>
              <a:gd name="connsiteY2" fmla="*/ 142876 h 142876"/>
              <a:gd name="connsiteX3" fmla="*/ 523847 w 1357322"/>
              <a:gd name="connsiteY3" fmla="*/ 142871 h 142876"/>
              <a:gd name="connsiteX4" fmla="*/ 407197 w 1357322"/>
              <a:gd name="connsiteY4" fmla="*/ 69027 h 142876"/>
              <a:gd name="connsiteX5" fmla="*/ 342871 w 1357322"/>
              <a:gd name="connsiteY5" fmla="*/ 140489 h 142876"/>
              <a:gd name="connsiteX6" fmla="*/ 340522 w 1357322"/>
              <a:gd name="connsiteY6" fmla="*/ 138108 h 142876"/>
              <a:gd name="connsiteX7" fmla="*/ 269052 w 1357322"/>
              <a:gd name="connsiteY7" fmla="*/ 139679 h 142876"/>
              <a:gd name="connsiteX8" fmla="*/ 266703 w 1357322"/>
              <a:gd name="connsiteY8" fmla="*/ 139695 h 142876"/>
              <a:gd name="connsiteX9" fmla="*/ 0 w 1357322"/>
              <a:gd name="connsiteY9" fmla="*/ 142876 h 142876"/>
              <a:gd name="connsiteX10" fmla="*/ 0 w 1357322"/>
              <a:gd name="connsiteY10" fmla="*/ 0 h 142876"/>
              <a:gd name="connsiteX0" fmla="*/ 0 w 1357322"/>
              <a:gd name="connsiteY0" fmla="*/ 0 h 142876"/>
              <a:gd name="connsiteX1" fmla="*/ 1357322 w 1357322"/>
              <a:gd name="connsiteY1" fmla="*/ 0 h 142876"/>
              <a:gd name="connsiteX2" fmla="*/ 1357322 w 1357322"/>
              <a:gd name="connsiteY2" fmla="*/ 142876 h 142876"/>
              <a:gd name="connsiteX3" fmla="*/ 523847 w 1357322"/>
              <a:gd name="connsiteY3" fmla="*/ 142871 h 142876"/>
              <a:gd name="connsiteX4" fmla="*/ 407197 w 1357322"/>
              <a:gd name="connsiteY4" fmla="*/ 69027 h 142876"/>
              <a:gd name="connsiteX5" fmla="*/ 342871 w 1357322"/>
              <a:gd name="connsiteY5" fmla="*/ 140489 h 142876"/>
              <a:gd name="connsiteX6" fmla="*/ 269052 w 1357322"/>
              <a:gd name="connsiteY6" fmla="*/ 138108 h 142876"/>
              <a:gd name="connsiteX7" fmla="*/ 269052 w 1357322"/>
              <a:gd name="connsiteY7" fmla="*/ 139679 h 142876"/>
              <a:gd name="connsiteX8" fmla="*/ 266703 w 1357322"/>
              <a:gd name="connsiteY8" fmla="*/ 139695 h 142876"/>
              <a:gd name="connsiteX9" fmla="*/ 0 w 1357322"/>
              <a:gd name="connsiteY9" fmla="*/ 142876 h 142876"/>
              <a:gd name="connsiteX10" fmla="*/ 0 w 1357322"/>
              <a:gd name="connsiteY10" fmla="*/ 0 h 142876"/>
              <a:gd name="connsiteX0" fmla="*/ 0 w 1357322"/>
              <a:gd name="connsiteY0" fmla="*/ 0 h 142876"/>
              <a:gd name="connsiteX1" fmla="*/ 1357322 w 1357322"/>
              <a:gd name="connsiteY1" fmla="*/ 0 h 142876"/>
              <a:gd name="connsiteX2" fmla="*/ 1357322 w 1357322"/>
              <a:gd name="connsiteY2" fmla="*/ 142876 h 142876"/>
              <a:gd name="connsiteX3" fmla="*/ 523847 w 1357322"/>
              <a:gd name="connsiteY3" fmla="*/ 142871 h 142876"/>
              <a:gd name="connsiteX4" fmla="*/ 407197 w 1357322"/>
              <a:gd name="connsiteY4" fmla="*/ 69027 h 142876"/>
              <a:gd name="connsiteX5" fmla="*/ 342871 w 1357322"/>
              <a:gd name="connsiteY5" fmla="*/ 140489 h 142876"/>
              <a:gd name="connsiteX6" fmla="*/ 269052 w 1357322"/>
              <a:gd name="connsiteY6" fmla="*/ 139679 h 142876"/>
              <a:gd name="connsiteX7" fmla="*/ 266703 w 1357322"/>
              <a:gd name="connsiteY7" fmla="*/ 139695 h 142876"/>
              <a:gd name="connsiteX8" fmla="*/ 0 w 1357322"/>
              <a:gd name="connsiteY8" fmla="*/ 142876 h 142876"/>
              <a:gd name="connsiteX9" fmla="*/ 0 w 1357322"/>
              <a:gd name="connsiteY9" fmla="*/ 0 h 142876"/>
              <a:gd name="connsiteX0" fmla="*/ 0 w 1357322"/>
              <a:gd name="connsiteY0" fmla="*/ 0 h 142876"/>
              <a:gd name="connsiteX1" fmla="*/ 1357322 w 1357322"/>
              <a:gd name="connsiteY1" fmla="*/ 0 h 142876"/>
              <a:gd name="connsiteX2" fmla="*/ 1357322 w 1357322"/>
              <a:gd name="connsiteY2" fmla="*/ 142876 h 142876"/>
              <a:gd name="connsiteX3" fmla="*/ 523847 w 1357322"/>
              <a:gd name="connsiteY3" fmla="*/ 142871 h 142876"/>
              <a:gd name="connsiteX4" fmla="*/ 407197 w 1357322"/>
              <a:gd name="connsiteY4" fmla="*/ 69027 h 142876"/>
              <a:gd name="connsiteX5" fmla="*/ 342839 w 1357322"/>
              <a:gd name="connsiteY5" fmla="*/ 140473 h 142876"/>
              <a:gd name="connsiteX6" fmla="*/ 269052 w 1357322"/>
              <a:gd name="connsiteY6" fmla="*/ 139679 h 142876"/>
              <a:gd name="connsiteX7" fmla="*/ 266703 w 1357322"/>
              <a:gd name="connsiteY7" fmla="*/ 139695 h 142876"/>
              <a:gd name="connsiteX8" fmla="*/ 0 w 1357322"/>
              <a:gd name="connsiteY8" fmla="*/ 142876 h 142876"/>
              <a:gd name="connsiteX9" fmla="*/ 0 w 1357322"/>
              <a:gd name="connsiteY9" fmla="*/ 0 h 142876"/>
              <a:gd name="connsiteX0" fmla="*/ 269052 w 1357322"/>
              <a:gd name="connsiteY0" fmla="*/ 139679 h 201433"/>
              <a:gd name="connsiteX1" fmla="*/ 266703 w 1357322"/>
              <a:gd name="connsiteY1" fmla="*/ 139695 h 201433"/>
              <a:gd name="connsiteX2" fmla="*/ 0 w 1357322"/>
              <a:gd name="connsiteY2" fmla="*/ 142876 h 201433"/>
              <a:gd name="connsiteX3" fmla="*/ 0 w 1357322"/>
              <a:gd name="connsiteY3" fmla="*/ 0 h 201433"/>
              <a:gd name="connsiteX4" fmla="*/ 1357322 w 1357322"/>
              <a:gd name="connsiteY4" fmla="*/ 0 h 201433"/>
              <a:gd name="connsiteX5" fmla="*/ 1357322 w 1357322"/>
              <a:gd name="connsiteY5" fmla="*/ 142876 h 201433"/>
              <a:gd name="connsiteX6" fmla="*/ 523847 w 1357322"/>
              <a:gd name="connsiteY6" fmla="*/ 142871 h 201433"/>
              <a:gd name="connsiteX7" fmla="*/ 407197 w 1357322"/>
              <a:gd name="connsiteY7" fmla="*/ 69027 h 201433"/>
              <a:gd name="connsiteX8" fmla="*/ 434279 w 1357322"/>
              <a:gd name="connsiteY8" fmla="*/ 201433 h 201433"/>
              <a:gd name="connsiteX0" fmla="*/ 269052 w 1357322"/>
              <a:gd name="connsiteY0" fmla="*/ 139679 h 142876"/>
              <a:gd name="connsiteX1" fmla="*/ 266703 w 1357322"/>
              <a:gd name="connsiteY1" fmla="*/ 139695 h 142876"/>
              <a:gd name="connsiteX2" fmla="*/ 0 w 1357322"/>
              <a:gd name="connsiteY2" fmla="*/ 142876 h 142876"/>
              <a:gd name="connsiteX3" fmla="*/ 0 w 1357322"/>
              <a:gd name="connsiteY3" fmla="*/ 0 h 142876"/>
              <a:gd name="connsiteX4" fmla="*/ 1357322 w 1357322"/>
              <a:gd name="connsiteY4" fmla="*/ 0 h 142876"/>
              <a:gd name="connsiteX5" fmla="*/ 1357322 w 1357322"/>
              <a:gd name="connsiteY5" fmla="*/ 142876 h 142876"/>
              <a:gd name="connsiteX6" fmla="*/ 523847 w 1357322"/>
              <a:gd name="connsiteY6" fmla="*/ 142871 h 142876"/>
              <a:gd name="connsiteX7" fmla="*/ 407197 w 1357322"/>
              <a:gd name="connsiteY7" fmla="*/ 69027 h 142876"/>
              <a:gd name="connsiteX0" fmla="*/ 269052 w 1357322"/>
              <a:gd name="connsiteY0" fmla="*/ 139679 h 142876"/>
              <a:gd name="connsiteX1" fmla="*/ 266703 w 1357322"/>
              <a:gd name="connsiteY1" fmla="*/ 139695 h 142876"/>
              <a:gd name="connsiteX2" fmla="*/ 0 w 1357322"/>
              <a:gd name="connsiteY2" fmla="*/ 142876 h 142876"/>
              <a:gd name="connsiteX3" fmla="*/ 0 w 1357322"/>
              <a:gd name="connsiteY3" fmla="*/ 0 h 142876"/>
              <a:gd name="connsiteX4" fmla="*/ 1357322 w 1357322"/>
              <a:gd name="connsiteY4" fmla="*/ 0 h 142876"/>
              <a:gd name="connsiteX5" fmla="*/ 1357322 w 1357322"/>
              <a:gd name="connsiteY5" fmla="*/ 142876 h 142876"/>
              <a:gd name="connsiteX6" fmla="*/ 523847 w 1357322"/>
              <a:gd name="connsiteY6" fmla="*/ 142871 h 142876"/>
              <a:gd name="connsiteX7" fmla="*/ 407197 w 1357322"/>
              <a:gd name="connsiteY7" fmla="*/ 69027 h 142876"/>
              <a:gd name="connsiteX0" fmla="*/ 269052 w 1357322"/>
              <a:gd name="connsiteY0" fmla="*/ 139679 h 142876"/>
              <a:gd name="connsiteX1" fmla="*/ 266703 w 1357322"/>
              <a:gd name="connsiteY1" fmla="*/ 139695 h 142876"/>
              <a:gd name="connsiteX2" fmla="*/ 0 w 1357322"/>
              <a:gd name="connsiteY2" fmla="*/ 142876 h 142876"/>
              <a:gd name="connsiteX3" fmla="*/ 0 w 1357322"/>
              <a:gd name="connsiteY3" fmla="*/ 0 h 142876"/>
              <a:gd name="connsiteX4" fmla="*/ 1357322 w 1357322"/>
              <a:gd name="connsiteY4" fmla="*/ 0 h 142876"/>
              <a:gd name="connsiteX5" fmla="*/ 1357322 w 1357322"/>
              <a:gd name="connsiteY5" fmla="*/ 142876 h 142876"/>
              <a:gd name="connsiteX6" fmla="*/ 523847 w 1357322"/>
              <a:gd name="connsiteY6" fmla="*/ 142871 h 142876"/>
              <a:gd name="connsiteX7" fmla="*/ 407197 w 1357322"/>
              <a:gd name="connsiteY7" fmla="*/ 69027 h 142876"/>
              <a:gd name="connsiteX0" fmla="*/ 269052 w 1357322"/>
              <a:gd name="connsiteY0" fmla="*/ 139679 h 142876"/>
              <a:gd name="connsiteX1" fmla="*/ 266703 w 1357322"/>
              <a:gd name="connsiteY1" fmla="*/ 139695 h 142876"/>
              <a:gd name="connsiteX2" fmla="*/ 0 w 1357322"/>
              <a:gd name="connsiteY2" fmla="*/ 142876 h 142876"/>
              <a:gd name="connsiteX3" fmla="*/ 0 w 1357322"/>
              <a:gd name="connsiteY3" fmla="*/ 0 h 142876"/>
              <a:gd name="connsiteX4" fmla="*/ 1357322 w 1357322"/>
              <a:gd name="connsiteY4" fmla="*/ 0 h 142876"/>
              <a:gd name="connsiteX5" fmla="*/ 1357322 w 1357322"/>
              <a:gd name="connsiteY5" fmla="*/ 142876 h 142876"/>
              <a:gd name="connsiteX6" fmla="*/ 523847 w 1357322"/>
              <a:gd name="connsiteY6" fmla="*/ 142871 h 142876"/>
              <a:gd name="connsiteX7" fmla="*/ 407197 w 1357322"/>
              <a:gd name="connsiteY7" fmla="*/ 69027 h 142876"/>
              <a:gd name="connsiteX0" fmla="*/ 269052 w 1357322"/>
              <a:gd name="connsiteY0" fmla="*/ 139679 h 142876"/>
              <a:gd name="connsiteX1" fmla="*/ 266703 w 1357322"/>
              <a:gd name="connsiteY1" fmla="*/ 139695 h 142876"/>
              <a:gd name="connsiteX2" fmla="*/ 0 w 1357322"/>
              <a:gd name="connsiteY2" fmla="*/ 142876 h 142876"/>
              <a:gd name="connsiteX3" fmla="*/ 0 w 1357322"/>
              <a:gd name="connsiteY3" fmla="*/ 0 h 142876"/>
              <a:gd name="connsiteX4" fmla="*/ 1016797 w 1357322"/>
              <a:gd name="connsiteY4" fmla="*/ 46016 h 142876"/>
              <a:gd name="connsiteX5" fmla="*/ 1357322 w 1357322"/>
              <a:gd name="connsiteY5" fmla="*/ 0 h 142876"/>
              <a:gd name="connsiteX6" fmla="*/ 1357322 w 1357322"/>
              <a:gd name="connsiteY6" fmla="*/ 142876 h 142876"/>
              <a:gd name="connsiteX7" fmla="*/ 523847 w 1357322"/>
              <a:gd name="connsiteY7" fmla="*/ 142871 h 142876"/>
              <a:gd name="connsiteX8" fmla="*/ 407197 w 1357322"/>
              <a:gd name="connsiteY8" fmla="*/ 69027 h 142876"/>
              <a:gd name="connsiteX0" fmla="*/ 269052 w 1357322"/>
              <a:gd name="connsiteY0" fmla="*/ 149226 h 152423"/>
              <a:gd name="connsiteX1" fmla="*/ 266703 w 1357322"/>
              <a:gd name="connsiteY1" fmla="*/ 149242 h 152423"/>
              <a:gd name="connsiteX2" fmla="*/ 0 w 1357322"/>
              <a:gd name="connsiteY2" fmla="*/ 152423 h 152423"/>
              <a:gd name="connsiteX3" fmla="*/ 0 w 1357322"/>
              <a:gd name="connsiteY3" fmla="*/ 9547 h 152423"/>
              <a:gd name="connsiteX4" fmla="*/ 864397 w 1357322"/>
              <a:gd name="connsiteY4" fmla="*/ 0 h 152423"/>
              <a:gd name="connsiteX5" fmla="*/ 1016797 w 1357322"/>
              <a:gd name="connsiteY5" fmla="*/ 55563 h 152423"/>
              <a:gd name="connsiteX6" fmla="*/ 1357322 w 1357322"/>
              <a:gd name="connsiteY6" fmla="*/ 9547 h 152423"/>
              <a:gd name="connsiteX7" fmla="*/ 1357322 w 1357322"/>
              <a:gd name="connsiteY7" fmla="*/ 152423 h 152423"/>
              <a:gd name="connsiteX8" fmla="*/ 523847 w 1357322"/>
              <a:gd name="connsiteY8" fmla="*/ 152418 h 152423"/>
              <a:gd name="connsiteX9" fmla="*/ 407197 w 1357322"/>
              <a:gd name="connsiteY9" fmla="*/ 78574 h 152423"/>
              <a:gd name="connsiteX0" fmla="*/ 269052 w 1357322"/>
              <a:gd name="connsiteY0" fmla="*/ 158750 h 161947"/>
              <a:gd name="connsiteX1" fmla="*/ 266703 w 1357322"/>
              <a:gd name="connsiteY1" fmla="*/ 158766 h 161947"/>
              <a:gd name="connsiteX2" fmla="*/ 0 w 1357322"/>
              <a:gd name="connsiteY2" fmla="*/ 161947 h 161947"/>
              <a:gd name="connsiteX3" fmla="*/ 0 w 1357322"/>
              <a:gd name="connsiteY3" fmla="*/ 19071 h 161947"/>
              <a:gd name="connsiteX4" fmla="*/ 864397 w 1357322"/>
              <a:gd name="connsiteY4" fmla="*/ 9524 h 161947"/>
              <a:gd name="connsiteX5" fmla="*/ 1016797 w 1357322"/>
              <a:gd name="connsiteY5" fmla="*/ 65087 h 161947"/>
              <a:gd name="connsiteX6" fmla="*/ 1145384 w 1357322"/>
              <a:gd name="connsiteY6" fmla="*/ 0 h 161947"/>
              <a:gd name="connsiteX7" fmla="*/ 1357322 w 1357322"/>
              <a:gd name="connsiteY7" fmla="*/ 19071 h 161947"/>
              <a:gd name="connsiteX8" fmla="*/ 1357322 w 1357322"/>
              <a:gd name="connsiteY8" fmla="*/ 161947 h 161947"/>
              <a:gd name="connsiteX9" fmla="*/ 523847 w 1357322"/>
              <a:gd name="connsiteY9" fmla="*/ 161942 h 161947"/>
              <a:gd name="connsiteX10" fmla="*/ 407197 w 1357322"/>
              <a:gd name="connsiteY10" fmla="*/ 88098 h 16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57322" h="161947">
                <a:moveTo>
                  <a:pt x="269052" y="158750"/>
                </a:moveTo>
                <a:cubicBezTo>
                  <a:pt x="268269" y="158755"/>
                  <a:pt x="312731" y="160345"/>
                  <a:pt x="266703" y="158766"/>
                </a:cubicBezTo>
                <a:lnTo>
                  <a:pt x="0" y="161947"/>
                </a:lnTo>
                <a:lnTo>
                  <a:pt x="0" y="19071"/>
                </a:lnTo>
                <a:lnTo>
                  <a:pt x="864397" y="9524"/>
                </a:lnTo>
                <a:lnTo>
                  <a:pt x="1016797" y="65087"/>
                </a:lnTo>
                <a:lnTo>
                  <a:pt x="1145384" y="0"/>
                </a:lnTo>
                <a:lnTo>
                  <a:pt x="1357322" y="19071"/>
                </a:lnTo>
                <a:lnTo>
                  <a:pt x="1357322" y="161947"/>
                </a:lnTo>
                <a:lnTo>
                  <a:pt x="523847" y="161942"/>
                </a:lnTo>
                <a:lnTo>
                  <a:pt x="407197" y="88098"/>
                </a:lnTo>
              </a:path>
            </a:pathLst>
          </a:custGeom>
          <a:solidFill>
            <a:srgbClr val="FF0000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168" name="TextBox 31"/>
          <p:cNvSpPr txBox="1">
            <a:spLocks noChangeArrowheads="1"/>
          </p:cNvSpPr>
          <p:nvPr/>
        </p:nvSpPr>
        <p:spPr bwMode="auto">
          <a:xfrm>
            <a:off x="6143625" y="3059113"/>
            <a:ext cx="22145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ННИОТ</a:t>
            </a:r>
          </a:p>
        </p:txBody>
      </p:sp>
      <p:sp>
        <p:nvSpPr>
          <p:cNvPr id="33" name="Стрелка вправо 32"/>
          <p:cNvSpPr/>
          <p:nvPr/>
        </p:nvSpPr>
        <p:spPr>
          <a:xfrm rot="8740572">
            <a:off x="5456238" y="3606800"/>
            <a:ext cx="671512" cy="327025"/>
          </a:xfrm>
          <a:prstGeom prst="rightArrow">
            <a:avLst>
              <a:gd name="adj1" fmla="val 50000"/>
              <a:gd name="adj2" fmla="val 81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 rot="2256200">
            <a:off x="7362636" y="4032195"/>
            <a:ext cx="1357313" cy="242887"/>
          </a:xfrm>
          <a:custGeom>
            <a:avLst/>
            <a:gdLst>
              <a:gd name="connsiteX0" fmla="*/ 0 w 1357322"/>
              <a:gd name="connsiteY0" fmla="*/ 0 h 142876"/>
              <a:gd name="connsiteX1" fmla="*/ 1357322 w 1357322"/>
              <a:gd name="connsiteY1" fmla="*/ 0 h 142876"/>
              <a:gd name="connsiteX2" fmla="*/ 1357322 w 1357322"/>
              <a:gd name="connsiteY2" fmla="*/ 142876 h 142876"/>
              <a:gd name="connsiteX3" fmla="*/ 0 w 1357322"/>
              <a:gd name="connsiteY3" fmla="*/ 142876 h 142876"/>
              <a:gd name="connsiteX4" fmla="*/ 0 w 1357322"/>
              <a:gd name="connsiteY4" fmla="*/ 0 h 142876"/>
              <a:gd name="connsiteX0" fmla="*/ 0 w 1357322"/>
              <a:gd name="connsiteY0" fmla="*/ 0 h 142876"/>
              <a:gd name="connsiteX1" fmla="*/ 1357322 w 1357322"/>
              <a:gd name="connsiteY1" fmla="*/ 0 h 142876"/>
              <a:gd name="connsiteX2" fmla="*/ 1357322 w 1357322"/>
              <a:gd name="connsiteY2" fmla="*/ 142876 h 142876"/>
              <a:gd name="connsiteX3" fmla="*/ 407197 w 1357322"/>
              <a:gd name="connsiteY3" fmla="*/ 140489 h 142876"/>
              <a:gd name="connsiteX4" fmla="*/ 0 w 1357322"/>
              <a:gd name="connsiteY4" fmla="*/ 142876 h 142876"/>
              <a:gd name="connsiteX5" fmla="*/ 0 w 1357322"/>
              <a:gd name="connsiteY5" fmla="*/ 0 h 142876"/>
              <a:gd name="connsiteX0" fmla="*/ 0 w 1357322"/>
              <a:gd name="connsiteY0" fmla="*/ 0 h 142876"/>
              <a:gd name="connsiteX1" fmla="*/ 1357322 w 1357322"/>
              <a:gd name="connsiteY1" fmla="*/ 0 h 142876"/>
              <a:gd name="connsiteX2" fmla="*/ 1357322 w 1357322"/>
              <a:gd name="connsiteY2" fmla="*/ 142876 h 142876"/>
              <a:gd name="connsiteX3" fmla="*/ 407197 w 1357322"/>
              <a:gd name="connsiteY3" fmla="*/ 140489 h 142876"/>
              <a:gd name="connsiteX4" fmla="*/ 342903 w 1357322"/>
              <a:gd name="connsiteY4" fmla="*/ 140489 h 142876"/>
              <a:gd name="connsiteX5" fmla="*/ 0 w 1357322"/>
              <a:gd name="connsiteY5" fmla="*/ 142876 h 142876"/>
              <a:gd name="connsiteX6" fmla="*/ 0 w 1357322"/>
              <a:gd name="connsiteY6" fmla="*/ 0 h 142876"/>
              <a:gd name="connsiteX0" fmla="*/ 0 w 1357322"/>
              <a:gd name="connsiteY0" fmla="*/ 0 h 142876"/>
              <a:gd name="connsiteX1" fmla="*/ 1357322 w 1357322"/>
              <a:gd name="connsiteY1" fmla="*/ 0 h 142876"/>
              <a:gd name="connsiteX2" fmla="*/ 1357322 w 1357322"/>
              <a:gd name="connsiteY2" fmla="*/ 142876 h 142876"/>
              <a:gd name="connsiteX3" fmla="*/ 452441 w 1357322"/>
              <a:gd name="connsiteY3" fmla="*/ 142871 h 142876"/>
              <a:gd name="connsiteX4" fmla="*/ 407197 w 1357322"/>
              <a:gd name="connsiteY4" fmla="*/ 140489 h 142876"/>
              <a:gd name="connsiteX5" fmla="*/ 342903 w 1357322"/>
              <a:gd name="connsiteY5" fmla="*/ 140489 h 142876"/>
              <a:gd name="connsiteX6" fmla="*/ 0 w 1357322"/>
              <a:gd name="connsiteY6" fmla="*/ 142876 h 142876"/>
              <a:gd name="connsiteX7" fmla="*/ 0 w 1357322"/>
              <a:gd name="connsiteY7" fmla="*/ 0 h 142876"/>
              <a:gd name="connsiteX0" fmla="*/ 0 w 1357322"/>
              <a:gd name="connsiteY0" fmla="*/ 0 h 142876"/>
              <a:gd name="connsiteX1" fmla="*/ 1357322 w 1357322"/>
              <a:gd name="connsiteY1" fmla="*/ 0 h 142876"/>
              <a:gd name="connsiteX2" fmla="*/ 1357322 w 1357322"/>
              <a:gd name="connsiteY2" fmla="*/ 142876 h 142876"/>
              <a:gd name="connsiteX3" fmla="*/ 523847 w 1357322"/>
              <a:gd name="connsiteY3" fmla="*/ 142871 h 142876"/>
              <a:gd name="connsiteX4" fmla="*/ 407197 w 1357322"/>
              <a:gd name="connsiteY4" fmla="*/ 140489 h 142876"/>
              <a:gd name="connsiteX5" fmla="*/ 342903 w 1357322"/>
              <a:gd name="connsiteY5" fmla="*/ 140489 h 142876"/>
              <a:gd name="connsiteX6" fmla="*/ 0 w 1357322"/>
              <a:gd name="connsiteY6" fmla="*/ 142876 h 142876"/>
              <a:gd name="connsiteX7" fmla="*/ 0 w 1357322"/>
              <a:gd name="connsiteY7" fmla="*/ 0 h 142876"/>
              <a:gd name="connsiteX0" fmla="*/ 0 w 1357322"/>
              <a:gd name="connsiteY0" fmla="*/ 0 h 142876"/>
              <a:gd name="connsiteX1" fmla="*/ 1357322 w 1357322"/>
              <a:gd name="connsiteY1" fmla="*/ 0 h 142876"/>
              <a:gd name="connsiteX2" fmla="*/ 1357322 w 1357322"/>
              <a:gd name="connsiteY2" fmla="*/ 142876 h 142876"/>
              <a:gd name="connsiteX3" fmla="*/ 523847 w 1357322"/>
              <a:gd name="connsiteY3" fmla="*/ 142871 h 142876"/>
              <a:gd name="connsiteX4" fmla="*/ 407197 w 1357322"/>
              <a:gd name="connsiteY4" fmla="*/ 69027 h 142876"/>
              <a:gd name="connsiteX5" fmla="*/ 342903 w 1357322"/>
              <a:gd name="connsiteY5" fmla="*/ 140489 h 142876"/>
              <a:gd name="connsiteX6" fmla="*/ 0 w 1357322"/>
              <a:gd name="connsiteY6" fmla="*/ 142876 h 142876"/>
              <a:gd name="connsiteX7" fmla="*/ 0 w 1357322"/>
              <a:gd name="connsiteY7" fmla="*/ 0 h 142876"/>
              <a:gd name="connsiteX0" fmla="*/ 0 w 1357322"/>
              <a:gd name="connsiteY0" fmla="*/ 0 h 142876"/>
              <a:gd name="connsiteX1" fmla="*/ 1357322 w 1357322"/>
              <a:gd name="connsiteY1" fmla="*/ 0 h 142876"/>
              <a:gd name="connsiteX2" fmla="*/ 1357322 w 1357322"/>
              <a:gd name="connsiteY2" fmla="*/ 142876 h 142876"/>
              <a:gd name="connsiteX3" fmla="*/ 523847 w 1357322"/>
              <a:gd name="connsiteY3" fmla="*/ 142871 h 142876"/>
              <a:gd name="connsiteX4" fmla="*/ 407197 w 1357322"/>
              <a:gd name="connsiteY4" fmla="*/ 69027 h 142876"/>
              <a:gd name="connsiteX5" fmla="*/ 342871 w 1357322"/>
              <a:gd name="connsiteY5" fmla="*/ 140489 h 142876"/>
              <a:gd name="connsiteX6" fmla="*/ 0 w 1357322"/>
              <a:gd name="connsiteY6" fmla="*/ 142876 h 142876"/>
              <a:gd name="connsiteX7" fmla="*/ 0 w 1357322"/>
              <a:gd name="connsiteY7" fmla="*/ 0 h 142876"/>
              <a:gd name="connsiteX0" fmla="*/ 0 w 1357322"/>
              <a:gd name="connsiteY0" fmla="*/ 0 h 142876"/>
              <a:gd name="connsiteX1" fmla="*/ 1357322 w 1357322"/>
              <a:gd name="connsiteY1" fmla="*/ 0 h 142876"/>
              <a:gd name="connsiteX2" fmla="*/ 1357322 w 1357322"/>
              <a:gd name="connsiteY2" fmla="*/ 142876 h 142876"/>
              <a:gd name="connsiteX3" fmla="*/ 523847 w 1357322"/>
              <a:gd name="connsiteY3" fmla="*/ 142871 h 142876"/>
              <a:gd name="connsiteX4" fmla="*/ 407197 w 1357322"/>
              <a:gd name="connsiteY4" fmla="*/ 69027 h 142876"/>
              <a:gd name="connsiteX5" fmla="*/ 342871 w 1357322"/>
              <a:gd name="connsiteY5" fmla="*/ 140489 h 142876"/>
              <a:gd name="connsiteX6" fmla="*/ 340522 w 1357322"/>
              <a:gd name="connsiteY6" fmla="*/ 138108 h 142876"/>
              <a:gd name="connsiteX7" fmla="*/ 0 w 1357322"/>
              <a:gd name="connsiteY7" fmla="*/ 142876 h 142876"/>
              <a:gd name="connsiteX8" fmla="*/ 0 w 1357322"/>
              <a:gd name="connsiteY8" fmla="*/ 0 h 142876"/>
              <a:gd name="connsiteX0" fmla="*/ 0 w 1357322"/>
              <a:gd name="connsiteY0" fmla="*/ 0 h 142876"/>
              <a:gd name="connsiteX1" fmla="*/ 1357322 w 1357322"/>
              <a:gd name="connsiteY1" fmla="*/ 0 h 142876"/>
              <a:gd name="connsiteX2" fmla="*/ 1357322 w 1357322"/>
              <a:gd name="connsiteY2" fmla="*/ 142876 h 142876"/>
              <a:gd name="connsiteX3" fmla="*/ 523847 w 1357322"/>
              <a:gd name="connsiteY3" fmla="*/ 142871 h 142876"/>
              <a:gd name="connsiteX4" fmla="*/ 407197 w 1357322"/>
              <a:gd name="connsiteY4" fmla="*/ 69027 h 142876"/>
              <a:gd name="connsiteX5" fmla="*/ 342871 w 1357322"/>
              <a:gd name="connsiteY5" fmla="*/ 140489 h 142876"/>
              <a:gd name="connsiteX6" fmla="*/ 340522 w 1357322"/>
              <a:gd name="connsiteY6" fmla="*/ 138108 h 142876"/>
              <a:gd name="connsiteX7" fmla="*/ 269052 w 1357322"/>
              <a:gd name="connsiteY7" fmla="*/ 139679 h 142876"/>
              <a:gd name="connsiteX8" fmla="*/ 0 w 1357322"/>
              <a:gd name="connsiteY8" fmla="*/ 142876 h 142876"/>
              <a:gd name="connsiteX9" fmla="*/ 0 w 1357322"/>
              <a:gd name="connsiteY9" fmla="*/ 0 h 142876"/>
              <a:gd name="connsiteX0" fmla="*/ 0 w 1357322"/>
              <a:gd name="connsiteY0" fmla="*/ 0 h 142876"/>
              <a:gd name="connsiteX1" fmla="*/ 1357322 w 1357322"/>
              <a:gd name="connsiteY1" fmla="*/ 0 h 142876"/>
              <a:gd name="connsiteX2" fmla="*/ 1357322 w 1357322"/>
              <a:gd name="connsiteY2" fmla="*/ 142876 h 142876"/>
              <a:gd name="connsiteX3" fmla="*/ 523847 w 1357322"/>
              <a:gd name="connsiteY3" fmla="*/ 142871 h 142876"/>
              <a:gd name="connsiteX4" fmla="*/ 407197 w 1357322"/>
              <a:gd name="connsiteY4" fmla="*/ 69027 h 142876"/>
              <a:gd name="connsiteX5" fmla="*/ 342871 w 1357322"/>
              <a:gd name="connsiteY5" fmla="*/ 140489 h 142876"/>
              <a:gd name="connsiteX6" fmla="*/ 340522 w 1357322"/>
              <a:gd name="connsiteY6" fmla="*/ 138108 h 142876"/>
              <a:gd name="connsiteX7" fmla="*/ 269052 w 1357322"/>
              <a:gd name="connsiteY7" fmla="*/ 139679 h 142876"/>
              <a:gd name="connsiteX8" fmla="*/ 266703 w 1357322"/>
              <a:gd name="connsiteY8" fmla="*/ 139695 h 142876"/>
              <a:gd name="connsiteX9" fmla="*/ 0 w 1357322"/>
              <a:gd name="connsiteY9" fmla="*/ 142876 h 142876"/>
              <a:gd name="connsiteX10" fmla="*/ 0 w 1357322"/>
              <a:gd name="connsiteY10" fmla="*/ 0 h 142876"/>
              <a:gd name="connsiteX0" fmla="*/ 0 w 1357322"/>
              <a:gd name="connsiteY0" fmla="*/ 0 h 142876"/>
              <a:gd name="connsiteX1" fmla="*/ 1357322 w 1357322"/>
              <a:gd name="connsiteY1" fmla="*/ 0 h 142876"/>
              <a:gd name="connsiteX2" fmla="*/ 1357322 w 1357322"/>
              <a:gd name="connsiteY2" fmla="*/ 142876 h 142876"/>
              <a:gd name="connsiteX3" fmla="*/ 523847 w 1357322"/>
              <a:gd name="connsiteY3" fmla="*/ 142871 h 142876"/>
              <a:gd name="connsiteX4" fmla="*/ 407197 w 1357322"/>
              <a:gd name="connsiteY4" fmla="*/ 69027 h 142876"/>
              <a:gd name="connsiteX5" fmla="*/ 342871 w 1357322"/>
              <a:gd name="connsiteY5" fmla="*/ 140489 h 142876"/>
              <a:gd name="connsiteX6" fmla="*/ 269052 w 1357322"/>
              <a:gd name="connsiteY6" fmla="*/ 138108 h 142876"/>
              <a:gd name="connsiteX7" fmla="*/ 269052 w 1357322"/>
              <a:gd name="connsiteY7" fmla="*/ 139679 h 142876"/>
              <a:gd name="connsiteX8" fmla="*/ 266703 w 1357322"/>
              <a:gd name="connsiteY8" fmla="*/ 139695 h 142876"/>
              <a:gd name="connsiteX9" fmla="*/ 0 w 1357322"/>
              <a:gd name="connsiteY9" fmla="*/ 142876 h 142876"/>
              <a:gd name="connsiteX10" fmla="*/ 0 w 1357322"/>
              <a:gd name="connsiteY10" fmla="*/ 0 h 142876"/>
              <a:gd name="connsiteX0" fmla="*/ 0 w 1357322"/>
              <a:gd name="connsiteY0" fmla="*/ 0 h 142876"/>
              <a:gd name="connsiteX1" fmla="*/ 1357322 w 1357322"/>
              <a:gd name="connsiteY1" fmla="*/ 0 h 142876"/>
              <a:gd name="connsiteX2" fmla="*/ 1357322 w 1357322"/>
              <a:gd name="connsiteY2" fmla="*/ 142876 h 142876"/>
              <a:gd name="connsiteX3" fmla="*/ 523847 w 1357322"/>
              <a:gd name="connsiteY3" fmla="*/ 142871 h 142876"/>
              <a:gd name="connsiteX4" fmla="*/ 407197 w 1357322"/>
              <a:gd name="connsiteY4" fmla="*/ 69027 h 142876"/>
              <a:gd name="connsiteX5" fmla="*/ 342871 w 1357322"/>
              <a:gd name="connsiteY5" fmla="*/ 140489 h 142876"/>
              <a:gd name="connsiteX6" fmla="*/ 269052 w 1357322"/>
              <a:gd name="connsiteY6" fmla="*/ 139679 h 142876"/>
              <a:gd name="connsiteX7" fmla="*/ 266703 w 1357322"/>
              <a:gd name="connsiteY7" fmla="*/ 139695 h 142876"/>
              <a:gd name="connsiteX8" fmla="*/ 0 w 1357322"/>
              <a:gd name="connsiteY8" fmla="*/ 142876 h 142876"/>
              <a:gd name="connsiteX9" fmla="*/ 0 w 1357322"/>
              <a:gd name="connsiteY9" fmla="*/ 0 h 142876"/>
              <a:gd name="connsiteX0" fmla="*/ 0 w 1357322"/>
              <a:gd name="connsiteY0" fmla="*/ 0 h 142876"/>
              <a:gd name="connsiteX1" fmla="*/ 1357322 w 1357322"/>
              <a:gd name="connsiteY1" fmla="*/ 0 h 142876"/>
              <a:gd name="connsiteX2" fmla="*/ 1357322 w 1357322"/>
              <a:gd name="connsiteY2" fmla="*/ 142876 h 142876"/>
              <a:gd name="connsiteX3" fmla="*/ 523847 w 1357322"/>
              <a:gd name="connsiteY3" fmla="*/ 142871 h 142876"/>
              <a:gd name="connsiteX4" fmla="*/ 407197 w 1357322"/>
              <a:gd name="connsiteY4" fmla="*/ 69027 h 142876"/>
              <a:gd name="connsiteX5" fmla="*/ 342839 w 1357322"/>
              <a:gd name="connsiteY5" fmla="*/ 140473 h 142876"/>
              <a:gd name="connsiteX6" fmla="*/ 269052 w 1357322"/>
              <a:gd name="connsiteY6" fmla="*/ 139679 h 142876"/>
              <a:gd name="connsiteX7" fmla="*/ 266703 w 1357322"/>
              <a:gd name="connsiteY7" fmla="*/ 139695 h 142876"/>
              <a:gd name="connsiteX8" fmla="*/ 0 w 1357322"/>
              <a:gd name="connsiteY8" fmla="*/ 142876 h 142876"/>
              <a:gd name="connsiteX9" fmla="*/ 0 w 1357322"/>
              <a:gd name="connsiteY9" fmla="*/ 0 h 142876"/>
              <a:gd name="connsiteX0" fmla="*/ 269052 w 1357322"/>
              <a:gd name="connsiteY0" fmla="*/ 139679 h 201433"/>
              <a:gd name="connsiteX1" fmla="*/ 266703 w 1357322"/>
              <a:gd name="connsiteY1" fmla="*/ 139695 h 201433"/>
              <a:gd name="connsiteX2" fmla="*/ 0 w 1357322"/>
              <a:gd name="connsiteY2" fmla="*/ 142876 h 201433"/>
              <a:gd name="connsiteX3" fmla="*/ 0 w 1357322"/>
              <a:gd name="connsiteY3" fmla="*/ 0 h 201433"/>
              <a:gd name="connsiteX4" fmla="*/ 1357322 w 1357322"/>
              <a:gd name="connsiteY4" fmla="*/ 0 h 201433"/>
              <a:gd name="connsiteX5" fmla="*/ 1357322 w 1357322"/>
              <a:gd name="connsiteY5" fmla="*/ 142876 h 201433"/>
              <a:gd name="connsiteX6" fmla="*/ 523847 w 1357322"/>
              <a:gd name="connsiteY6" fmla="*/ 142871 h 201433"/>
              <a:gd name="connsiteX7" fmla="*/ 407197 w 1357322"/>
              <a:gd name="connsiteY7" fmla="*/ 69027 h 201433"/>
              <a:gd name="connsiteX8" fmla="*/ 434279 w 1357322"/>
              <a:gd name="connsiteY8" fmla="*/ 201433 h 201433"/>
              <a:gd name="connsiteX0" fmla="*/ 269052 w 1357322"/>
              <a:gd name="connsiteY0" fmla="*/ 139679 h 142876"/>
              <a:gd name="connsiteX1" fmla="*/ 266703 w 1357322"/>
              <a:gd name="connsiteY1" fmla="*/ 139695 h 142876"/>
              <a:gd name="connsiteX2" fmla="*/ 0 w 1357322"/>
              <a:gd name="connsiteY2" fmla="*/ 142876 h 142876"/>
              <a:gd name="connsiteX3" fmla="*/ 0 w 1357322"/>
              <a:gd name="connsiteY3" fmla="*/ 0 h 142876"/>
              <a:gd name="connsiteX4" fmla="*/ 1357322 w 1357322"/>
              <a:gd name="connsiteY4" fmla="*/ 0 h 142876"/>
              <a:gd name="connsiteX5" fmla="*/ 1357322 w 1357322"/>
              <a:gd name="connsiteY5" fmla="*/ 142876 h 142876"/>
              <a:gd name="connsiteX6" fmla="*/ 523847 w 1357322"/>
              <a:gd name="connsiteY6" fmla="*/ 142871 h 142876"/>
              <a:gd name="connsiteX7" fmla="*/ 407197 w 1357322"/>
              <a:gd name="connsiteY7" fmla="*/ 69027 h 142876"/>
              <a:gd name="connsiteX0" fmla="*/ 269052 w 1357322"/>
              <a:gd name="connsiteY0" fmla="*/ 139679 h 142876"/>
              <a:gd name="connsiteX1" fmla="*/ 266703 w 1357322"/>
              <a:gd name="connsiteY1" fmla="*/ 139695 h 142876"/>
              <a:gd name="connsiteX2" fmla="*/ 0 w 1357322"/>
              <a:gd name="connsiteY2" fmla="*/ 142876 h 142876"/>
              <a:gd name="connsiteX3" fmla="*/ 0 w 1357322"/>
              <a:gd name="connsiteY3" fmla="*/ 0 h 142876"/>
              <a:gd name="connsiteX4" fmla="*/ 1357322 w 1357322"/>
              <a:gd name="connsiteY4" fmla="*/ 0 h 142876"/>
              <a:gd name="connsiteX5" fmla="*/ 1357322 w 1357322"/>
              <a:gd name="connsiteY5" fmla="*/ 142876 h 142876"/>
              <a:gd name="connsiteX6" fmla="*/ 523847 w 1357322"/>
              <a:gd name="connsiteY6" fmla="*/ 142871 h 142876"/>
              <a:gd name="connsiteX7" fmla="*/ 407197 w 1357322"/>
              <a:gd name="connsiteY7" fmla="*/ 69027 h 142876"/>
              <a:gd name="connsiteX0" fmla="*/ 269052 w 1357322"/>
              <a:gd name="connsiteY0" fmla="*/ 139679 h 142876"/>
              <a:gd name="connsiteX1" fmla="*/ 266703 w 1357322"/>
              <a:gd name="connsiteY1" fmla="*/ 139695 h 142876"/>
              <a:gd name="connsiteX2" fmla="*/ 0 w 1357322"/>
              <a:gd name="connsiteY2" fmla="*/ 142876 h 142876"/>
              <a:gd name="connsiteX3" fmla="*/ 0 w 1357322"/>
              <a:gd name="connsiteY3" fmla="*/ 0 h 142876"/>
              <a:gd name="connsiteX4" fmla="*/ 1357322 w 1357322"/>
              <a:gd name="connsiteY4" fmla="*/ 0 h 142876"/>
              <a:gd name="connsiteX5" fmla="*/ 1357322 w 1357322"/>
              <a:gd name="connsiteY5" fmla="*/ 142876 h 142876"/>
              <a:gd name="connsiteX6" fmla="*/ 523847 w 1357322"/>
              <a:gd name="connsiteY6" fmla="*/ 142871 h 142876"/>
              <a:gd name="connsiteX7" fmla="*/ 407197 w 1357322"/>
              <a:gd name="connsiteY7" fmla="*/ 69027 h 142876"/>
              <a:gd name="connsiteX0" fmla="*/ 269052 w 1357322"/>
              <a:gd name="connsiteY0" fmla="*/ 139679 h 142876"/>
              <a:gd name="connsiteX1" fmla="*/ 266703 w 1357322"/>
              <a:gd name="connsiteY1" fmla="*/ 139695 h 142876"/>
              <a:gd name="connsiteX2" fmla="*/ 0 w 1357322"/>
              <a:gd name="connsiteY2" fmla="*/ 142876 h 142876"/>
              <a:gd name="connsiteX3" fmla="*/ 0 w 1357322"/>
              <a:gd name="connsiteY3" fmla="*/ 0 h 142876"/>
              <a:gd name="connsiteX4" fmla="*/ 1357322 w 1357322"/>
              <a:gd name="connsiteY4" fmla="*/ 0 h 142876"/>
              <a:gd name="connsiteX5" fmla="*/ 1357322 w 1357322"/>
              <a:gd name="connsiteY5" fmla="*/ 142876 h 142876"/>
              <a:gd name="connsiteX6" fmla="*/ 523847 w 1357322"/>
              <a:gd name="connsiteY6" fmla="*/ 142871 h 142876"/>
              <a:gd name="connsiteX7" fmla="*/ 407197 w 1357322"/>
              <a:gd name="connsiteY7" fmla="*/ 69027 h 142876"/>
              <a:gd name="connsiteX0" fmla="*/ 269052 w 1357322"/>
              <a:gd name="connsiteY0" fmla="*/ 139679 h 142876"/>
              <a:gd name="connsiteX1" fmla="*/ 266703 w 1357322"/>
              <a:gd name="connsiteY1" fmla="*/ 139695 h 142876"/>
              <a:gd name="connsiteX2" fmla="*/ 0 w 1357322"/>
              <a:gd name="connsiteY2" fmla="*/ 142876 h 142876"/>
              <a:gd name="connsiteX3" fmla="*/ 0 w 1357322"/>
              <a:gd name="connsiteY3" fmla="*/ 0 h 142876"/>
              <a:gd name="connsiteX4" fmla="*/ 1016797 w 1357322"/>
              <a:gd name="connsiteY4" fmla="*/ 46016 h 142876"/>
              <a:gd name="connsiteX5" fmla="*/ 1357322 w 1357322"/>
              <a:gd name="connsiteY5" fmla="*/ 0 h 142876"/>
              <a:gd name="connsiteX6" fmla="*/ 1357322 w 1357322"/>
              <a:gd name="connsiteY6" fmla="*/ 142876 h 142876"/>
              <a:gd name="connsiteX7" fmla="*/ 523847 w 1357322"/>
              <a:gd name="connsiteY7" fmla="*/ 142871 h 142876"/>
              <a:gd name="connsiteX8" fmla="*/ 407197 w 1357322"/>
              <a:gd name="connsiteY8" fmla="*/ 69027 h 142876"/>
              <a:gd name="connsiteX0" fmla="*/ 269052 w 1357322"/>
              <a:gd name="connsiteY0" fmla="*/ 149226 h 152423"/>
              <a:gd name="connsiteX1" fmla="*/ 266703 w 1357322"/>
              <a:gd name="connsiteY1" fmla="*/ 149242 h 152423"/>
              <a:gd name="connsiteX2" fmla="*/ 0 w 1357322"/>
              <a:gd name="connsiteY2" fmla="*/ 152423 h 152423"/>
              <a:gd name="connsiteX3" fmla="*/ 0 w 1357322"/>
              <a:gd name="connsiteY3" fmla="*/ 9547 h 152423"/>
              <a:gd name="connsiteX4" fmla="*/ 864397 w 1357322"/>
              <a:gd name="connsiteY4" fmla="*/ 0 h 152423"/>
              <a:gd name="connsiteX5" fmla="*/ 1016797 w 1357322"/>
              <a:gd name="connsiteY5" fmla="*/ 55563 h 152423"/>
              <a:gd name="connsiteX6" fmla="*/ 1357322 w 1357322"/>
              <a:gd name="connsiteY6" fmla="*/ 9547 h 152423"/>
              <a:gd name="connsiteX7" fmla="*/ 1357322 w 1357322"/>
              <a:gd name="connsiteY7" fmla="*/ 152423 h 152423"/>
              <a:gd name="connsiteX8" fmla="*/ 523847 w 1357322"/>
              <a:gd name="connsiteY8" fmla="*/ 152418 h 152423"/>
              <a:gd name="connsiteX9" fmla="*/ 407197 w 1357322"/>
              <a:gd name="connsiteY9" fmla="*/ 78574 h 152423"/>
              <a:gd name="connsiteX0" fmla="*/ 269052 w 1357322"/>
              <a:gd name="connsiteY0" fmla="*/ 158750 h 161947"/>
              <a:gd name="connsiteX1" fmla="*/ 266703 w 1357322"/>
              <a:gd name="connsiteY1" fmla="*/ 158766 h 161947"/>
              <a:gd name="connsiteX2" fmla="*/ 0 w 1357322"/>
              <a:gd name="connsiteY2" fmla="*/ 161947 h 161947"/>
              <a:gd name="connsiteX3" fmla="*/ 0 w 1357322"/>
              <a:gd name="connsiteY3" fmla="*/ 19071 h 161947"/>
              <a:gd name="connsiteX4" fmla="*/ 864397 w 1357322"/>
              <a:gd name="connsiteY4" fmla="*/ 9524 h 161947"/>
              <a:gd name="connsiteX5" fmla="*/ 1016797 w 1357322"/>
              <a:gd name="connsiteY5" fmla="*/ 65087 h 161947"/>
              <a:gd name="connsiteX6" fmla="*/ 1145384 w 1357322"/>
              <a:gd name="connsiteY6" fmla="*/ 0 h 161947"/>
              <a:gd name="connsiteX7" fmla="*/ 1357322 w 1357322"/>
              <a:gd name="connsiteY7" fmla="*/ 19071 h 161947"/>
              <a:gd name="connsiteX8" fmla="*/ 1357322 w 1357322"/>
              <a:gd name="connsiteY8" fmla="*/ 161947 h 161947"/>
              <a:gd name="connsiteX9" fmla="*/ 523847 w 1357322"/>
              <a:gd name="connsiteY9" fmla="*/ 161942 h 161947"/>
              <a:gd name="connsiteX10" fmla="*/ 407197 w 1357322"/>
              <a:gd name="connsiteY10" fmla="*/ 88098 h 16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57322" h="161947">
                <a:moveTo>
                  <a:pt x="269052" y="158750"/>
                </a:moveTo>
                <a:cubicBezTo>
                  <a:pt x="268269" y="158755"/>
                  <a:pt x="312731" y="160345"/>
                  <a:pt x="266703" y="158766"/>
                </a:cubicBezTo>
                <a:lnTo>
                  <a:pt x="0" y="161947"/>
                </a:lnTo>
                <a:lnTo>
                  <a:pt x="0" y="19071"/>
                </a:lnTo>
                <a:lnTo>
                  <a:pt x="864397" y="9524"/>
                </a:lnTo>
                <a:lnTo>
                  <a:pt x="1016797" y="65087"/>
                </a:lnTo>
                <a:lnTo>
                  <a:pt x="1145384" y="0"/>
                </a:lnTo>
                <a:lnTo>
                  <a:pt x="1357322" y="19071"/>
                </a:lnTo>
                <a:lnTo>
                  <a:pt x="1357322" y="161947"/>
                </a:lnTo>
                <a:lnTo>
                  <a:pt x="523847" y="161942"/>
                </a:lnTo>
                <a:lnTo>
                  <a:pt x="407197" y="88098"/>
                </a:lnTo>
              </a:path>
            </a:pathLst>
          </a:custGeom>
          <a:solidFill>
            <a:srgbClr val="FF0000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 rot="19098621">
            <a:off x="3766527" y="1849352"/>
            <a:ext cx="1357313" cy="242887"/>
          </a:xfrm>
          <a:custGeom>
            <a:avLst/>
            <a:gdLst>
              <a:gd name="connsiteX0" fmla="*/ 0 w 1357322"/>
              <a:gd name="connsiteY0" fmla="*/ 0 h 142876"/>
              <a:gd name="connsiteX1" fmla="*/ 1357322 w 1357322"/>
              <a:gd name="connsiteY1" fmla="*/ 0 h 142876"/>
              <a:gd name="connsiteX2" fmla="*/ 1357322 w 1357322"/>
              <a:gd name="connsiteY2" fmla="*/ 142876 h 142876"/>
              <a:gd name="connsiteX3" fmla="*/ 0 w 1357322"/>
              <a:gd name="connsiteY3" fmla="*/ 142876 h 142876"/>
              <a:gd name="connsiteX4" fmla="*/ 0 w 1357322"/>
              <a:gd name="connsiteY4" fmla="*/ 0 h 142876"/>
              <a:gd name="connsiteX0" fmla="*/ 0 w 1357322"/>
              <a:gd name="connsiteY0" fmla="*/ 0 h 142876"/>
              <a:gd name="connsiteX1" fmla="*/ 1357322 w 1357322"/>
              <a:gd name="connsiteY1" fmla="*/ 0 h 142876"/>
              <a:gd name="connsiteX2" fmla="*/ 1357322 w 1357322"/>
              <a:gd name="connsiteY2" fmla="*/ 142876 h 142876"/>
              <a:gd name="connsiteX3" fmla="*/ 407197 w 1357322"/>
              <a:gd name="connsiteY3" fmla="*/ 140489 h 142876"/>
              <a:gd name="connsiteX4" fmla="*/ 0 w 1357322"/>
              <a:gd name="connsiteY4" fmla="*/ 142876 h 142876"/>
              <a:gd name="connsiteX5" fmla="*/ 0 w 1357322"/>
              <a:gd name="connsiteY5" fmla="*/ 0 h 142876"/>
              <a:gd name="connsiteX0" fmla="*/ 0 w 1357322"/>
              <a:gd name="connsiteY0" fmla="*/ 0 h 142876"/>
              <a:gd name="connsiteX1" fmla="*/ 1357322 w 1357322"/>
              <a:gd name="connsiteY1" fmla="*/ 0 h 142876"/>
              <a:gd name="connsiteX2" fmla="*/ 1357322 w 1357322"/>
              <a:gd name="connsiteY2" fmla="*/ 142876 h 142876"/>
              <a:gd name="connsiteX3" fmla="*/ 407197 w 1357322"/>
              <a:gd name="connsiteY3" fmla="*/ 140489 h 142876"/>
              <a:gd name="connsiteX4" fmla="*/ 342903 w 1357322"/>
              <a:gd name="connsiteY4" fmla="*/ 140489 h 142876"/>
              <a:gd name="connsiteX5" fmla="*/ 0 w 1357322"/>
              <a:gd name="connsiteY5" fmla="*/ 142876 h 142876"/>
              <a:gd name="connsiteX6" fmla="*/ 0 w 1357322"/>
              <a:gd name="connsiteY6" fmla="*/ 0 h 142876"/>
              <a:gd name="connsiteX0" fmla="*/ 0 w 1357322"/>
              <a:gd name="connsiteY0" fmla="*/ 0 h 142876"/>
              <a:gd name="connsiteX1" fmla="*/ 1357322 w 1357322"/>
              <a:gd name="connsiteY1" fmla="*/ 0 h 142876"/>
              <a:gd name="connsiteX2" fmla="*/ 1357322 w 1357322"/>
              <a:gd name="connsiteY2" fmla="*/ 142876 h 142876"/>
              <a:gd name="connsiteX3" fmla="*/ 452441 w 1357322"/>
              <a:gd name="connsiteY3" fmla="*/ 142871 h 142876"/>
              <a:gd name="connsiteX4" fmla="*/ 407197 w 1357322"/>
              <a:gd name="connsiteY4" fmla="*/ 140489 h 142876"/>
              <a:gd name="connsiteX5" fmla="*/ 342903 w 1357322"/>
              <a:gd name="connsiteY5" fmla="*/ 140489 h 142876"/>
              <a:gd name="connsiteX6" fmla="*/ 0 w 1357322"/>
              <a:gd name="connsiteY6" fmla="*/ 142876 h 142876"/>
              <a:gd name="connsiteX7" fmla="*/ 0 w 1357322"/>
              <a:gd name="connsiteY7" fmla="*/ 0 h 142876"/>
              <a:gd name="connsiteX0" fmla="*/ 0 w 1357322"/>
              <a:gd name="connsiteY0" fmla="*/ 0 h 142876"/>
              <a:gd name="connsiteX1" fmla="*/ 1357322 w 1357322"/>
              <a:gd name="connsiteY1" fmla="*/ 0 h 142876"/>
              <a:gd name="connsiteX2" fmla="*/ 1357322 w 1357322"/>
              <a:gd name="connsiteY2" fmla="*/ 142876 h 142876"/>
              <a:gd name="connsiteX3" fmla="*/ 523847 w 1357322"/>
              <a:gd name="connsiteY3" fmla="*/ 142871 h 142876"/>
              <a:gd name="connsiteX4" fmla="*/ 407197 w 1357322"/>
              <a:gd name="connsiteY4" fmla="*/ 140489 h 142876"/>
              <a:gd name="connsiteX5" fmla="*/ 342903 w 1357322"/>
              <a:gd name="connsiteY5" fmla="*/ 140489 h 142876"/>
              <a:gd name="connsiteX6" fmla="*/ 0 w 1357322"/>
              <a:gd name="connsiteY6" fmla="*/ 142876 h 142876"/>
              <a:gd name="connsiteX7" fmla="*/ 0 w 1357322"/>
              <a:gd name="connsiteY7" fmla="*/ 0 h 142876"/>
              <a:gd name="connsiteX0" fmla="*/ 0 w 1357322"/>
              <a:gd name="connsiteY0" fmla="*/ 0 h 142876"/>
              <a:gd name="connsiteX1" fmla="*/ 1357322 w 1357322"/>
              <a:gd name="connsiteY1" fmla="*/ 0 h 142876"/>
              <a:gd name="connsiteX2" fmla="*/ 1357322 w 1357322"/>
              <a:gd name="connsiteY2" fmla="*/ 142876 h 142876"/>
              <a:gd name="connsiteX3" fmla="*/ 523847 w 1357322"/>
              <a:gd name="connsiteY3" fmla="*/ 142871 h 142876"/>
              <a:gd name="connsiteX4" fmla="*/ 407197 w 1357322"/>
              <a:gd name="connsiteY4" fmla="*/ 69027 h 142876"/>
              <a:gd name="connsiteX5" fmla="*/ 342903 w 1357322"/>
              <a:gd name="connsiteY5" fmla="*/ 140489 h 142876"/>
              <a:gd name="connsiteX6" fmla="*/ 0 w 1357322"/>
              <a:gd name="connsiteY6" fmla="*/ 142876 h 142876"/>
              <a:gd name="connsiteX7" fmla="*/ 0 w 1357322"/>
              <a:gd name="connsiteY7" fmla="*/ 0 h 142876"/>
              <a:gd name="connsiteX0" fmla="*/ 0 w 1357322"/>
              <a:gd name="connsiteY0" fmla="*/ 0 h 142876"/>
              <a:gd name="connsiteX1" fmla="*/ 1357322 w 1357322"/>
              <a:gd name="connsiteY1" fmla="*/ 0 h 142876"/>
              <a:gd name="connsiteX2" fmla="*/ 1357322 w 1357322"/>
              <a:gd name="connsiteY2" fmla="*/ 142876 h 142876"/>
              <a:gd name="connsiteX3" fmla="*/ 523847 w 1357322"/>
              <a:gd name="connsiteY3" fmla="*/ 142871 h 142876"/>
              <a:gd name="connsiteX4" fmla="*/ 407197 w 1357322"/>
              <a:gd name="connsiteY4" fmla="*/ 69027 h 142876"/>
              <a:gd name="connsiteX5" fmla="*/ 342871 w 1357322"/>
              <a:gd name="connsiteY5" fmla="*/ 140489 h 142876"/>
              <a:gd name="connsiteX6" fmla="*/ 0 w 1357322"/>
              <a:gd name="connsiteY6" fmla="*/ 142876 h 142876"/>
              <a:gd name="connsiteX7" fmla="*/ 0 w 1357322"/>
              <a:gd name="connsiteY7" fmla="*/ 0 h 142876"/>
              <a:gd name="connsiteX0" fmla="*/ 0 w 1357322"/>
              <a:gd name="connsiteY0" fmla="*/ 0 h 142876"/>
              <a:gd name="connsiteX1" fmla="*/ 1357322 w 1357322"/>
              <a:gd name="connsiteY1" fmla="*/ 0 h 142876"/>
              <a:gd name="connsiteX2" fmla="*/ 1357322 w 1357322"/>
              <a:gd name="connsiteY2" fmla="*/ 142876 h 142876"/>
              <a:gd name="connsiteX3" fmla="*/ 523847 w 1357322"/>
              <a:gd name="connsiteY3" fmla="*/ 142871 h 142876"/>
              <a:gd name="connsiteX4" fmla="*/ 407197 w 1357322"/>
              <a:gd name="connsiteY4" fmla="*/ 69027 h 142876"/>
              <a:gd name="connsiteX5" fmla="*/ 342871 w 1357322"/>
              <a:gd name="connsiteY5" fmla="*/ 140489 h 142876"/>
              <a:gd name="connsiteX6" fmla="*/ 340522 w 1357322"/>
              <a:gd name="connsiteY6" fmla="*/ 138108 h 142876"/>
              <a:gd name="connsiteX7" fmla="*/ 0 w 1357322"/>
              <a:gd name="connsiteY7" fmla="*/ 142876 h 142876"/>
              <a:gd name="connsiteX8" fmla="*/ 0 w 1357322"/>
              <a:gd name="connsiteY8" fmla="*/ 0 h 142876"/>
              <a:gd name="connsiteX0" fmla="*/ 0 w 1357322"/>
              <a:gd name="connsiteY0" fmla="*/ 0 h 142876"/>
              <a:gd name="connsiteX1" fmla="*/ 1357322 w 1357322"/>
              <a:gd name="connsiteY1" fmla="*/ 0 h 142876"/>
              <a:gd name="connsiteX2" fmla="*/ 1357322 w 1357322"/>
              <a:gd name="connsiteY2" fmla="*/ 142876 h 142876"/>
              <a:gd name="connsiteX3" fmla="*/ 523847 w 1357322"/>
              <a:gd name="connsiteY3" fmla="*/ 142871 h 142876"/>
              <a:gd name="connsiteX4" fmla="*/ 407197 w 1357322"/>
              <a:gd name="connsiteY4" fmla="*/ 69027 h 142876"/>
              <a:gd name="connsiteX5" fmla="*/ 342871 w 1357322"/>
              <a:gd name="connsiteY5" fmla="*/ 140489 h 142876"/>
              <a:gd name="connsiteX6" fmla="*/ 340522 w 1357322"/>
              <a:gd name="connsiteY6" fmla="*/ 138108 h 142876"/>
              <a:gd name="connsiteX7" fmla="*/ 269052 w 1357322"/>
              <a:gd name="connsiteY7" fmla="*/ 139679 h 142876"/>
              <a:gd name="connsiteX8" fmla="*/ 0 w 1357322"/>
              <a:gd name="connsiteY8" fmla="*/ 142876 h 142876"/>
              <a:gd name="connsiteX9" fmla="*/ 0 w 1357322"/>
              <a:gd name="connsiteY9" fmla="*/ 0 h 142876"/>
              <a:gd name="connsiteX0" fmla="*/ 0 w 1357322"/>
              <a:gd name="connsiteY0" fmla="*/ 0 h 142876"/>
              <a:gd name="connsiteX1" fmla="*/ 1357322 w 1357322"/>
              <a:gd name="connsiteY1" fmla="*/ 0 h 142876"/>
              <a:gd name="connsiteX2" fmla="*/ 1357322 w 1357322"/>
              <a:gd name="connsiteY2" fmla="*/ 142876 h 142876"/>
              <a:gd name="connsiteX3" fmla="*/ 523847 w 1357322"/>
              <a:gd name="connsiteY3" fmla="*/ 142871 h 142876"/>
              <a:gd name="connsiteX4" fmla="*/ 407197 w 1357322"/>
              <a:gd name="connsiteY4" fmla="*/ 69027 h 142876"/>
              <a:gd name="connsiteX5" fmla="*/ 342871 w 1357322"/>
              <a:gd name="connsiteY5" fmla="*/ 140489 h 142876"/>
              <a:gd name="connsiteX6" fmla="*/ 340522 w 1357322"/>
              <a:gd name="connsiteY6" fmla="*/ 138108 h 142876"/>
              <a:gd name="connsiteX7" fmla="*/ 269052 w 1357322"/>
              <a:gd name="connsiteY7" fmla="*/ 139679 h 142876"/>
              <a:gd name="connsiteX8" fmla="*/ 266703 w 1357322"/>
              <a:gd name="connsiteY8" fmla="*/ 139695 h 142876"/>
              <a:gd name="connsiteX9" fmla="*/ 0 w 1357322"/>
              <a:gd name="connsiteY9" fmla="*/ 142876 h 142876"/>
              <a:gd name="connsiteX10" fmla="*/ 0 w 1357322"/>
              <a:gd name="connsiteY10" fmla="*/ 0 h 142876"/>
              <a:gd name="connsiteX0" fmla="*/ 0 w 1357322"/>
              <a:gd name="connsiteY0" fmla="*/ 0 h 142876"/>
              <a:gd name="connsiteX1" fmla="*/ 1357322 w 1357322"/>
              <a:gd name="connsiteY1" fmla="*/ 0 h 142876"/>
              <a:gd name="connsiteX2" fmla="*/ 1357322 w 1357322"/>
              <a:gd name="connsiteY2" fmla="*/ 142876 h 142876"/>
              <a:gd name="connsiteX3" fmla="*/ 523847 w 1357322"/>
              <a:gd name="connsiteY3" fmla="*/ 142871 h 142876"/>
              <a:gd name="connsiteX4" fmla="*/ 407197 w 1357322"/>
              <a:gd name="connsiteY4" fmla="*/ 69027 h 142876"/>
              <a:gd name="connsiteX5" fmla="*/ 342871 w 1357322"/>
              <a:gd name="connsiteY5" fmla="*/ 140489 h 142876"/>
              <a:gd name="connsiteX6" fmla="*/ 269052 w 1357322"/>
              <a:gd name="connsiteY6" fmla="*/ 138108 h 142876"/>
              <a:gd name="connsiteX7" fmla="*/ 269052 w 1357322"/>
              <a:gd name="connsiteY7" fmla="*/ 139679 h 142876"/>
              <a:gd name="connsiteX8" fmla="*/ 266703 w 1357322"/>
              <a:gd name="connsiteY8" fmla="*/ 139695 h 142876"/>
              <a:gd name="connsiteX9" fmla="*/ 0 w 1357322"/>
              <a:gd name="connsiteY9" fmla="*/ 142876 h 142876"/>
              <a:gd name="connsiteX10" fmla="*/ 0 w 1357322"/>
              <a:gd name="connsiteY10" fmla="*/ 0 h 142876"/>
              <a:gd name="connsiteX0" fmla="*/ 0 w 1357322"/>
              <a:gd name="connsiteY0" fmla="*/ 0 h 142876"/>
              <a:gd name="connsiteX1" fmla="*/ 1357322 w 1357322"/>
              <a:gd name="connsiteY1" fmla="*/ 0 h 142876"/>
              <a:gd name="connsiteX2" fmla="*/ 1357322 w 1357322"/>
              <a:gd name="connsiteY2" fmla="*/ 142876 h 142876"/>
              <a:gd name="connsiteX3" fmla="*/ 523847 w 1357322"/>
              <a:gd name="connsiteY3" fmla="*/ 142871 h 142876"/>
              <a:gd name="connsiteX4" fmla="*/ 407197 w 1357322"/>
              <a:gd name="connsiteY4" fmla="*/ 69027 h 142876"/>
              <a:gd name="connsiteX5" fmla="*/ 342871 w 1357322"/>
              <a:gd name="connsiteY5" fmla="*/ 140489 h 142876"/>
              <a:gd name="connsiteX6" fmla="*/ 269052 w 1357322"/>
              <a:gd name="connsiteY6" fmla="*/ 139679 h 142876"/>
              <a:gd name="connsiteX7" fmla="*/ 266703 w 1357322"/>
              <a:gd name="connsiteY7" fmla="*/ 139695 h 142876"/>
              <a:gd name="connsiteX8" fmla="*/ 0 w 1357322"/>
              <a:gd name="connsiteY8" fmla="*/ 142876 h 142876"/>
              <a:gd name="connsiteX9" fmla="*/ 0 w 1357322"/>
              <a:gd name="connsiteY9" fmla="*/ 0 h 142876"/>
              <a:gd name="connsiteX0" fmla="*/ 0 w 1357322"/>
              <a:gd name="connsiteY0" fmla="*/ 0 h 142876"/>
              <a:gd name="connsiteX1" fmla="*/ 1357322 w 1357322"/>
              <a:gd name="connsiteY1" fmla="*/ 0 h 142876"/>
              <a:gd name="connsiteX2" fmla="*/ 1357322 w 1357322"/>
              <a:gd name="connsiteY2" fmla="*/ 142876 h 142876"/>
              <a:gd name="connsiteX3" fmla="*/ 523847 w 1357322"/>
              <a:gd name="connsiteY3" fmla="*/ 142871 h 142876"/>
              <a:gd name="connsiteX4" fmla="*/ 407197 w 1357322"/>
              <a:gd name="connsiteY4" fmla="*/ 69027 h 142876"/>
              <a:gd name="connsiteX5" fmla="*/ 342839 w 1357322"/>
              <a:gd name="connsiteY5" fmla="*/ 140473 h 142876"/>
              <a:gd name="connsiteX6" fmla="*/ 269052 w 1357322"/>
              <a:gd name="connsiteY6" fmla="*/ 139679 h 142876"/>
              <a:gd name="connsiteX7" fmla="*/ 266703 w 1357322"/>
              <a:gd name="connsiteY7" fmla="*/ 139695 h 142876"/>
              <a:gd name="connsiteX8" fmla="*/ 0 w 1357322"/>
              <a:gd name="connsiteY8" fmla="*/ 142876 h 142876"/>
              <a:gd name="connsiteX9" fmla="*/ 0 w 1357322"/>
              <a:gd name="connsiteY9" fmla="*/ 0 h 142876"/>
              <a:gd name="connsiteX0" fmla="*/ 269052 w 1357322"/>
              <a:gd name="connsiteY0" fmla="*/ 139679 h 201433"/>
              <a:gd name="connsiteX1" fmla="*/ 266703 w 1357322"/>
              <a:gd name="connsiteY1" fmla="*/ 139695 h 201433"/>
              <a:gd name="connsiteX2" fmla="*/ 0 w 1357322"/>
              <a:gd name="connsiteY2" fmla="*/ 142876 h 201433"/>
              <a:gd name="connsiteX3" fmla="*/ 0 w 1357322"/>
              <a:gd name="connsiteY3" fmla="*/ 0 h 201433"/>
              <a:gd name="connsiteX4" fmla="*/ 1357322 w 1357322"/>
              <a:gd name="connsiteY4" fmla="*/ 0 h 201433"/>
              <a:gd name="connsiteX5" fmla="*/ 1357322 w 1357322"/>
              <a:gd name="connsiteY5" fmla="*/ 142876 h 201433"/>
              <a:gd name="connsiteX6" fmla="*/ 523847 w 1357322"/>
              <a:gd name="connsiteY6" fmla="*/ 142871 h 201433"/>
              <a:gd name="connsiteX7" fmla="*/ 407197 w 1357322"/>
              <a:gd name="connsiteY7" fmla="*/ 69027 h 201433"/>
              <a:gd name="connsiteX8" fmla="*/ 434279 w 1357322"/>
              <a:gd name="connsiteY8" fmla="*/ 201433 h 201433"/>
              <a:gd name="connsiteX0" fmla="*/ 269052 w 1357322"/>
              <a:gd name="connsiteY0" fmla="*/ 139679 h 142876"/>
              <a:gd name="connsiteX1" fmla="*/ 266703 w 1357322"/>
              <a:gd name="connsiteY1" fmla="*/ 139695 h 142876"/>
              <a:gd name="connsiteX2" fmla="*/ 0 w 1357322"/>
              <a:gd name="connsiteY2" fmla="*/ 142876 h 142876"/>
              <a:gd name="connsiteX3" fmla="*/ 0 w 1357322"/>
              <a:gd name="connsiteY3" fmla="*/ 0 h 142876"/>
              <a:gd name="connsiteX4" fmla="*/ 1357322 w 1357322"/>
              <a:gd name="connsiteY4" fmla="*/ 0 h 142876"/>
              <a:gd name="connsiteX5" fmla="*/ 1357322 w 1357322"/>
              <a:gd name="connsiteY5" fmla="*/ 142876 h 142876"/>
              <a:gd name="connsiteX6" fmla="*/ 523847 w 1357322"/>
              <a:gd name="connsiteY6" fmla="*/ 142871 h 142876"/>
              <a:gd name="connsiteX7" fmla="*/ 407197 w 1357322"/>
              <a:gd name="connsiteY7" fmla="*/ 69027 h 142876"/>
              <a:gd name="connsiteX0" fmla="*/ 269052 w 1357322"/>
              <a:gd name="connsiteY0" fmla="*/ 139679 h 142876"/>
              <a:gd name="connsiteX1" fmla="*/ 266703 w 1357322"/>
              <a:gd name="connsiteY1" fmla="*/ 139695 h 142876"/>
              <a:gd name="connsiteX2" fmla="*/ 0 w 1357322"/>
              <a:gd name="connsiteY2" fmla="*/ 142876 h 142876"/>
              <a:gd name="connsiteX3" fmla="*/ 0 w 1357322"/>
              <a:gd name="connsiteY3" fmla="*/ 0 h 142876"/>
              <a:gd name="connsiteX4" fmla="*/ 1357322 w 1357322"/>
              <a:gd name="connsiteY4" fmla="*/ 0 h 142876"/>
              <a:gd name="connsiteX5" fmla="*/ 1357322 w 1357322"/>
              <a:gd name="connsiteY5" fmla="*/ 142876 h 142876"/>
              <a:gd name="connsiteX6" fmla="*/ 523847 w 1357322"/>
              <a:gd name="connsiteY6" fmla="*/ 142871 h 142876"/>
              <a:gd name="connsiteX7" fmla="*/ 407197 w 1357322"/>
              <a:gd name="connsiteY7" fmla="*/ 69027 h 142876"/>
              <a:gd name="connsiteX0" fmla="*/ 269052 w 1357322"/>
              <a:gd name="connsiteY0" fmla="*/ 139679 h 142876"/>
              <a:gd name="connsiteX1" fmla="*/ 266703 w 1357322"/>
              <a:gd name="connsiteY1" fmla="*/ 139695 h 142876"/>
              <a:gd name="connsiteX2" fmla="*/ 0 w 1357322"/>
              <a:gd name="connsiteY2" fmla="*/ 142876 h 142876"/>
              <a:gd name="connsiteX3" fmla="*/ 0 w 1357322"/>
              <a:gd name="connsiteY3" fmla="*/ 0 h 142876"/>
              <a:gd name="connsiteX4" fmla="*/ 1357322 w 1357322"/>
              <a:gd name="connsiteY4" fmla="*/ 0 h 142876"/>
              <a:gd name="connsiteX5" fmla="*/ 1357322 w 1357322"/>
              <a:gd name="connsiteY5" fmla="*/ 142876 h 142876"/>
              <a:gd name="connsiteX6" fmla="*/ 523847 w 1357322"/>
              <a:gd name="connsiteY6" fmla="*/ 142871 h 142876"/>
              <a:gd name="connsiteX7" fmla="*/ 407197 w 1357322"/>
              <a:gd name="connsiteY7" fmla="*/ 69027 h 142876"/>
              <a:gd name="connsiteX0" fmla="*/ 269052 w 1357322"/>
              <a:gd name="connsiteY0" fmla="*/ 139679 h 142876"/>
              <a:gd name="connsiteX1" fmla="*/ 266703 w 1357322"/>
              <a:gd name="connsiteY1" fmla="*/ 139695 h 142876"/>
              <a:gd name="connsiteX2" fmla="*/ 0 w 1357322"/>
              <a:gd name="connsiteY2" fmla="*/ 142876 h 142876"/>
              <a:gd name="connsiteX3" fmla="*/ 0 w 1357322"/>
              <a:gd name="connsiteY3" fmla="*/ 0 h 142876"/>
              <a:gd name="connsiteX4" fmla="*/ 1357322 w 1357322"/>
              <a:gd name="connsiteY4" fmla="*/ 0 h 142876"/>
              <a:gd name="connsiteX5" fmla="*/ 1357322 w 1357322"/>
              <a:gd name="connsiteY5" fmla="*/ 142876 h 142876"/>
              <a:gd name="connsiteX6" fmla="*/ 523847 w 1357322"/>
              <a:gd name="connsiteY6" fmla="*/ 142871 h 142876"/>
              <a:gd name="connsiteX7" fmla="*/ 407197 w 1357322"/>
              <a:gd name="connsiteY7" fmla="*/ 69027 h 142876"/>
              <a:gd name="connsiteX0" fmla="*/ 269052 w 1357322"/>
              <a:gd name="connsiteY0" fmla="*/ 139679 h 142876"/>
              <a:gd name="connsiteX1" fmla="*/ 266703 w 1357322"/>
              <a:gd name="connsiteY1" fmla="*/ 139695 h 142876"/>
              <a:gd name="connsiteX2" fmla="*/ 0 w 1357322"/>
              <a:gd name="connsiteY2" fmla="*/ 142876 h 142876"/>
              <a:gd name="connsiteX3" fmla="*/ 0 w 1357322"/>
              <a:gd name="connsiteY3" fmla="*/ 0 h 142876"/>
              <a:gd name="connsiteX4" fmla="*/ 1016797 w 1357322"/>
              <a:gd name="connsiteY4" fmla="*/ 46016 h 142876"/>
              <a:gd name="connsiteX5" fmla="*/ 1357322 w 1357322"/>
              <a:gd name="connsiteY5" fmla="*/ 0 h 142876"/>
              <a:gd name="connsiteX6" fmla="*/ 1357322 w 1357322"/>
              <a:gd name="connsiteY6" fmla="*/ 142876 h 142876"/>
              <a:gd name="connsiteX7" fmla="*/ 523847 w 1357322"/>
              <a:gd name="connsiteY7" fmla="*/ 142871 h 142876"/>
              <a:gd name="connsiteX8" fmla="*/ 407197 w 1357322"/>
              <a:gd name="connsiteY8" fmla="*/ 69027 h 142876"/>
              <a:gd name="connsiteX0" fmla="*/ 269052 w 1357322"/>
              <a:gd name="connsiteY0" fmla="*/ 149226 h 152423"/>
              <a:gd name="connsiteX1" fmla="*/ 266703 w 1357322"/>
              <a:gd name="connsiteY1" fmla="*/ 149242 h 152423"/>
              <a:gd name="connsiteX2" fmla="*/ 0 w 1357322"/>
              <a:gd name="connsiteY2" fmla="*/ 152423 h 152423"/>
              <a:gd name="connsiteX3" fmla="*/ 0 w 1357322"/>
              <a:gd name="connsiteY3" fmla="*/ 9547 h 152423"/>
              <a:gd name="connsiteX4" fmla="*/ 864397 w 1357322"/>
              <a:gd name="connsiteY4" fmla="*/ 0 h 152423"/>
              <a:gd name="connsiteX5" fmla="*/ 1016797 w 1357322"/>
              <a:gd name="connsiteY5" fmla="*/ 55563 h 152423"/>
              <a:gd name="connsiteX6" fmla="*/ 1357322 w 1357322"/>
              <a:gd name="connsiteY6" fmla="*/ 9547 h 152423"/>
              <a:gd name="connsiteX7" fmla="*/ 1357322 w 1357322"/>
              <a:gd name="connsiteY7" fmla="*/ 152423 h 152423"/>
              <a:gd name="connsiteX8" fmla="*/ 523847 w 1357322"/>
              <a:gd name="connsiteY8" fmla="*/ 152418 h 152423"/>
              <a:gd name="connsiteX9" fmla="*/ 407197 w 1357322"/>
              <a:gd name="connsiteY9" fmla="*/ 78574 h 152423"/>
              <a:gd name="connsiteX0" fmla="*/ 269052 w 1357322"/>
              <a:gd name="connsiteY0" fmla="*/ 158750 h 161947"/>
              <a:gd name="connsiteX1" fmla="*/ 266703 w 1357322"/>
              <a:gd name="connsiteY1" fmla="*/ 158766 h 161947"/>
              <a:gd name="connsiteX2" fmla="*/ 0 w 1357322"/>
              <a:gd name="connsiteY2" fmla="*/ 161947 h 161947"/>
              <a:gd name="connsiteX3" fmla="*/ 0 w 1357322"/>
              <a:gd name="connsiteY3" fmla="*/ 19071 h 161947"/>
              <a:gd name="connsiteX4" fmla="*/ 864397 w 1357322"/>
              <a:gd name="connsiteY4" fmla="*/ 9524 h 161947"/>
              <a:gd name="connsiteX5" fmla="*/ 1016797 w 1357322"/>
              <a:gd name="connsiteY5" fmla="*/ 65087 h 161947"/>
              <a:gd name="connsiteX6" fmla="*/ 1145384 w 1357322"/>
              <a:gd name="connsiteY6" fmla="*/ 0 h 161947"/>
              <a:gd name="connsiteX7" fmla="*/ 1357322 w 1357322"/>
              <a:gd name="connsiteY7" fmla="*/ 19071 h 161947"/>
              <a:gd name="connsiteX8" fmla="*/ 1357322 w 1357322"/>
              <a:gd name="connsiteY8" fmla="*/ 161947 h 161947"/>
              <a:gd name="connsiteX9" fmla="*/ 523847 w 1357322"/>
              <a:gd name="connsiteY9" fmla="*/ 161942 h 161947"/>
              <a:gd name="connsiteX10" fmla="*/ 407197 w 1357322"/>
              <a:gd name="connsiteY10" fmla="*/ 88098 h 16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57322" h="161947">
                <a:moveTo>
                  <a:pt x="269052" y="158750"/>
                </a:moveTo>
                <a:cubicBezTo>
                  <a:pt x="268269" y="158755"/>
                  <a:pt x="312731" y="160345"/>
                  <a:pt x="266703" y="158766"/>
                </a:cubicBezTo>
                <a:lnTo>
                  <a:pt x="0" y="161947"/>
                </a:lnTo>
                <a:lnTo>
                  <a:pt x="0" y="19071"/>
                </a:lnTo>
                <a:lnTo>
                  <a:pt x="864397" y="9524"/>
                </a:lnTo>
                <a:lnTo>
                  <a:pt x="1016797" y="65087"/>
                </a:lnTo>
                <a:lnTo>
                  <a:pt x="1145384" y="0"/>
                </a:lnTo>
                <a:lnTo>
                  <a:pt x="1357322" y="19071"/>
                </a:lnTo>
                <a:lnTo>
                  <a:pt x="1357322" y="161947"/>
                </a:lnTo>
                <a:lnTo>
                  <a:pt x="523847" y="161942"/>
                </a:lnTo>
                <a:lnTo>
                  <a:pt x="407197" y="88098"/>
                </a:lnTo>
              </a:path>
            </a:pathLst>
          </a:custGeom>
          <a:solidFill>
            <a:srgbClr val="FF0000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50289E-6 C -0.00278 0.02589 -0.00469 0.03537 -0.00174 0.06543 C -0.00121 0.07029 0.00174 0.07954 0.00174 0.07954 C 0.00122 0.10289 0.00208 0.12647 5.55556E-7 0.14959 C -0.00017 0.15237 -0.00364 0.15237 -0.00521 0.15422 C -0.00781 0.15722 -0.00989 0.16046 -0.01233 0.1637 C -0.0243 0.17965 -0.04618 0.16532 -0.06319 0.16601 C -0.07847 0.17271 -0.05486 0.16277 -0.07708 0.17063 C -0.08073 0.17202 -0.08767 0.17526 -0.08767 0.17526 C -0.09201 0.18428 -0.09653 0.19445 -0.09114 0.20578 C -0.08646 0.21572 -0.07743 0.21572 -0.07014 0.21734 C -0.07066 0.2252 -0.06996 0.2474 -0.07708 0.2548 C -0.08229 0.26035 -0.0901 0.25896 -0.09653 0.2615 C -0.12066 0.27237 -0.09983 0.26404 -0.16146 0.26636 C -0.15972 0.27861 -0.15729 0.28948 -0.15434 0.30127 C -0.15382 0.30358 -0.15069 0.30266 -0.14913 0.30358 C -0.14722 0.30497 -0.14549 0.30682 -0.14375 0.30844 C -0.14444 0.31468 -0.14392 0.32139 -0.14566 0.32717 C -0.14757 0.33318 -0.15972 0.33803 -0.16319 0.33896 C -0.17396 0.34844 -0.18802 0.33919 -0.2 0.33665 C -0.19531 0.33017 -0.18993 0.32994 -0.1842 0.32485 C -0.17899 0.30404 -0.18437 0.31121 -0.16493 0.30844 C -0.15781 0.3052 -0.15503 0.30035 -0.15087 0.29202 C -0.15035 0.28971 -0.15 0.28717 -0.14913 0.28508 C -0.14826 0.28231 -0.14375 0.27884 -0.14566 0.27815 C -0.1493 0.2763 -0.15642 0.28532 -0.15955 0.28717 C -0.16736 0.29248 -0.17569 0.29503 -0.1842 0.29688 C -0.19045 0.29942 -0.19583 0.30451 -0.20174 0.30844 C -0.20712 0.28693 -0.18524 0.27722 -0.17361 0.27352 C -0.16996 0.26821 -0.16823 0.26566 -0.16319 0.2615 C -0.16163 0.26058 -0.15608 0.25826 -0.15781 0.25919 C -0.16389 0.26358 -0.17066 0.26798 -0.17708 0.27121 C -0.19253 0.29087 -0.17969 0.32092 -0.19114 0.34358 C -0.19167 0.34659 -0.19375 0.34982 -0.19288 0.35283 C -0.1908 0.36 -0.18142 0.35098 -0.18073 0.35052 C -0.16667 0.34266 -0.15174 0.33341 -0.1368 0.32948 C -0.12934 0.32462 -0.12708 0.32208 -0.12274 0.31306 C -0.12205 0.30936 -0.11875 0.29826 -0.12274 0.29456 C -0.1243 0.29295 -0.12639 0.29618 -0.12812 0.29688 C -0.12986 0.29919 -0.13125 0.30196 -0.13333 0.30358 C -0.13542 0.3052 -0.13837 0.30428 -0.14028 0.30613 C -0.14271 0.30844 -0.1434 0.31306 -0.14566 0.31561 C -0.1559 0.32786 -0.16285 0.32485 -0.17535 0.32948 C -0.18073 0.33133 -0.18594 0.33433 -0.19114 0.33665 C -0.19288 0.33734 -0.19653 0.33896 -0.19653 0.33896 C -0.19826 0.34058 -0.19965 0.34428 -0.20174 0.34358 C -0.20347 0.34289 -0.20399 0.33896 -0.20347 0.33665 C -0.2026 0.33225 -0.20069 0.32809 -0.19826 0.32485 C -0.19687 0.323 -0.19462 0.32324 -0.19288 0.32254 C -0.18455 0.28878 -0.1243 0.30196 -0.11406 0.30127 C -0.11285 0.29988 -0.1118 0.2978 -0.11042 0.29688 C -0.10885 0.29549 -0.1066 0.29618 -0.10521 0.29456 C -0.10347 0.29271 -0.1033 0.28948 -0.10174 0.28717 C -0.09201 0.27399 -0.10052 0.2904 -0.09288 0.27815 C -0.08854 0.27075 -0.08663 0.26705 -0.08073 0.2615 C -0.06858 0.26659 -0.08212 0.26035 -0.07014 0.26867 C -0.06528 0.27214 -0.05955 0.27352 -0.05434 0.27561 C -0.0526 0.2763 -0.05087 0.27722 -0.04913 0.27815 C -0.04739 0.27884 -0.04375 0.28046 -0.04375 0.28046 C -0.03733 0.27977 -0.02795 0.28532 -0.02448 0.27815 C -0.01354 0.2548 -0.03299 0.23514 -0.01406 0.22682 C -0.00104 0.20948 -0.02292 0.23676 -0.00347 0.21965 C 0.00017 0.21641 0.00156 0.20601 0.00521 0.20092 C 0.01059 0.1815 0.01146 0.15954 0.01754 0.14035 C 0.0184 0.1378 0.02014 0.13572 0.02101 0.13318 C 0.02552 0.12 0.02726 0.10913 0.03681 0.10058 C 0.04236 0.09017 0.04861 0.08832 0.05625 0.08185 C 0.05851 0.07722 0.06094 0.07237 0.0632 0.06774 C 0.06563 0.06289 0.0724 0.06497 0.07552 0.06081 " pathEditMode="relative" ptsTypes="ffffffffffffffffffffffffffffffffffffffffffffffffffffffffffffffffffffA">
                                      <p:cBhvr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2"/>
          <p:cNvSpPr>
            <a:spLocks noGrp="1"/>
          </p:cNvSpPr>
          <p:nvPr>
            <p:ph idx="4294967295"/>
          </p:nvPr>
        </p:nvSpPr>
        <p:spPr>
          <a:xfrm>
            <a:off x="468313" y="2492375"/>
            <a:ext cx="4751387" cy="3776663"/>
          </a:xfrm>
        </p:spPr>
        <p:txBody>
          <a:bodyPr/>
          <a:lstStyle/>
          <a:p>
            <a:pPr marL="822325" lvl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sz="26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Регаст</a:t>
            </a:r>
            <a:endParaRPr lang="en-US" altLang="ru-RU" sz="2600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447675" indent="-382588"/>
            <a:r>
              <a:rPr lang="ru-RU" altLang="ru-RU" sz="2600" dirty="0" smtClean="0">
                <a:latin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altLang="ru-RU" sz="2600" i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Эфавиренц</a:t>
            </a:r>
            <a:r>
              <a:rPr lang="ru-RU" altLang="ru-RU" sz="2600" i="1" dirty="0" smtClean="0">
                <a:latin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altLang="ru-RU" sz="2600" i="1" dirty="0" smtClean="0">
                <a:latin typeface="Tahoma" panose="020B0604030504040204" pitchFamily="34" charset="0"/>
                <a:cs typeface="Tahoma" panose="020B0604030504040204" pitchFamily="34" charset="0"/>
              </a:rPr>
              <a:t>EFV)</a:t>
            </a:r>
            <a:endParaRPr lang="ru-RU" altLang="ru-RU" sz="2600" i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447675" indent="-382588"/>
            <a:endParaRPr lang="ru-RU" altLang="ru-RU" sz="10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447675" indent="-382588">
              <a:buFont typeface="Arial" panose="020B0604020202020204" pitchFamily="34" charset="0"/>
              <a:buNone/>
            </a:pPr>
            <a:r>
              <a:rPr lang="ru-RU" altLang="ru-RU" sz="3000" dirty="0" smtClean="0">
                <a:latin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ru-RU" altLang="ru-RU" sz="26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Невирпин</a:t>
            </a:r>
            <a:endParaRPr lang="en-US" altLang="ru-RU" sz="2600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447675" indent="-382588"/>
            <a:r>
              <a:rPr lang="ru-RU" altLang="ru-RU" sz="2600" dirty="0" smtClean="0">
                <a:latin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altLang="ru-RU" sz="2600" i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Невирапин</a:t>
            </a:r>
            <a:r>
              <a:rPr lang="ru-RU" altLang="ru-RU" sz="2600" i="1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ru-RU" sz="2600" i="1" dirty="0" smtClean="0">
                <a:latin typeface="Tahoma" panose="020B0604030504040204" pitchFamily="34" charset="0"/>
                <a:cs typeface="Tahoma" panose="020B0604030504040204" pitchFamily="34" charset="0"/>
              </a:rPr>
              <a:t>(NVP)</a:t>
            </a:r>
            <a:endParaRPr lang="ru-RU" altLang="ru-RU" sz="2600" i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447675" indent="-382588"/>
            <a:endParaRPr lang="ru-RU" altLang="ru-RU" sz="10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447675" indent="-382588">
              <a:buFont typeface="Arial" panose="020B0604020202020204" pitchFamily="34" charset="0"/>
              <a:buNone/>
            </a:pPr>
            <a:r>
              <a:rPr lang="ru-RU" altLang="ru-RU" sz="26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ru-RU" altLang="ru-RU" sz="26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Интеленс</a:t>
            </a:r>
            <a:endParaRPr lang="ru-RU" altLang="ru-RU" sz="2600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447675" indent="-382588"/>
            <a:r>
              <a:rPr lang="ru-RU" altLang="ru-RU" sz="2600" dirty="0" smtClean="0">
                <a:latin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altLang="ru-RU" sz="2600" i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Этравирин</a:t>
            </a:r>
            <a:r>
              <a:rPr lang="ru-RU" altLang="ru-RU" sz="2600" i="1" dirty="0" smtClean="0">
                <a:latin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altLang="ru-RU" sz="2600" i="1" dirty="0" smtClean="0">
                <a:latin typeface="Tahoma" panose="020B0604030504040204" pitchFamily="34" charset="0"/>
                <a:cs typeface="Tahoma" panose="020B0604030504040204" pitchFamily="34" charset="0"/>
              </a:rPr>
              <a:t>TMC-125</a:t>
            </a:r>
            <a:r>
              <a:rPr lang="ru-RU" altLang="ru-RU" sz="2600" i="1" dirty="0" smtClean="0"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pic>
        <p:nvPicPr>
          <p:cNvPr id="23556" name="Рисунок 21" descr="C:\Users\Ilya\Desktop\ARVT RU\Задания\ТЗN1\foto\Etavir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5000625"/>
            <a:ext cx="114617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Рисунок 7" descr="Screensho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2500313"/>
            <a:ext cx="14001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Рисунок 8" descr="Screenshot (3)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1138238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3" descr="C:\Users\stip_000\Pictures\pictures\интеленс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4214813"/>
            <a:ext cx="20002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/>
          <a:lstStyle>
            <a:lvl1pPr marL="484188" indent="-484188"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99F166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484188" indent="-484188"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99F166"/>
                </a:solidFill>
                <a:latin typeface="Century Gothic" pitchFamily="34" charset="0"/>
              </a:defRPr>
            </a:lvl2pPr>
            <a:lvl3pPr marL="484188" indent="-484188"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99F166"/>
                </a:solidFill>
                <a:latin typeface="Century Gothic" pitchFamily="34" charset="0"/>
              </a:defRPr>
            </a:lvl3pPr>
            <a:lvl4pPr marL="484188" indent="-484188"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99F166"/>
                </a:solidFill>
                <a:latin typeface="Century Gothic" pitchFamily="34" charset="0"/>
              </a:defRPr>
            </a:lvl4pPr>
            <a:lvl5pPr marL="484188" indent="-484188"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99F166"/>
                </a:solidFill>
                <a:latin typeface="Century Gothic" pitchFamily="34" charset="0"/>
              </a:defRPr>
            </a:lvl5pPr>
            <a:lvl6pPr marL="9413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99F166"/>
                </a:solidFill>
                <a:latin typeface="Century Gothic" pitchFamily="34" charset="0"/>
              </a:defRPr>
            </a:lvl6pPr>
            <a:lvl7pPr marL="13985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99F166"/>
                </a:solidFill>
                <a:latin typeface="Century Gothic" pitchFamily="34" charset="0"/>
              </a:defRPr>
            </a:lvl7pPr>
            <a:lvl8pPr marL="18557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99F166"/>
                </a:solidFill>
                <a:latin typeface="Century Gothic" pitchFamily="34" charset="0"/>
              </a:defRPr>
            </a:lvl8pPr>
            <a:lvl9pPr marL="23129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99F166"/>
                </a:solidFill>
                <a:latin typeface="Century Gothic" pitchFamily="34" charset="0"/>
              </a:defRPr>
            </a:lvl9pPr>
          </a:lstStyle>
          <a:p>
            <a:pPr>
              <a:defRPr/>
            </a:pPr>
            <a:r>
              <a:rPr lang="ru-RU" sz="3600" dirty="0" err="1" smtClean="0"/>
              <a:t>Ненуклеозидные</a:t>
            </a:r>
            <a:r>
              <a:rPr lang="ru-RU" sz="3600" dirty="0" smtClean="0"/>
              <a:t> ингибиторы ОТ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87142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61864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Особенности класса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9155" name="Содержимое 2"/>
          <p:cNvSpPr>
            <a:spLocks noGrp="1"/>
          </p:cNvSpPr>
          <p:nvPr>
            <p:ph idx="1"/>
          </p:nvPr>
        </p:nvSpPr>
        <p:spPr>
          <a:xfrm>
            <a:off x="457200" y="2204863"/>
            <a:ext cx="8229600" cy="4249911"/>
          </a:xfrm>
        </p:spPr>
        <p:txBody>
          <a:bodyPr/>
          <a:lstStyle/>
          <a:p>
            <a:r>
              <a:rPr lang="ru-RU" dirty="0" smtClean="0"/>
              <a:t>Быстрое формирование устойчивости вируса в случае нарушения режима</a:t>
            </a:r>
          </a:p>
          <a:p>
            <a:r>
              <a:rPr lang="ru-RU" dirty="0" smtClean="0"/>
              <a:t>По силе действия сопоставимы </a:t>
            </a:r>
            <a:br>
              <a:rPr lang="ru-RU" dirty="0" smtClean="0"/>
            </a:br>
            <a:r>
              <a:rPr lang="ru-RU" dirty="0" smtClean="0"/>
              <a:t>с ингибиторами протеаз</a:t>
            </a:r>
          </a:p>
          <a:p>
            <a:r>
              <a:rPr lang="ru-RU" dirty="0" smtClean="0"/>
              <a:t>Невирапин и эфавиренз – перекрестная резистентность</a:t>
            </a:r>
          </a:p>
        </p:txBody>
      </p:sp>
    </p:spTree>
    <p:extLst>
      <p:ext uri="{BB962C8B-B14F-4D97-AF65-F5344CB8AC3E}">
        <p14:creationId xmlns:p14="http://schemas.microsoft.com/office/powerpoint/2010/main" val="865034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Ингибиторы протеаз</a:t>
            </a:r>
            <a:endParaRPr lang="ru-RU" dirty="0"/>
          </a:p>
        </p:txBody>
      </p:sp>
      <p:sp>
        <p:nvSpPr>
          <p:cNvPr id="50178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ru-RU" smtClean="0"/>
              <a:t>Блокируют протеазу ВИЧ</a:t>
            </a:r>
          </a:p>
          <a:p>
            <a:pPr lvl="1"/>
            <a:r>
              <a:rPr lang="ru-RU" smtClean="0"/>
              <a:t>Молекула препарата встраивается </a:t>
            </a:r>
            <a:br>
              <a:rPr lang="ru-RU" smtClean="0"/>
            </a:br>
            <a:r>
              <a:rPr lang="ru-RU" smtClean="0"/>
              <a:t>в фермент (ОТ) и меняет его структуру</a:t>
            </a:r>
          </a:p>
          <a:p>
            <a:r>
              <a:rPr lang="ru-RU" smtClean="0"/>
              <a:t>Препятствуют созреванию вируса</a:t>
            </a:r>
          </a:p>
          <a:p>
            <a:pPr lvl="1"/>
            <a:r>
              <a:rPr lang="ru-RU" smtClean="0"/>
              <a:t>То есть действует на этапе выхода готовых вирусных частиц из клетки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7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0825" cy="6854825"/>
          </a:xfrm>
        </p:spPr>
      </p:pic>
      <p:sp>
        <p:nvSpPr>
          <p:cNvPr id="51202" name="Text Box 3"/>
          <p:cNvSpPr txBox="1">
            <a:spLocks noChangeArrowheads="1"/>
          </p:cNvSpPr>
          <p:nvPr/>
        </p:nvSpPr>
        <p:spPr bwMode="auto">
          <a:xfrm>
            <a:off x="2438400" y="-19050"/>
            <a:ext cx="4038600" cy="822325"/>
          </a:xfrm>
          <a:prstGeom prst="rect">
            <a:avLst/>
          </a:prstGeom>
          <a:solidFill>
            <a:srgbClr val="3E564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400" b="1"/>
              <a:t>Шаг 6</a:t>
            </a:r>
          </a:p>
          <a:p>
            <a:pPr algn="ctr" eaLnBrk="0" hangingPunct="0"/>
            <a:r>
              <a:rPr lang="ru-RU" sz="2400" b="1"/>
              <a:t>Трансляция</a:t>
            </a:r>
          </a:p>
        </p:txBody>
      </p:sp>
      <p:sp>
        <p:nvSpPr>
          <p:cNvPr id="51203" name="Text Box 4"/>
          <p:cNvSpPr txBox="1">
            <a:spLocks noChangeArrowheads="1"/>
          </p:cNvSpPr>
          <p:nvPr/>
        </p:nvSpPr>
        <p:spPr bwMode="auto">
          <a:xfrm>
            <a:off x="685800" y="1752600"/>
            <a:ext cx="1752600" cy="4572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400"/>
              <a:t>Рибосомы</a:t>
            </a:r>
          </a:p>
        </p:txBody>
      </p:sp>
      <p:sp>
        <p:nvSpPr>
          <p:cNvPr id="51204" name="Text Box 5"/>
          <p:cNvSpPr txBox="1">
            <a:spLocks noChangeArrowheads="1"/>
          </p:cNvSpPr>
          <p:nvPr/>
        </p:nvSpPr>
        <p:spPr bwMode="auto">
          <a:xfrm>
            <a:off x="3733800" y="1143000"/>
            <a:ext cx="2743200" cy="8223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400"/>
              <a:t>Полипротеиновая цепь</a:t>
            </a:r>
          </a:p>
        </p:txBody>
      </p:sp>
      <p:sp>
        <p:nvSpPr>
          <p:cNvPr id="51205" name="Text Box 6"/>
          <p:cNvSpPr txBox="1">
            <a:spLocks noChangeArrowheads="1"/>
          </p:cNvSpPr>
          <p:nvPr/>
        </p:nvSpPr>
        <p:spPr bwMode="auto">
          <a:xfrm>
            <a:off x="914400" y="5867400"/>
            <a:ext cx="1219200" cy="4572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мРНК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 descr="8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0825" cy="6854825"/>
          </a:xfrm>
        </p:spPr>
      </p:pic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2438400" y="-19050"/>
            <a:ext cx="4038600" cy="822325"/>
          </a:xfrm>
          <a:prstGeom prst="rect">
            <a:avLst/>
          </a:prstGeom>
          <a:solidFill>
            <a:srgbClr val="3E564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400" b="1"/>
              <a:t>Шаг 7</a:t>
            </a:r>
          </a:p>
          <a:p>
            <a:pPr algn="ctr" eaLnBrk="0" hangingPunct="0"/>
            <a:r>
              <a:rPr lang="ru-RU" sz="2400" b="1"/>
              <a:t>Разделение белков</a:t>
            </a:r>
          </a:p>
        </p:txBody>
      </p:sp>
      <p:sp>
        <p:nvSpPr>
          <p:cNvPr id="52227" name="Text Box 4"/>
          <p:cNvSpPr txBox="1">
            <a:spLocks noChangeArrowheads="1"/>
          </p:cNvSpPr>
          <p:nvPr/>
        </p:nvSpPr>
        <p:spPr bwMode="auto">
          <a:xfrm>
            <a:off x="457200" y="4800600"/>
            <a:ext cx="1600200" cy="4572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400"/>
              <a:t>Протеаза</a:t>
            </a:r>
          </a:p>
        </p:txBody>
      </p:sp>
      <p:sp>
        <p:nvSpPr>
          <p:cNvPr id="52228" name="Text Box 5"/>
          <p:cNvSpPr txBox="1">
            <a:spLocks noChangeArrowheads="1"/>
          </p:cNvSpPr>
          <p:nvPr/>
        </p:nvSpPr>
        <p:spPr bwMode="auto">
          <a:xfrm>
            <a:off x="1524000" y="5943600"/>
            <a:ext cx="2438400" cy="641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ru-RU"/>
              <a:t>Обратная транскриптаза</a:t>
            </a:r>
          </a:p>
        </p:txBody>
      </p:sp>
      <p:sp>
        <p:nvSpPr>
          <p:cNvPr id="52229" name="Text Box 6"/>
          <p:cNvSpPr txBox="1">
            <a:spLocks noChangeArrowheads="1"/>
          </p:cNvSpPr>
          <p:nvPr/>
        </p:nvSpPr>
        <p:spPr bwMode="auto">
          <a:xfrm>
            <a:off x="6324600" y="5078413"/>
            <a:ext cx="1752600" cy="366712"/>
          </a:xfrm>
          <a:prstGeom prst="rect">
            <a:avLst/>
          </a:prstGeom>
          <a:solidFill>
            <a:srgbClr val="3E564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/>
              <a:t>Интеграза</a:t>
            </a:r>
          </a:p>
        </p:txBody>
      </p:sp>
      <p:sp>
        <p:nvSpPr>
          <p:cNvPr id="52230" name="Text Box 7"/>
          <p:cNvSpPr txBox="1">
            <a:spLocks noChangeArrowheads="1"/>
          </p:cNvSpPr>
          <p:nvPr/>
        </p:nvSpPr>
        <p:spPr bwMode="auto">
          <a:xfrm>
            <a:off x="5638800" y="1524000"/>
            <a:ext cx="3200400" cy="457200"/>
          </a:xfrm>
          <a:prstGeom prst="rect">
            <a:avLst/>
          </a:prstGeom>
          <a:solidFill>
            <a:srgbClr val="3E564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400"/>
              <a:t>Ингибитор протеазы</a:t>
            </a:r>
          </a:p>
        </p:txBody>
      </p:sp>
      <p:sp>
        <p:nvSpPr>
          <p:cNvPr id="52231" name="Freeform 8"/>
          <p:cNvSpPr>
            <a:spLocks/>
          </p:cNvSpPr>
          <p:nvPr/>
        </p:nvSpPr>
        <p:spPr bwMode="auto">
          <a:xfrm>
            <a:off x="4140200" y="1268413"/>
            <a:ext cx="4895850" cy="3455987"/>
          </a:xfrm>
          <a:custGeom>
            <a:avLst/>
            <a:gdLst>
              <a:gd name="T0" fmla="*/ 0 w 3084"/>
              <a:gd name="T1" fmla="*/ 2147483647 h 2177"/>
              <a:gd name="T2" fmla="*/ 2147483647 w 3084"/>
              <a:gd name="T3" fmla="*/ 2147483647 h 2177"/>
              <a:gd name="T4" fmla="*/ 2147483647 w 3084"/>
              <a:gd name="T5" fmla="*/ 2147483647 h 2177"/>
              <a:gd name="T6" fmla="*/ 2147483647 w 3084"/>
              <a:gd name="T7" fmla="*/ 2147483647 h 2177"/>
              <a:gd name="T8" fmla="*/ 2147483647 w 3084"/>
              <a:gd name="T9" fmla="*/ 2147483647 h 2177"/>
              <a:gd name="T10" fmla="*/ 2147483647 w 3084"/>
              <a:gd name="T11" fmla="*/ 2147483647 h 2177"/>
              <a:gd name="T12" fmla="*/ 2147483647 w 3084"/>
              <a:gd name="T13" fmla="*/ 2147483647 h 2177"/>
              <a:gd name="T14" fmla="*/ 2147483647 w 3084"/>
              <a:gd name="T15" fmla="*/ 2147483647 h 2177"/>
              <a:gd name="T16" fmla="*/ 2147483647 w 3084"/>
              <a:gd name="T17" fmla="*/ 2147483647 h 2177"/>
              <a:gd name="T18" fmla="*/ 2147483647 w 3084"/>
              <a:gd name="T19" fmla="*/ 0 h 2177"/>
              <a:gd name="T20" fmla="*/ 2147483647 w 3084"/>
              <a:gd name="T21" fmla="*/ 0 h 2177"/>
              <a:gd name="T22" fmla="*/ 0 w 3084"/>
              <a:gd name="T23" fmla="*/ 2147483647 h 217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084"/>
              <a:gd name="T37" fmla="*/ 0 h 2177"/>
              <a:gd name="T38" fmla="*/ 3084 w 3084"/>
              <a:gd name="T39" fmla="*/ 2177 h 217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084" h="2177">
                <a:moveTo>
                  <a:pt x="0" y="318"/>
                </a:moveTo>
                <a:lnTo>
                  <a:pt x="363" y="1316"/>
                </a:lnTo>
                <a:lnTo>
                  <a:pt x="680" y="1769"/>
                </a:lnTo>
                <a:lnTo>
                  <a:pt x="1361" y="2087"/>
                </a:lnTo>
                <a:lnTo>
                  <a:pt x="2132" y="2177"/>
                </a:lnTo>
                <a:lnTo>
                  <a:pt x="2676" y="2177"/>
                </a:lnTo>
                <a:lnTo>
                  <a:pt x="3084" y="1951"/>
                </a:lnTo>
                <a:lnTo>
                  <a:pt x="3084" y="1270"/>
                </a:lnTo>
                <a:lnTo>
                  <a:pt x="3039" y="363"/>
                </a:lnTo>
                <a:lnTo>
                  <a:pt x="2994" y="0"/>
                </a:lnTo>
                <a:lnTo>
                  <a:pt x="45" y="0"/>
                </a:lnTo>
                <a:lnTo>
                  <a:pt x="0" y="318"/>
                </a:lnTo>
                <a:close/>
              </a:path>
            </a:pathLst>
          </a:custGeom>
          <a:gradFill rotWithShape="1">
            <a:gsLst>
              <a:gs pos="0">
                <a:srgbClr val="00CC99"/>
              </a:gs>
              <a:gs pos="100000">
                <a:srgbClr val="005E47"/>
              </a:gs>
            </a:gsLst>
            <a:path path="rect">
              <a:fillToRect t="100000" r="10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 descr="8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0825" cy="6854825"/>
          </a:xfrm>
          <a:gradFill rotWithShape="1">
            <a:gsLst>
              <a:gs pos="0">
                <a:srgbClr val="00CC99"/>
              </a:gs>
              <a:gs pos="100000">
                <a:srgbClr val="005E47"/>
              </a:gs>
            </a:gsLst>
            <a:path path="shape">
              <a:fillToRect l="50000" t="50000" r="50000" b="50000"/>
            </a:path>
          </a:gradFill>
        </p:spPr>
      </p:pic>
      <p:sp>
        <p:nvSpPr>
          <p:cNvPr id="53250" name="Text Box 3"/>
          <p:cNvSpPr txBox="1">
            <a:spLocks noChangeArrowheads="1"/>
          </p:cNvSpPr>
          <p:nvPr/>
        </p:nvSpPr>
        <p:spPr bwMode="auto">
          <a:xfrm>
            <a:off x="2438400" y="-19050"/>
            <a:ext cx="4038600" cy="822325"/>
          </a:xfrm>
          <a:prstGeom prst="rect">
            <a:avLst/>
          </a:prstGeom>
          <a:solidFill>
            <a:srgbClr val="3E564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400" b="1"/>
              <a:t>Шаг 7</a:t>
            </a:r>
          </a:p>
          <a:p>
            <a:pPr algn="ctr" eaLnBrk="0" hangingPunct="0"/>
            <a:r>
              <a:rPr lang="ru-RU" sz="2400" b="1"/>
              <a:t>Разделение белков</a:t>
            </a:r>
          </a:p>
        </p:txBody>
      </p:sp>
      <p:sp>
        <p:nvSpPr>
          <p:cNvPr id="53251" name="Text Box 4"/>
          <p:cNvSpPr txBox="1">
            <a:spLocks noChangeArrowheads="1"/>
          </p:cNvSpPr>
          <p:nvPr/>
        </p:nvSpPr>
        <p:spPr bwMode="auto">
          <a:xfrm>
            <a:off x="285750" y="4786313"/>
            <a:ext cx="2428875" cy="8302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400"/>
              <a:t>Протеаза заблокирована</a:t>
            </a:r>
          </a:p>
        </p:txBody>
      </p:sp>
      <p:sp>
        <p:nvSpPr>
          <p:cNvPr id="53252" name="Text Box 5"/>
          <p:cNvSpPr txBox="1">
            <a:spLocks noChangeArrowheads="1"/>
          </p:cNvSpPr>
          <p:nvPr/>
        </p:nvSpPr>
        <p:spPr bwMode="auto">
          <a:xfrm>
            <a:off x="1524000" y="5943600"/>
            <a:ext cx="2438400" cy="641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ru-RU"/>
              <a:t>Обратная транскриптаза</a:t>
            </a:r>
          </a:p>
        </p:txBody>
      </p:sp>
      <p:sp>
        <p:nvSpPr>
          <p:cNvPr id="53253" name="Text Box 6"/>
          <p:cNvSpPr txBox="1">
            <a:spLocks noChangeArrowheads="1"/>
          </p:cNvSpPr>
          <p:nvPr/>
        </p:nvSpPr>
        <p:spPr bwMode="auto">
          <a:xfrm>
            <a:off x="6324600" y="5078413"/>
            <a:ext cx="1752600" cy="366712"/>
          </a:xfrm>
          <a:prstGeom prst="rect">
            <a:avLst/>
          </a:prstGeom>
          <a:solidFill>
            <a:srgbClr val="3E564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/>
              <a:t>Интеграза</a:t>
            </a:r>
          </a:p>
        </p:txBody>
      </p:sp>
      <p:sp>
        <p:nvSpPr>
          <p:cNvPr id="53254" name="Text Box 7"/>
          <p:cNvSpPr txBox="1">
            <a:spLocks noChangeArrowheads="1"/>
          </p:cNvSpPr>
          <p:nvPr/>
        </p:nvSpPr>
        <p:spPr bwMode="auto">
          <a:xfrm>
            <a:off x="5638800" y="1524000"/>
            <a:ext cx="3200400" cy="457200"/>
          </a:xfrm>
          <a:prstGeom prst="rect">
            <a:avLst/>
          </a:prstGeom>
          <a:solidFill>
            <a:srgbClr val="3E564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400"/>
              <a:t>Ингибитор протеазы</a:t>
            </a:r>
          </a:p>
        </p:txBody>
      </p:sp>
      <p:sp>
        <p:nvSpPr>
          <p:cNvPr id="52232" name="Freeform 8"/>
          <p:cNvSpPr>
            <a:spLocks/>
          </p:cNvSpPr>
          <p:nvPr/>
        </p:nvSpPr>
        <p:spPr bwMode="auto">
          <a:xfrm>
            <a:off x="4140200" y="1268413"/>
            <a:ext cx="4895850" cy="3455987"/>
          </a:xfrm>
          <a:custGeom>
            <a:avLst/>
            <a:gdLst>
              <a:gd name="T0" fmla="*/ 0 w 3084"/>
              <a:gd name="T1" fmla="*/ 2147483647 h 2177"/>
              <a:gd name="T2" fmla="*/ 2147483647 w 3084"/>
              <a:gd name="T3" fmla="*/ 2147483647 h 2177"/>
              <a:gd name="T4" fmla="*/ 2147483647 w 3084"/>
              <a:gd name="T5" fmla="*/ 2147483647 h 2177"/>
              <a:gd name="T6" fmla="*/ 2147483647 w 3084"/>
              <a:gd name="T7" fmla="*/ 2147483647 h 2177"/>
              <a:gd name="T8" fmla="*/ 2147483647 w 3084"/>
              <a:gd name="T9" fmla="*/ 2147483647 h 2177"/>
              <a:gd name="T10" fmla="*/ 2147483647 w 3084"/>
              <a:gd name="T11" fmla="*/ 2147483647 h 2177"/>
              <a:gd name="T12" fmla="*/ 2147483647 w 3084"/>
              <a:gd name="T13" fmla="*/ 2147483647 h 2177"/>
              <a:gd name="T14" fmla="*/ 2147483647 w 3084"/>
              <a:gd name="T15" fmla="*/ 2147483647 h 2177"/>
              <a:gd name="T16" fmla="*/ 2147483647 w 3084"/>
              <a:gd name="T17" fmla="*/ 2147483647 h 2177"/>
              <a:gd name="T18" fmla="*/ 2147483647 w 3084"/>
              <a:gd name="T19" fmla="*/ 0 h 2177"/>
              <a:gd name="T20" fmla="*/ 2147483647 w 3084"/>
              <a:gd name="T21" fmla="*/ 0 h 2177"/>
              <a:gd name="T22" fmla="*/ 0 w 3084"/>
              <a:gd name="T23" fmla="*/ 2147483647 h 217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084"/>
              <a:gd name="T37" fmla="*/ 0 h 2177"/>
              <a:gd name="T38" fmla="*/ 3084 w 3084"/>
              <a:gd name="T39" fmla="*/ 2177 h 217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084" h="2177">
                <a:moveTo>
                  <a:pt x="0" y="318"/>
                </a:moveTo>
                <a:lnTo>
                  <a:pt x="363" y="1316"/>
                </a:lnTo>
                <a:lnTo>
                  <a:pt x="680" y="1769"/>
                </a:lnTo>
                <a:lnTo>
                  <a:pt x="1361" y="2087"/>
                </a:lnTo>
                <a:lnTo>
                  <a:pt x="2132" y="2177"/>
                </a:lnTo>
                <a:lnTo>
                  <a:pt x="2676" y="2177"/>
                </a:lnTo>
                <a:lnTo>
                  <a:pt x="3084" y="1951"/>
                </a:lnTo>
                <a:lnTo>
                  <a:pt x="3084" y="1270"/>
                </a:lnTo>
                <a:lnTo>
                  <a:pt x="3039" y="363"/>
                </a:lnTo>
                <a:lnTo>
                  <a:pt x="2994" y="0"/>
                </a:lnTo>
                <a:lnTo>
                  <a:pt x="45" y="0"/>
                </a:lnTo>
                <a:lnTo>
                  <a:pt x="0" y="318"/>
                </a:lnTo>
                <a:close/>
              </a:path>
            </a:pathLst>
          </a:custGeom>
          <a:gradFill flip="none" rotWithShape="1">
            <a:gsLst>
              <a:gs pos="0">
                <a:srgbClr val="00CC99"/>
              </a:gs>
              <a:gs pos="100000">
                <a:srgbClr val="005E47"/>
              </a:gs>
            </a:gsLst>
            <a:path path="circle">
              <a:fillToRect t="100000" r="100000"/>
            </a:path>
            <a:tileRect l="-100000" b="-100000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9" name="Капля 8"/>
          <p:cNvSpPr/>
          <p:nvPr/>
        </p:nvSpPr>
        <p:spPr>
          <a:xfrm rot="11872469">
            <a:off x="1319564" y="3405529"/>
            <a:ext cx="1028059" cy="941416"/>
          </a:xfrm>
          <a:prstGeom prst="teardrop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508000" h="254000"/>
            <a:bevelB w="508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Капля 9"/>
          <p:cNvSpPr/>
          <p:nvPr/>
        </p:nvSpPr>
        <p:spPr>
          <a:xfrm rot="1083134">
            <a:off x="4058267" y="3942632"/>
            <a:ext cx="720471" cy="885567"/>
          </a:xfrm>
          <a:prstGeom prst="teardrop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508000" h="254000"/>
            <a:bevelB w="508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264" name="Text Box 4"/>
          <p:cNvSpPr txBox="1">
            <a:spLocks noChangeArrowheads="1"/>
          </p:cNvSpPr>
          <p:nvPr/>
        </p:nvSpPr>
        <p:spPr bwMode="auto">
          <a:xfrm>
            <a:off x="5000625" y="2857500"/>
            <a:ext cx="2428875" cy="8302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400"/>
              <a:t>Протеаза заблокирована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2"/>
          <p:cNvSpPr>
            <a:spLocks noGrp="1"/>
          </p:cNvSpPr>
          <p:nvPr>
            <p:ph idx="4294967295"/>
          </p:nvPr>
        </p:nvSpPr>
        <p:spPr>
          <a:xfrm>
            <a:off x="0" y="1285875"/>
            <a:ext cx="4859338" cy="4624388"/>
          </a:xfrm>
        </p:spPr>
        <p:txBody>
          <a:bodyPr/>
          <a:lstStyle/>
          <a:p>
            <a:pPr marL="447675" indent="-382588">
              <a:buFont typeface="Arial" panose="020B0604020202020204" pitchFamily="34" charset="0"/>
              <a:buNone/>
            </a:pPr>
            <a:r>
              <a:rPr lang="ru-RU" altLang="ru-RU" sz="2600" dirty="0" smtClean="0">
                <a:latin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ru-RU" altLang="ru-RU" sz="26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Реатаз</a:t>
            </a:r>
            <a:endParaRPr lang="ru-RU" altLang="ru-RU" sz="2600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447675" indent="-382588">
              <a:lnSpc>
                <a:spcPct val="60000"/>
              </a:lnSpc>
            </a:pPr>
            <a:r>
              <a:rPr lang="ru-RU" altLang="ru-RU" sz="2200" i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Атазанавир</a:t>
            </a:r>
            <a:r>
              <a:rPr lang="en-US" altLang="ru-RU" sz="2200" i="1" dirty="0" smtClean="0">
                <a:latin typeface="Tahoma" panose="020B0604030504040204" pitchFamily="34" charset="0"/>
                <a:cs typeface="Tahoma" panose="020B0604030504040204" pitchFamily="34" charset="0"/>
              </a:rPr>
              <a:t> (ATV)</a:t>
            </a:r>
            <a:endParaRPr lang="ru-RU" altLang="ru-RU" sz="2200" i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447675" indent="-382588">
              <a:lnSpc>
                <a:spcPct val="60000"/>
              </a:lnSpc>
            </a:pPr>
            <a:endParaRPr lang="ru-RU" altLang="ru-RU" sz="2200" i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447675" indent="-382588">
              <a:lnSpc>
                <a:spcPct val="60000"/>
              </a:lnSpc>
            </a:pPr>
            <a:endParaRPr lang="ru-RU" altLang="ru-RU" sz="2200" i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447675" indent="-382588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ru-RU" altLang="ru-RU" sz="2600" dirty="0" smtClean="0">
                <a:latin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ru-RU" altLang="ru-RU" sz="26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Калетра</a:t>
            </a:r>
            <a:endParaRPr lang="ru-RU" altLang="ru-RU" sz="2600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447675" indent="-382588">
              <a:lnSpc>
                <a:spcPct val="60000"/>
              </a:lnSpc>
            </a:pPr>
            <a:r>
              <a:rPr lang="ru-RU" altLang="ru-RU" sz="2200" i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Лопинавир+ритонавир</a:t>
            </a:r>
            <a:r>
              <a:rPr lang="ru-RU" altLang="ru-RU" sz="2200" i="1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447675" indent="-382588">
              <a:lnSpc>
                <a:spcPct val="60000"/>
              </a:lnSpc>
              <a:buFont typeface="Arial" panose="020B0604020202020204" pitchFamily="34" charset="0"/>
              <a:buNone/>
            </a:pPr>
            <a:r>
              <a:rPr lang="ru-RU" altLang="ru-RU" sz="2200" i="1" dirty="0" smtClean="0">
                <a:latin typeface="Tahoma" panose="020B0604030504040204" pitchFamily="34" charset="0"/>
                <a:cs typeface="Tahoma" panose="020B0604030504040204" pitchFamily="34" charset="0"/>
              </a:rPr>
              <a:t>    (</a:t>
            </a:r>
            <a:r>
              <a:rPr lang="en-US" altLang="ru-RU" sz="2200" i="1" dirty="0" smtClean="0">
                <a:latin typeface="Tahoma" panose="020B0604030504040204" pitchFamily="34" charset="0"/>
                <a:cs typeface="Tahoma" panose="020B0604030504040204" pitchFamily="34" charset="0"/>
              </a:rPr>
              <a:t>LPV/r</a:t>
            </a:r>
            <a:r>
              <a:rPr lang="ru-RU" altLang="ru-RU" sz="2200" i="1" dirty="0" smtClean="0"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447675" indent="-382588">
              <a:lnSpc>
                <a:spcPct val="60000"/>
              </a:lnSpc>
            </a:pPr>
            <a:endParaRPr lang="ru-RU" altLang="ru-RU" sz="2200" i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447675" indent="-382588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ru-RU" altLang="ru-RU" sz="2600" dirty="0" smtClean="0">
                <a:latin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ru-RU" altLang="ru-RU" sz="26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Телзир</a:t>
            </a:r>
            <a:endParaRPr lang="ru-RU" altLang="ru-RU" sz="2600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447675" indent="-382588">
              <a:lnSpc>
                <a:spcPct val="60000"/>
              </a:lnSpc>
            </a:pPr>
            <a:r>
              <a:rPr lang="ru-RU" altLang="ru-RU" sz="2200" i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Фосампренавир</a:t>
            </a:r>
            <a:r>
              <a:rPr lang="ru-RU" altLang="ru-RU" sz="2200" i="1" dirty="0" smtClean="0">
                <a:latin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altLang="ru-RU" sz="2200" i="1" dirty="0" smtClean="0">
                <a:latin typeface="Tahoma" panose="020B0604030504040204" pitchFamily="34" charset="0"/>
                <a:cs typeface="Tahoma" panose="020B0604030504040204" pitchFamily="34" charset="0"/>
              </a:rPr>
              <a:t>FPV</a:t>
            </a:r>
            <a:r>
              <a:rPr lang="ru-RU" altLang="ru-RU" sz="2200" i="1" dirty="0" smtClean="0"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447675" indent="-382588">
              <a:buFont typeface="Arial" panose="020B0604020202020204" pitchFamily="34" charset="0"/>
              <a:buNone/>
            </a:pPr>
            <a:r>
              <a:rPr lang="ru-RU" altLang="ru-RU" sz="2600" dirty="0" smtClean="0">
                <a:latin typeface="Tahoma" panose="020B0604030504040204" pitchFamily="34" charset="0"/>
                <a:cs typeface="Tahoma" panose="020B0604030504040204" pitchFamily="34" charset="0"/>
              </a:rPr>
              <a:t>    </a:t>
            </a:r>
          </a:p>
          <a:p>
            <a:pPr marL="447675" indent="-382588">
              <a:buFont typeface="Arial" panose="020B0604020202020204" pitchFamily="34" charset="0"/>
              <a:buNone/>
            </a:pPr>
            <a:endParaRPr lang="ru-RU" altLang="ru-RU" sz="26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580" name="Содержимое 2"/>
          <p:cNvSpPr>
            <a:spLocks/>
          </p:cNvSpPr>
          <p:nvPr/>
        </p:nvSpPr>
        <p:spPr bwMode="auto">
          <a:xfrm>
            <a:off x="4572000" y="2420938"/>
            <a:ext cx="44640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3825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2600" dirty="0">
                <a:solidFill>
                  <a:srgbClr val="009AC7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ru-RU" altLang="ru-RU" sz="2600" b="1" dirty="0" err="1">
                <a:latin typeface="Tahoma" panose="020B0604030504040204" pitchFamily="34" charset="0"/>
                <a:cs typeface="Tahoma" panose="020B0604030504040204" pitchFamily="34" charset="0"/>
              </a:rPr>
              <a:t>Интерфаст</a:t>
            </a:r>
            <a:endParaRPr lang="ru-RU" altLang="ru-RU" sz="2600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6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2200" i="1" dirty="0" err="1">
                <a:latin typeface="Tahoma" panose="020B0604030504040204" pitchFamily="34" charset="0"/>
                <a:cs typeface="Tahoma" panose="020B0604030504040204" pitchFamily="34" charset="0"/>
              </a:rPr>
              <a:t>Саквинавир</a:t>
            </a:r>
            <a:r>
              <a:rPr lang="en-US" altLang="ru-RU" sz="2200" i="1" dirty="0">
                <a:latin typeface="Tahoma" panose="020B0604030504040204" pitchFamily="34" charset="0"/>
                <a:cs typeface="Tahoma" panose="020B0604030504040204" pitchFamily="34" charset="0"/>
              </a:rPr>
              <a:t> (SQV-HGC)</a:t>
            </a:r>
            <a:endParaRPr lang="ru-RU" altLang="ru-RU" sz="2200" i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4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2600" dirty="0">
                <a:latin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ru-RU" altLang="ru-RU" sz="2600" b="1" dirty="0" err="1">
                <a:latin typeface="Tahoma" panose="020B0604030504040204" pitchFamily="34" charset="0"/>
                <a:cs typeface="Tahoma" panose="020B0604030504040204" pitchFamily="34" charset="0"/>
              </a:rPr>
              <a:t>Кемерувир</a:t>
            </a:r>
            <a:endParaRPr lang="ru-RU" altLang="ru-RU" sz="2600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6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2200" i="1" dirty="0" err="1">
                <a:latin typeface="Tahoma" panose="020B0604030504040204" pitchFamily="34" charset="0"/>
                <a:cs typeface="Tahoma" panose="020B0604030504040204" pitchFamily="34" charset="0"/>
              </a:rPr>
              <a:t>Дарунавир</a:t>
            </a:r>
            <a:r>
              <a:rPr lang="en-US" altLang="ru-RU" sz="2200" i="1" dirty="0">
                <a:latin typeface="Tahoma" panose="020B0604030504040204" pitchFamily="34" charset="0"/>
                <a:cs typeface="Tahoma" panose="020B0604030504040204" pitchFamily="34" charset="0"/>
              </a:rPr>
              <a:t> (DVR</a:t>
            </a:r>
            <a:r>
              <a:rPr lang="en-US" altLang="ru-RU" sz="2200" i="1" dirty="0" smtClean="0"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ru-RU" altLang="ru-RU" sz="2600" dirty="0" smtClean="0">
                <a:latin typeface="Tahoma" panose="020B0604030504040204" pitchFamily="34" charset="0"/>
                <a:cs typeface="Tahoma" panose="020B0604030504040204" pitchFamily="34" charset="0"/>
              </a:rPr>
              <a:t>    </a:t>
            </a:r>
            <a:endParaRPr lang="ru-RU" altLang="ru-RU" sz="2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581" name="Содержимое 2"/>
          <p:cNvSpPr>
            <a:spLocks/>
          </p:cNvSpPr>
          <p:nvPr/>
        </p:nvSpPr>
        <p:spPr bwMode="auto">
          <a:xfrm>
            <a:off x="251520" y="5905500"/>
            <a:ext cx="7455793" cy="85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3825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2600" dirty="0">
                <a:latin typeface="Tahoma" panose="020B0604030504040204" pitchFamily="34" charset="0"/>
                <a:cs typeface="Tahoma" panose="020B0604030504040204" pitchFamily="34" charset="0"/>
              </a:rPr>
              <a:t>                             </a:t>
            </a:r>
            <a:r>
              <a:rPr lang="ru-RU" altLang="ru-RU" sz="2600" b="1" dirty="0" err="1">
                <a:latin typeface="Tahoma" panose="020B0604030504040204" pitchFamily="34" charset="0"/>
                <a:cs typeface="Tahoma" panose="020B0604030504040204" pitchFamily="34" charset="0"/>
              </a:rPr>
              <a:t>Норвир</a:t>
            </a:r>
            <a:r>
              <a:rPr lang="ru-RU" altLang="ru-RU" sz="2600" b="1" dirty="0">
                <a:latin typeface="Tahoma" panose="020B0604030504040204" pitchFamily="34" charset="0"/>
                <a:cs typeface="Tahoma" panose="020B0604030504040204" pitchFamily="34" charset="0"/>
              </a:rPr>
              <a:t>, Ритонавир-100</a:t>
            </a:r>
            <a:r>
              <a:rPr lang="ru-RU" altLang="ru-RU" sz="26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>
              <a:lnSpc>
                <a:spcPct val="6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2200" i="1" dirty="0" err="1">
                <a:latin typeface="Tahoma" panose="020B0604030504040204" pitchFamily="34" charset="0"/>
                <a:cs typeface="Tahoma" panose="020B0604030504040204" pitchFamily="34" charset="0"/>
              </a:rPr>
              <a:t>Ритонавир</a:t>
            </a:r>
            <a:r>
              <a:rPr lang="en-US" altLang="ru-RU" sz="2200" i="1" dirty="0">
                <a:latin typeface="Tahoma" panose="020B0604030504040204" pitchFamily="34" charset="0"/>
                <a:cs typeface="Tahoma" panose="020B0604030504040204" pitchFamily="34" charset="0"/>
              </a:rPr>
              <a:t> (RTV)</a:t>
            </a:r>
            <a:r>
              <a:rPr lang="ru-RU" altLang="ru-RU" sz="22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6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24582" name="Рисунок 3" descr="Норвир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6" y="5423090"/>
            <a:ext cx="1200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Рисунок 34" descr="C:\Users\Ilya\Desktop\ARVT RU\Задания\ТЗN1\foto\Atazanavi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2214563"/>
            <a:ext cx="695325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Рисунок 10" descr="Screenshot (4)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1571625"/>
            <a:ext cx="85725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Рисунок 11" descr="Screenshot (2)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3357563"/>
            <a:ext cx="10287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3" descr="C:\Users\stip_000\Pictures\pictures\калетра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309" y="2890797"/>
            <a:ext cx="1460500" cy="1714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4" descr="C:\Users\stip_000\Pictures\pictures\реатаз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1214438"/>
            <a:ext cx="863600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5" descr="C:\Users\stip_000\Pictures\pictures\телзир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5000625"/>
            <a:ext cx="1571625" cy="11795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/>
          <a:lstStyle>
            <a:lvl1pPr marL="484188" indent="-484188"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99F166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484188" indent="-484188"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99F166"/>
                </a:solidFill>
                <a:latin typeface="Century Gothic" pitchFamily="34" charset="0"/>
              </a:defRPr>
            </a:lvl2pPr>
            <a:lvl3pPr marL="484188" indent="-484188"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99F166"/>
                </a:solidFill>
                <a:latin typeface="Century Gothic" pitchFamily="34" charset="0"/>
              </a:defRPr>
            </a:lvl3pPr>
            <a:lvl4pPr marL="484188" indent="-484188"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99F166"/>
                </a:solidFill>
                <a:latin typeface="Century Gothic" pitchFamily="34" charset="0"/>
              </a:defRPr>
            </a:lvl4pPr>
            <a:lvl5pPr marL="484188" indent="-484188"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99F166"/>
                </a:solidFill>
                <a:latin typeface="Century Gothic" pitchFamily="34" charset="0"/>
              </a:defRPr>
            </a:lvl5pPr>
            <a:lvl6pPr marL="9413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99F166"/>
                </a:solidFill>
                <a:latin typeface="Century Gothic" pitchFamily="34" charset="0"/>
              </a:defRPr>
            </a:lvl6pPr>
            <a:lvl7pPr marL="13985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99F166"/>
                </a:solidFill>
                <a:latin typeface="Century Gothic" pitchFamily="34" charset="0"/>
              </a:defRPr>
            </a:lvl7pPr>
            <a:lvl8pPr marL="18557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99F166"/>
                </a:solidFill>
                <a:latin typeface="Century Gothic" pitchFamily="34" charset="0"/>
              </a:defRPr>
            </a:lvl8pPr>
            <a:lvl9pPr marL="23129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99F166"/>
                </a:solidFill>
                <a:latin typeface="Century Gothic" pitchFamily="34" charset="0"/>
              </a:defRPr>
            </a:lvl9pPr>
          </a:lstStyle>
          <a:p>
            <a:pPr>
              <a:defRPr/>
            </a:pPr>
            <a:r>
              <a:rPr lang="ru-RU" smtClean="0"/>
              <a:t>Ингибиторы протеаз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218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Особенности класса</a:t>
            </a:r>
            <a:endParaRPr lang="ru-RU" dirty="0"/>
          </a:p>
        </p:txBody>
      </p:sp>
      <p:sp>
        <p:nvSpPr>
          <p:cNvPr id="55298" name="Содержимое 2"/>
          <p:cNvSpPr>
            <a:spLocks noGrp="1"/>
          </p:cNvSpPr>
          <p:nvPr>
            <p:ph idx="1"/>
          </p:nvPr>
        </p:nvSpPr>
        <p:spPr>
          <a:xfrm>
            <a:off x="214282" y="1882775"/>
            <a:ext cx="8715436" cy="4572000"/>
          </a:xfrm>
        </p:spPr>
        <p:txBody>
          <a:bodyPr/>
          <a:lstStyle/>
          <a:p>
            <a:r>
              <a:rPr lang="ru-RU" dirty="0" smtClean="0"/>
              <a:t>Практически все препараты следует сочетать с небольшой дозировкой </a:t>
            </a:r>
            <a:r>
              <a:rPr lang="ru-RU" dirty="0" err="1" smtClean="0"/>
              <a:t>Ритоновира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Сильно вмешиваются в работу ферментов печени</a:t>
            </a:r>
          </a:p>
          <a:p>
            <a:endParaRPr lang="ru-RU" dirty="0" smtClean="0"/>
          </a:p>
          <a:p>
            <a:r>
              <a:rPr lang="ru-RU" dirty="0" smtClean="0"/>
              <a:t>Плохо сочетаются с противотуберкулезными препаратами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Вы слышали </a:t>
            </a:r>
            <a:br>
              <a:rPr lang="ru-RU" dirty="0" smtClean="0"/>
            </a:br>
            <a:r>
              <a:rPr lang="ru-RU" dirty="0" smtClean="0"/>
              <a:t>про АРВ терапию?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3186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Препятствуют </a:t>
            </a:r>
            <a:r>
              <a:rPr lang="ru-RU" dirty="0"/>
              <a:t>встраиванию ДНК-</a:t>
            </a:r>
            <a:r>
              <a:rPr lang="ru-RU" dirty="0" err="1"/>
              <a:t>провируса</a:t>
            </a:r>
            <a:r>
              <a:rPr lang="ru-RU" dirty="0"/>
              <a:t> в </a:t>
            </a:r>
            <a:r>
              <a:rPr lang="ru-RU" dirty="0" smtClean="0"/>
              <a:t>ядро </a:t>
            </a:r>
            <a:r>
              <a:rPr lang="ru-RU" dirty="0"/>
              <a:t>клетки</a:t>
            </a:r>
          </a:p>
          <a:p>
            <a:pPr lvl="1"/>
            <a:r>
              <a:rPr lang="ru-RU" dirty="0" err="1"/>
              <a:t>Ральтегравир</a:t>
            </a:r>
            <a:r>
              <a:rPr lang="ru-RU" dirty="0"/>
              <a:t> (</a:t>
            </a:r>
            <a:r>
              <a:rPr lang="ru-RU" dirty="0" err="1"/>
              <a:t>Исентресс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0880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Содержимое 2"/>
          <p:cNvSpPr>
            <a:spLocks noGrp="1"/>
          </p:cNvSpPr>
          <p:nvPr>
            <p:ph idx="4294967295"/>
          </p:nvPr>
        </p:nvSpPr>
        <p:spPr>
          <a:xfrm>
            <a:off x="179388" y="1268760"/>
            <a:ext cx="7993062" cy="4641503"/>
          </a:xfrm>
        </p:spPr>
        <p:txBody>
          <a:bodyPr/>
          <a:lstStyle/>
          <a:p>
            <a:pPr marL="447675" indent="-382588">
              <a:buFont typeface="Arial" charset="0"/>
              <a:buNone/>
              <a:defRPr/>
            </a:pPr>
            <a:r>
              <a:rPr lang="ru-RU" altLang="ru-RU" sz="2600" dirty="0" smtClean="0">
                <a:solidFill>
                  <a:srgbClr val="009AC7"/>
                </a:solidFill>
                <a:latin typeface="Tahoma" pitchFamily="34" charset="0"/>
                <a:cs typeface="Tahoma" pitchFamily="34" charset="0"/>
              </a:rPr>
              <a:t>    </a:t>
            </a:r>
          </a:p>
          <a:p>
            <a:pPr>
              <a:defRPr/>
            </a:pPr>
            <a:r>
              <a:rPr lang="ru-RU" altLang="ru-RU" sz="2800" b="1" dirty="0" err="1" smtClean="0">
                <a:latin typeface="Tahoma" pitchFamily="34" charset="0"/>
                <a:cs typeface="Tahoma" pitchFamily="34" charset="0"/>
              </a:rPr>
              <a:t>Исентресс</a:t>
            </a:r>
            <a:endParaRPr lang="ru-RU" altLang="ru-RU" sz="2800" b="1" dirty="0" smtClean="0">
              <a:latin typeface="Tahoma" pitchFamily="34" charset="0"/>
              <a:cs typeface="Tahoma" pitchFamily="34" charset="0"/>
            </a:endParaRPr>
          </a:p>
          <a:p>
            <a:pPr lvl="1">
              <a:lnSpc>
                <a:spcPct val="60000"/>
              </a:lnSpc>
              <a:defRPr/>
            </a:pPr>
            <a:r>
              <a:rPr lang="ru-RU" altLang="ru-RU" sz="2400" i="1" dirty="0" err="1" smtClean="0">
                <a:latin typeface="Tahoma" pitchFamily="34" charset="0"/>
                <a:cs typeface="Tahoma" pitchFamily="34" charset="0"/>
              </a:rPr>
              <a:t>ралтегравир</a:t>
            </a:r>
            <a:r>
              <a:rPr lang="ru-RU" altLang="ru-RU" sz="2400" i="1" dirty="0" smtClean="0">
                <a:latin typeface="Tahoma" pitchFamily="34" charset="0"/>
                <a:cs typeface="Tahoma" pitchFamily="34" charset="0"/>
              </a:rPr>
              <a:t> (</a:t>
            </a:r>
            <a:r>
              <a:rPr lang="en-US" altLang="ru-RU" sz="2400" i="1" dirty="0" smtClean="0">
                <a:latin typeface="Tahoma" pitchFamily="34" charset="0"/>
                <a:cs typeface="Tahoma" pitchFamily="34" charset="0"/>
              </a:rPr>
              <a:t>RAL</a:t>
            </a:r>
            <a:r>
              <a:rPr lang="ru-RU" altLang="ru-RU" sz="2400" i="1" dirty="0" smtClean="0">
                <a:latin typeface="Tahoma" pitchFamily="34" charset="0"/>
                <a:cs typeface="Tahoma" pitchFamily="34" charset="0"/>
              </a:rPr>
              <a:t>)</a:t>
            </a:r>
          </a:p>
          <a:p>
            <a:pPr lvl="1">
              <a:defRPr/>
            </a:pPr>
            <a:r>
              <a:rPr lang="ru-RU" altLang="ru-RU" sz="2200" i="1" dirty="0" smtClean="0">
                <a:latin typeface="Tahoma" pitchFamily="34" charset="0"/>
                <a:cs typeface="Tahoma" pitchFamily="34" charset="0"/>
              </a:rPr>
              <a:t>зарегистрирован в РФ в 2008</a:t>
            </a:r>
            <a:r>
              <a:rPr lang="en-US" altLang="ru-RU" sz="2200" i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2200" i="1" dirty="0" smtClean="0">
                <a:latin typeface="Tahoma" pitchFamily="34" charset="0"/>
                <a:cs typeface="Tahoma" pitchFamily="34" charset="0"/>
              </a:rPr>
              <a:t>г.</a:t>
            </a:r>
          </a:p>
          <a:p>
            <a:pPr>
              <a:defRPr/>
            </a:pPr>
            <a:r>
              <a:rPr lang="ru-RU" altLang="ru-RU" sz="2600" b="1" dirty="0" err="1" smtClean="0">
                <a:latin typeface="Tahoma" pitchFamily="34" charset="0"/>
                <a:cs typeface="Tahoma" pitchFamily="34" charset="0"/>
              </a:rPr>
              <a:t>Тивикай</a:t>
            </a:r>
            <a:endParaRPr lang="ru-RU" altLang="ru-RU" sz="2600" b="1" dirty="0">
              <a:latin typeface="Tahoma" pitchFamily="34" charset="0"/>
              <a:cs typeface="Tahoma" pitchFamily="34" charset="0"/>
            </a:endParaRPr>
          </a:p>
          <a:p>
            <a:pPr lvl="1">
              <a:defRPr/>
            </a:pPr>
            <a:r>
              <a:rPr lang="ru-RU" altLang="ru-RU" sz="2200" i="1" dirty="0" err="1" smtClean="0">
                <a:latin typeface="Tahoma" pitchFamily="34" charset="0"/>
                <a:cs typeface="Tahoma" pitchFamily="34" charset="0"/>
              </a:rPr>
              <a:t>Долутегравир</a:t>
            </a:r>
            <a:r>
              <a:rPr lang="ru-RU" altLang="ru-RU" sz="2200" i="1" dirty="0" smtClean="0">
                <a:latin typeface="Tahoma" pitchFamily="34" charset="0"/>
                <a:cs typeface="Tahoma" pitchFamily="34" charset="0"/>
              </a:rPr>
              <a:t> (</a:t>
            </a:r>
            <a:r>
              <a:rPr lang="en-US" altLang="ru-RU" sz="2200" i="1" dirty="0" smtClean="0">
                <a:latin typeface="Tahoma" pitchFamily="34" charset="0"/>
                <a:cs typeface="Tahoma" pitchFamily="34" charset="0"/>
              </a:rPr>
              <a:t>DTG</a:t>
            </a:r>
            <a:r>
              <a:rPr lang="ru-RU" altLang="ru-RU" sz="2200" i="1" dirty="0" smtClean="0">
                <a:latin typeface="Tahoma" pitchFamily="34" charset="0"/>
                <a:cs typeface="Tahoma" pitchFamily="34" charset="0"/>
              </a:rPr>
              <a:t>)</a:t>
            </a:r>
          </a:p>
          <a:p>
            <a:pPr lvl="1">
              <a:defRPr/>
            </a:pPr>
            <a:r>
              <a:rPr lang="ru-RU" altLang="ru-RU" sz="2200" i="1" dirty="0" smtClean="0">
                <a:latin typeface="Tahoma" pitchFamily="34" charset="0"/>
                <a:cs typeface="Tahoma" pitchFamily="34" charset="0"/>
              </a:rPr>
              <a:t>зарегистрирован в РФ в 2015 г.</a:t>
            </a:r>
          </a:p>
          <a:p>
            <a:pPr marL="522287" lvl="1" indent="-457200">
              <a:buSzPct val="80000"/>
              <a:buFont typeface="Courier New" panose="02070309020205020404" pitchFamily="49" charset="0"/>
              <a:buChar char="o"/>
              <a:defRPr/>
            </a:pPr>
            <a:r>
              <a:rPr lang="ru-RU" b="1" dirty="0" err="1"/>
              <a:t>Эльвитегравир</a:t>
            </a:r>
            <a:r>
              <a:rPr lang="ru-RU" dirty="0"/>
              <a:t> </a:t>
            </a:r>
            <a:endParaRPr lang="ru-RU" dirty="0" smtClean="0"/>
          </a:p>
          <a:p>
            <a:pPr marL="804862" lvl="2" indent="-457200">
              <a:buSzPct val="80000"/>
              <a:buFont typeface="Courier New" panose="02070309020205020404" pitchFamily="49" charset="0"/>
              <a:buChar char="o"/>
              <a:defRPr/>
            </a:pPr>
            <a:r>
              <a:rPr lang="ru-RU" dirty="0" smtClean="0"/>
              <a:t>в </a:t>
            </a:r>
            <a:r>
              <a:rPr lang="ru-RU" dirty="0"/>
              <a:t>составе препарата </a:t>
            </a:r>
            <a:r>
              <a:rPr lang="ru-RU" dirty="0" err="1"/>
              <a:t>Стрибильд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25604" name="Рисунок 39" descr="C:\Users\Ilya\Desktop\ARVT RU\Задания\ТЗN1\foto\Raltegrav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448" y="1411287"/>
            <a:ext cx="968375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Рисунок 5" descr="загруженное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448" y="2551905"/>
            <a:ext cx="900112" cy="1395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2" descr="C:\Users\stip_000\Pictures\pictures\isentres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4" r="23410"/>
          <a:stretch/>
        </p:blipFill>
        <p:spPr bwMode="auto">
          <a:xfrm>
            <a:off x="7385747" y="1411287"/>
            <a:ext cx="1152129" cy="20907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/>
          <a:lstStyle>
            <a:lvl1pPr marL="484188" indent="-484188"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99F166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484188" indent="-484188"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99F166"/>
                </a:solidFill>
                <a:latin typeface="Century Gothic" pitchFamily="34" charset="0"/>
              </a:defRPr>
            </a:lvl2pPr>
            <a:lvl3pPr marL="484188" indent="-484188"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99F166"/>
                </a:solidFill>
                <a:latin typeface="Century Gothic" pitchFamily="34" charset="0"/>
              </a:defRPr>
            </a:lvl3pPr>
            <a:lvl4pPr marL="484188" indent="-484188"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99F166"/>
                </a:solidFill>
                <a:latin typeface="Century Gothic" pitchFamily="34" charset="0"/>
              </a:defRPr>
            </a:lvl4pPr>
            <a:lvl5pPr marL="484188" indent="-484188"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99F166"/>
                </a:solidFill>
                <a:latin typeface="Century Gothic" pitchFamily="34" charset="0"/>
              </a:defRPr>
            </a:lvl5pPr>
            <a:lvl6pPr marL="9413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99F166"/>
                </a:solidFill>
                <a:latin typeface="Century Gothic" pitchFamily="34" charset="0"/>
              </a:defRPr>
            </a:lvl6pPr>
            <a:lvl7pPr marL="13985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99F166"/>
                </a:solidFill>
                <a:latin typeface="Century Gothic" pitchFamily="34" charset="0"/>
              </a:defRPr>
            </a:lvl7pPr>
            <a:lvl8pPr marL="18557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99F166"/>
                </a:solidFill>
                <a:latin typeface="Century Gothic" pitchFamily="34" charset="0"/>
              </a:defRPr>
            </a:lvl8pPr>
            <a:lvl9pPr marL="2312988" indent="-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99F166"/>
                </a:solidFill>
                <a:latin typeface="Century Gothic" pitchFamily="34" charset="0"/>
              </a:defRPr>
            </a:lvl9pPr>
          </a:lstStyle>
          <a:p>
            <a:r>
              <a:rPr lang="ru-RU" smtClean="0"/>
              <a:t>Ингибиторы интегразы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711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  <a:noFill/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Механизм действия других классов АРВТ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882808"/>
            <a:ext cx="8401080" cy="4572000"/>
          </a:xfrm>
        </p:spPr>
        <p:txBody>
          <a:bodyPr>
            <a:normAutofit/>
          </a:bodyPr>
          <a:lstStyle/>
          <a:p>
            <a:r>
              <a:rPr lang="ru-RU" dirty="0" smtClean="0"/>
              <a:t>Ингибиторы слияния – не позволяют ВИЧ проникнуть в клетку</a:t>
            </a:r>
          </a:p>
          <a:p>
            <a:pPr lvl="1"/>
            <a:r>
              <a:rPr lang="ru-RU" dirty="0" err="1" smtClean="0"/>
              <a:t>Энфувертид</a:t>
            </a:r>
            <a:r>
              <a:rPr lang="ru-RU" dirty="0" smtClean="0"/>
              <a:t>, Т-20 (</a:t>
            </a:r>
            <a:r>
              <a:rPr lang="ru-RU" dirty="0" err="1" smtClean="0"/>
              <a:t>Фузеон</a:t>
            </a:r>
            <a:r>
              <a:rPr lang="ru-RU" dirty="0" smtClean="0"/>
              <a:t>)</a:t>
            </a:r>
          </a:p>
          <a:p>
            <a:r>
              <a:rPr lang="ru-RU" dirty="0" smtClean="0"/>
              <a:t>Блокаторы рецепторов – блокируют ко-рецепторы ВИЧ </a:t>
            </a:r>
          </a:p>
          <a:p>
            <a:pPr lvl="1"/>
            <a:r>
              <a:rPr lang="ru-RU" dirty="0" err="1" smtClean="0"/>
              <a:t>Маравирок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261500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Фильм «Жизненный цикл ВИЧ»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81000" y="1633538"/>
            <a:ext cx="3886200" cy="22860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Часть 2 – Действие препаратов АРВТ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414"/>
            <a:ext cx="8229600" cy="139903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Эволюция АРВТ</a:t>
            </a:r>
          </a:p>
        </p:txBody>
      </p:sp>
      <p:sp>
        <p:nvSpPr>
          <p:cNvPr id="59400" name="Text Box 4"/>
          <p:cNvSpPr txBox="1">
            <a:spLocks noChangeArrowheads="1"/>
          </p:cNvSpPr>
          <p:nvPr/>
        </p:nvSpPr>
        <p:spPr bwMode="auto">
          <a:xfrm>
            <a:off x="3779838" y="1000108"/>
            <a:ext cx="1679575" cy="36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000" b="1"/>
              <a:t>Дозировка</a:t>
            </a:r>
            <a:endParaRPr lang="en-US" sz="2000" b="1"/>
          </a:p>
        </p:txBody>
      </p:sp>
      <p:sp>
        <p:nvSpPr>
          <p:cNvPr id="59401" name="Text Box 5"/>
          <p:cNvSpPr txBox="1">
            <a:spLocks noChangeArrowheads="1"/>
          </p:cNvSpPr>
          <p:nvPr/>
        </p:nvSpPr>
        <p:spPr bwMode="auto">
          <a:xfrm>
            <a:off x="5638800" y="1016033"/>
            <a:ext cx="3270250" cy="36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000" b="1" dirty="0"/>
              <a:t>Количество таблеток</a:t>
            </a:r>
            <a:endParaRPr lang="en-US" sz="2000" b="1" dirty="0"/>
          </a:p>
        </p:txBody>
      </p:sp>
      <p:sp>
        <p:nvSpPr>
          <p:cNvPr id="59402" name="Text Box 6"/>
          <p:cNvSpPr txBox="1">
            <a:spLocks noChangeArrowheads="1"/>
          </p:cNvSpPr>
          <p:nvPr/>
        </p:nvSpPr>
        <p:spPr bwMode="auto">
          <a:xfrm>
            <a:off x="457200" y="1016033"/>
            <a:ext cx="1487488" cy="36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000" b="1"/>
              <a:t>Режим</a:t>
            </a:r>
            <a:endParaRPr lang="en-US" sz="2000" b="1"/>
          </a:p>
        </p:txBody>
      </p:sp>
      <p:sp>
        <p:nvSpPr>
          <p:cNvPr id="59403" name="Text Box 7"/>
          <p:cNvSpPr txBox="1">
            <a:spLocks noChangeArrowheads="1"/>
          </p:cNvSpPr>
          <p:nvPr/>
        </p:nvSpPr>
        <p:spPr bwMode="auto">
          <a:xfrm>
            <a:off x="576263" y="1489432"/>
            <a:ext cx="1100138" cy="36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/>
              <a:t>1996</a:t>
            </a:r>
          </a:p>
        </p:txBody>
      </p:sp>
      <p:sp>
        <p:nvSpPr>
          <p:cNvPr id="59404" name="Text Box 8"/>
          <p:cNvSpPr txBox="1">
            <a:spLocks noChangeArrowheads="1"/>
          </p:cNvSpPr>
          <p:nvPr/>
        </p:nvSpPr>
        <p:spPr bwMode="auto">
          <a:xfrm>
            <a:off x="315903" y="1920981"/>
            <a:ext cx="2898775" cy="631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ts val="0"/>
              </a:spcBef>
            </a:pPr>
            <a:r>
              <a:rPr lang="ru-RU" dirty="0" err="1"/>
              <a:t>Зерит</a:t>
            </a:r>
            <a:r>
              <a:rPr lang="en-US" dirty="0"/>
              <a:t>/</a:t>
            </a:r>
            <a:r>
              <a:rPr lang="ru-RU" dirty="0" err="1"/>
              <a:t>Эпивир</a:t>
            </a:r>
            <a:r>
              <a:rPr lang="en-US" dirty="0"/>
              <a:t>/</a:t>
            </a:r>
            <a:r>
              <a:rPr lang="ru-RU" dirty="0" err="1"/>
              <a:t>Криксиван</a:t>
            </a:r>
            <a:endParaRPr lang="ru-RU" dirty="0"/>
          </a:p>
          <a:p>
            <a:pPr algn="ctr" eaLnBrk="0" hangingPunct="0">
              <a:spcBef>
                <a:spcPts val="0"/>
              </a:spcBef>
            </a:pPr>
            <a:r>
              <a:rPr lang="en-US" dirty="0"/>
              <a:t>d4T/3TC/IDV</a:t>
            </a:r>
          </a:p>
        </p:txBody>
      </p:sp>
      <p:sp>
        <p:nvSpPr>
          <p:cNvPr id="59405" name="Text Box 9"/>
          <p:cNvSpPr txBox="1">
            <a:spLocks noChangeArrowheads="1"/>
          </p:cNvSpPr>
          <p:nvPr/>
        </p:nvSpPr>
        <p:spPr bwMode="auto">
          <a:xfrm>
            <a:off x="3563938" y="1852806"/>
            <a:ext cx="2160588" cy="334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dirty="0"/>
              <a:t>10 </a:t>
            </a:r>
            <a:r>
              <a:rPr lang="ru-RU" dirty="0" err="1"/>
              <a:t>табл</a:t>
            </a:r>
            <a:r>
              <a:rPr lang="en-US" dirty="0"/>
              <a:t>, </a:t>
            </a:r>
            <a:r>
              <a:rPr lang="ru-RU" dirty="0"/>
              <a:t>3 р. в д.</a:t>
            </a:r>
            <a:endParaRPr lang="en-US" dirty="0"/>
          </a:p>
        </p:txBody>
      </p:sp>
      <p:pic>
        <p:nvPicPr>
          <p:cNvPr id="59406" name="Picture 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67488" y="1528520"/>
            <a:ext cx="474663" cy="176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7" name="Picture 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67488" y="2253819"/>
            <a:ext cx="474663" cy="176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8" name="Picture 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188" y="1978755"/>
            <a:ext cx="520700" cy="205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9" name="Picture 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00900" y="1509700"/>
            <a:ext cx="520700" cy="205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10" name="Picture 1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00900" y="1719617"/>
            <a:ext cx="520700" cy="205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11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26300" y="2455051"/>
            <a:ext cx="520700" cy="205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12" name="Picture 1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26300" y="2245133"/>
            <a:ext cx="520700" cy="205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13" name="Picture 1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7963" y="1968622"/>
            <a:ext cx="520700" cy="205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14" name="Picture 1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91288" y="1657366"/>
            <a:ext cx="655638" cy="299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15" name="Picture 1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89700" y="2400038"/>
            <a:ext cx="655638" cy="299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16" name="Line 20"/>
          <p:cNvSpPr>
            <a:spLocks noChangeShapeType="1"/>
          </p:cNvSpPr>
          <p:nvPr/>
        </p:nvSpPr>
        <p:spPr bwMode="auto">
          <a:xfrm>
            <a:off x="6378575" y="1952697"/>
            <a:ext cx="1538288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59417" name="Line 21"/>
          <p:cNvSpPr>
            <a:spLocks noChangeShapeType="1"/>
          </p:cNvSpPr>
          <p:nvPr/>
        </p:nvSpPr>
        <p:spPr bwMode="auto">
          <a:xfrm>
            <a:off x="6364288" y="2217627"/>
            <a:ext cx="1560513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59418" name="Text Box 22"/>
          <p:cNvSpPr txBox="1">
            <a:spLocks noChangeArrowheads="1"/>
          </p:cNvSpPr>
          <p:nvPr/>
        </p:nvSpPr>
        <p:spPr bwMode="auto">
          <a:xfrm>
            <a:off x="576263" y="3577445"/>
            <a:ext cx="1100138" cy="36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/>
              <a:t>2002</a:t>
            </a:r>
          </a:p>
        </p:txBody>
      </p:sp>
      <p:pic>
        <p:nvPicPr>
          <p:cNvPr id="59419" name="Picture 2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84988" y="3600608"/>
            <a:ext cx="711200" cy="32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20" name="Text Box 24"/>
          <p:cNvSpPr txBox="1">
            <a:spLocks noChangeArrowheads="1"/>
          </p:cNvSpPr>
          <p:nvPr/>
        </p:nvSpPr>
        <p:spPr bwMode="auto">
          <a:xfrm>
            <a:off x="3708400" y="3785914"/>
            <a:ext cx="1985963" cy="334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/>
              <a:t>3 </a:t>
            </a:r>
            <a:r>
              <a:rPr lang="en-US">
                <a:latin typeface="Tahoma" pitchFamily="34" charset="0"/>
                <a:cs typeface="Arial" pitchFamily="34" charset="0"/>
              </a:rPr>
              <a:t> </a:t>
            </a:r>
            <a:r>
              <a:rPr lang="ru-RU">
                <a:latin typeface="Tahoma" pitchFamily="34" charset="0"/>
                <a:cs typeface="Arial" pitchFamily="34" charset="0"/>
              </a:rPr>
              <a:t>табл</a:t>
            </a:r>
            <a:r>
              <a:rPr lang="en-US">
                <a:latin typeface="Tahoma" pitchFamily="34" charset="0"/>
                <a:cs typeface="Arial" pitchFamily="34" charset="0"/>
              </a:rPr>
              <a:t>, </a:t>
            </a:r>
            <a:r>
              <a:rPr lang="ru-RU">
                <a:latin typeface="Tahoma" pitchFamily="34" charset="0"/>
                <a:cs typeface="Arial" pitchFamily="34" charset="0"/>
              </a:rPr>
              <a:t>2 р. в д.</a:t>
            </a:r>
            <a:endParaRPr lang="en-US"/>
          </a:p>
        </p:txBody>
      </p:sp>
      <p:sp>
        <p:nvSpPr>
          <p:cNvPr id="59421" name="Text Box 25"/>
          <p:cNvSpPr txBox="1">
            <a:spLocks noChangeArrowheads="1"/>
          </p:cNvSpPr>
          <p:nvPr/>
        </p:nvSpPr>
        <p:spPr bwMode="auto">
          <a:xfrm>
            <a:off x="228600" y="3864091"/>
            <a:ext cx="3352800" cy="334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/>
              <a:t>Комбивир(</a:t>
            </a:r>
            <a:r>
              <a:rPr lang="en-US"/>
              <a:t>AZT/3TC)</a:t>
            </a:r>
            <a:r>
              <a:rPr lang="ru-RU"/>
              <a:t>/Сустива</a:t>
            </a:r>
            <a:endParaRPr lang="en-US"/>
          </a:p>
        </p:txBody>
      </p:sp>
      <p:sp>
        <p:nvSpPr>
          <p:cNvPr id="59422" name="Line 26"/>
          <p:cNvSpPr>
            <a:spLocks noChangeShapeType="1"/>
          </p:cNvSpPr>
          <p:nvPr/>
        </p:nvSpPr>
        <p:spPr bwMode="auto">
          <a:xfrm>
            <a:off x="6448425" y="3937923"/>
            <a:ext cx="1538288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pic>
        <p:nvPicPr>
          <p:cNvPr id="59423" name="Picture 2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23038" y="3911865"/>
            <a:ext cx="711200" cy="32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24" name="Picture 2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3929237"/>
            <a:ext cx="635000" cy="289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25" name="Text Box 29"/>
          <p:cNvSpPr txBox="1">
            <a:spLocks noChangeArrowheads="1"/>
          </p:cNvSpPr>
          <p:nvPr/>
        </p:nvSpPr>
        <p:spPr bwMode="auto">
          <a:xfrm>
            <a:off x="576263" y="2683787"/>
            <a:ext cx="1100138" cy="36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/>
              <a:t>1998</a:t>
            </a:r>
          </a:p>
        </p:txBody>
      </p:sp>
      <p:sp>
        <p:nvSpPr>
          <p:cNvPr id="59426" name="Text Box 30"/>
          <p:cNvSpPr txBox="1">
            <a:spLocks noChangeArrowheads="1"/>
          </p:cNvSpPr>
          <p:nvPr/>
        </p:nvSpPr>
        <p:spPr bwMode="auto">
          <a:xfrm>
            <a:off x="228600" y="2945822"/>
            <a:ext cx="3200400" cy="631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ts val="0"/>
              </a:spcBef>
            </a:pPr>
            <a:r>
              <a:rPr lang="ru-RU" dirty="0" err="1"/>
              <a:t>Ретровир</a:t>
            </a:r>
            <a:r>
              <a:rPr lang="en-US" dirty="0"/>
              <a:t>/</a:t>
            </a:r>
            <a:r>
              <a:rPr lang="ru-RU" dirty="0" err="1"/>
              <a:t>Эпивир</a:t>
            </a:r>
            <a:r>
              <a:rPr lang="en-US" dirty="0"/>
              <a:t>/</a:t>
            </a:r>
            <a:r>
              <a:rPr lang="ru-RU" dirty="0" err="1"/>
              <a:t>Сустива</a:t>
            </a:r>
            <a:endParaRPr lang="ru-RU" dirty="0"/>
          </a:p>
          <a:p>
            <a:pPr algn="ctr" eaLnBrk="0" hangingPunct="0">
              <a:spcBef>
                <a:spcPts val="0"/>
              </a:spcBef>
            </a:pPr>
            <a:r>
              <a:rPr lang="en-US" dirty="0"/>
              <a:t>AZT/3TC/EFV</a:t>
            </a:r>
          </a:p>
        </p:txBody>
      </p:sp>
      <p:sp>
        <p:nvSpPr>
          <p:cNvPr id="59427" name="Text Box 31"/>
          <p:cNvSpPr txBox="1">
            <a:spLocks noChangeArrowheads="1"/>
          </p:cNvSpPr>
          <p:nvPr/>
        </p:nvSpPr>
        <p:spPr bwMode="auto">
          <a:xfrm>
            <a:off x="3708400" y="2968984"/>
            <a:ext cx="1912938" cy="334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/>
              <a:t>5 </a:t>
            </a:r>
            <a:r>
              <a:rPr lang="ru-RU"/>
              <a:t>табл</a:t>
            </a:r>
            <a:r>
              <a:rPr lang="en-US"/>
              <a:t>, </a:t>
            </a:r>
            <a:r>
              <a:rPr lang="ru-RU"/>
              <a:t>2 р. в д.</a:t>
            </a:r>
            <a:endParaRPr lang="en-US"/>
          </a:p>
        </p:txBody>
      </p:sp>
      <p:pic>
        <p:nvPicPr>
          <p:cNvPr id="59428" name="Picture 3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10413" y="3058743"/>
            <a:ext cx="711200" cy="32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29" name="Picture 3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21488" y="2756172"/>
            <a:ext cx="711200" cy="32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30" name="Line 34"/>
          <p:cNvSpPr>
            <a:spLocks noChangeShapeType="1"/>
          </p:cNvSpPr>
          <p:nvPr/>
        </p:nvSpPr>
        <p:spPr bwMode="auto">
          <a:xfrm>
            <a:off x="6365875" y="3067429"/>
            <a:ext cx="1538288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pic>
        <p:nvPicPr>
          <p:cNvPr id="59431" name="Picture 35" descr="200m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11456"/>
              </a:clrFrom>
              <a:clrTo>
                <a:srgbClr val="01145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32563" y="3151396"/>
            <a:ext cx="530225" cy="18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32" name="Picture 36" descr="200m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11456"/>
              </a:clrFrom>
              <a:clrTo>
                <a:srgbClr val="01145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29388" y="3355522"/>
            <a:ext cx="530225" cy="18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33" name="Picture 37" descr="200m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51553"/>
              </a:clrFrom>
              <a:clrTo>
                <a:srgbClr val="05155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1063" y="3351178"/>
            <a:ext cx="530225" cy="18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34" name="Text Box 38"/>
          <p:cNvSpPr txBox="1">
            <a:spLocks noChangeArrowheads="1"/>
          </p:cNvSpPr>
          <p:nvPr/>
        </p:nvSpPr>
        <p:spPr bwMode="auto">
          <a:xfrm>
            <a:off x="576263" y="4197087"/>
            <a:ext cx="820738" cy="36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/>
              <a:t>2003</a:t>
            </a:r>
          </a:p>
        </p:txBody>
      </p:sp>
      <p:sp>
        <p:nvSpPr>
          <p:cNvPr id="59435" name="Text Box 39"/>
          <p:cNvSpPr txBox="1">
            <a:spLocks noChangeArrowheads="1"/>
          </p:cNvSpPr>
          <p:nvPr/>
        </p:nvSpPr>
        <p:spPr bwMode="auto">
          <a:xfrm>
            <a:off x="3563938" y="4486628"/>
            <a:ext cx="2128838" cy="36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/>
              <a:t>3 </a:t>
            </a:r>
            <a:r>
              <a:rPr lang="ru-RU">
                <a:latin typeface="Tahoma" pitchFamily="34" charset="0"/>
                <a:cs typeface="Arial" pitchFamily="34" charset="0"/>
              </a:rPr>
              <a:t>табл</a:t>
            </a:r>
            <a:r>
              <a:rPr lang="en-US">
                <a:latin typeface="Tahoma" pitchFamily="34" charset="0"/>
                <a:cs typeface="Arial" pitchFamily="34" charset="0"/>
              </a:rPr>
              <a:t>, </a:t>
            </a:r>
            <a:r>
              <a:rPr lang="ru-RU">
                <a:latin typeface="Tahoma" pitchFamily="34" charset="0"/>
                <a:cs typeface="Arial" pitchFamily="34" charset="0"/>
              </a:rPr>
              <a:t>1 р. в д.</a:t>
            </a:r>
            <a:endParaRPr lang="en-US">
              <a:latin typeface="Tahoma" pitchFamily="34" charset="0"/>
              <a:cs typeface="Arial" pitchFamily="34" charset="0"/>
            </a:endParaRPr>
          </a:p>
        </p:txBody>
      </p:sp>
      <p:sp>
        <p:nvSpPr>
          <p:cNvPr id="59436" name="Text Box 40"/>
          <p:cNvSpPr txBox="1">
            <a:spLocks noChangeArrowheads="1"/>
          </p:cNvSpPr>
          <p:nvPr/>
        </p:nvSpPr>
        <p:spPr bwMode="auto">
          <a:xfrm>
            <a:off x="228600" y="4506896"/>
            <a:ext cx="3200400" cy="334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ru-RU"/>
              <a:t>Виреад</a:t>
            </a:r>
            <a:r>
              <a:rPr lang="en-US"/>
              <a:t>/</a:t>
            </a:r>
            <a:r>
              <a:rPr lang="ru-RU"/>
              <a:t>Эмтрива</a:t>
            </a:r>
            <a:r>
              <a:rPr lang="en-US"/>
              <a:t>/</a:t>
            </a:r>
            <a:r>
              <a:rPr lang="ru-RU"/>
              <a:t>Сустива</a:t>
            </a:r>
            <a:endParaRPr lang="en-US"/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6311900" y="4431615"/>
            <a:ext cx="1924050" cy="332972"/>
            <a:chOff x="3976" y="3165"/>
            <a:chExt cx="1212" cy="230"/>
          </a:xfrm>
        </p:grpSpPr>
        <p:pic>
          <p:nvPicPr>
            <p:cNvPr id="59449" name="Picture 42" descr="FTC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010066"/>
                </a:clrFrom>
                <a:clrTo>
                  <a:srgbClr val="01006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80" y="3217"/>
              <a:ext cx="35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450" name="Picture 43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88" y="3189"/>
              <a:ext cx="400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451" name="Picture 44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76" y="3165"/>
              <a:ext cx="33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9444" name="Line 46"/>
          <p:cNvSpPr>
            <a:spLocks noChangeShapeType="1"/>
          </p:cNvSpPr>
          <p:nvPr/>
        </p:nvSpPr>
        <p:spPr bwMode="auto">
          <a:xfrm>
            <a:off x="544513" y="1398227"/>
            <a:ext cx="807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9445" name="Line 47"/>
          <p:cNvSpPr>
            <a:spLocks noChangeShapeType="1"/>
          </p:cNvSpPr>
          <p:nvPr/>
        </p:nvSpPr>
        <p:spPr bwMode="auto">
          <a:xfrm>
            <a:off x="544513" y="3561799"/>
            <a:ext cx="807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9446" name="Line 48"/>
          <p:cNvSpPr>
            <a:spLocks noChangeShapeType="1"/>
          </p:cNvSpPr>
          <p:nvPr/>
        </p:nvSpPr>
        <p:spPr bwMode="auto">
          <a:xfrm>
            <a:off x="544513" y="2708398"/>
            <a:ext cx="807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9447" name="Line 49"/>
          <p:cNvSpPr>
            <a:spLocks noChangeShapeType="1"/>
          </p:cNvSpPr>
          <p:nvPr/>
        </p:nvSpPr>
        <p:spPr bwMode="auto">
          <a:xfrm>
            <a:off x="544513" y="4205973"/>
            <a:ext cx="807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9448" name="Line 50"/>
          <p:cNvSpPr>
            <a:spLocks noChangeShapeType="1"/>
          </p:cNvSpPr>
          <p:nvPr/>
        </p:nvSpPr>
        <p:spPr bwMode="auto">
          <a:xfrm>
            <a:off x="544513" y="4873789"/>
            <a:ext cx="807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9439" name="Text Box 51"/>
          <p:cNvSpPr txBox="1">
            <a:spLocks noChangeArrowheads="1"/>
          </p:cNvSpPr>
          <p:nvPr/>
        </p:nvSpPr>
        <p:spPr bwMode="auto">
          <a:xfrm>
            <a:off x="576263" y="4886612"/>
            <a:ext cx="820738" cy="36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/>
              <a:t>2004</a:t>
            </a:r>
          </a:p>
        </p:txBody>
      </p:sp>
      <p:sp>
        <p:nvSpPr>
          <p:cNvPr id="59440" name="Text Box 52"/>
          <p:cNvSpPr txBox="1">
            <a:spLocks noChangeArrowheads="1"/>
          </p:cNvSpPr>
          <p:nvPr/>
        </p:nvSpPr>
        <p:spPr bwMode="auto">
          <a:xfrm>
            <a:off x="3779838" y="5052822"/>
            <a:ext cx="1912938" cy="36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dirty="0"/>
              <a:t>2 </a:t>
            </a:r>
            <a:r>
              <a:rPr lang="ru-RU" dirty="0" err="1">
                <a:latin typeface="Tahoma" pitchFamily="34" charset="0"/>
                <a:cs typeface="Arial" pitchFamily="34" charset="0"/>
              </a:rPr>
              <a:t>табл</a:t>
            </a:r>
            <a:r>
              <a:rPr lang="en-US" dirty="0">
                <a:latin typeface="Tahoma" pitchFamily="34" charset="0"/>
                <a:cs typeface="Arial" pitchFamily="34" charset="0"/>
              </a:rPr>
              <a:t>, </a:t>
            </a:r>
            <a:r>
              <a:rPr lang="ru-RU" dirty="0">
                <a:latin typeface="Tahoma" pitchFamily="34" charset="0"/>
                <a:cs typeface="Arial" pitchFamily="34" charset="0"/>
              </a:rPr>
              <a:t>1 р. в д.</a:t>
            </a:r>
            <a:endParaRPr lang="en-US" dirty="0">
              <a:latin typeface="Tahoma" pitchFamily="34" charset="0"/>
              <a:cs typeface="Arial" pitchFamily="34" charset="0"/>
            </a:endParaRPr>
          </a:p>
        </p:txBody>
      </p:sp>
      <p:sp>
        <p:nvSpPr>
          <p:cNvPr id="59441" name="Text Box 53"/>
          <p:cNvSpPr txBox="1">
            <a:spLocks noChangeArrowheads="1"/>
          </p:cNvSpPr>
          <p:nvPr/>
        </p:nvSpPr>
        <p:spPr bwMode="auto">
          <a:xfrm>
            <a:off x="1028693" y="4917318"/>
            <a:ext cx="2614613" cy="63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ru-RU" dirty="0" err="1"/>
              <a:t>Трувада</a:t>
            </a:r>
            <a:r>
              <a:rPr lang="en-US" dirty="0"/>
              <a:t>/</a:t>
            </a:r>
            <a:r>
              <a:rPr lang="ru-RU" dirty="0" err="1"/>
              <a:t>Сустива</a:t>
            </a:r>
            <a:endParaRPr lang="ru-RU" dirty="0"/>
          </a:p>
          <a:p>
            <a:pPr algn="ctr" eaLnBrk="0" hangingPunct="0">
              <a:spcBef>
                <a:spcPct val="20000"/>
              </a:spcBef>
            </a:pPr>
            <a:r>
              <a:rPr lang="en-US" dirty="0"/>
              <a:t>TDF/FTC/EFV</a:t>
            </a:r>
          </a:p>
        </p:txBody>
      </p:sp>
      <p:pic>
        <p:nvPicPr>
          <p:cNvPr id="59442" name="Picture 54" descr="truvad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92913" y="5131274"/>
            <a:ext cx="609600" cy="309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43" name="Picture 5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4913" y="5131274"/>
            <a:ext cx="635000" cy="289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7" name="Прямая соединительная линия 56"/>
          <p:cNvCxnSpPr/>
          <p:nvPr/>
        </p:nvCxnSpPr>
        <p:spPr>
          <a:xfrm>
            <a:off x="571500" y="5661277"/>
            <a:ext cx="8143875" cy="15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397" name="TextBox 57"/>
          <p:cNvSpPr txBox="1">
            <a:spLocks noChangeArrowheads="1"/>
          </p:cNvSpPr>
          <p:nvPr/>
        </p:nvSpPr>
        <p:spPr bwMode="auto">
          <a:xfrm>
            <a:off x="500034" y="5756582"/>
            <a:ext cx="2643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smtClean="0"/>
              <a:t>2007 </a:t>
            </a:r>
            <a:r>
              <a:rPr lang="en-US" b="1" dirty="0" smtClean="0"/>
              <a:t> </a:t>
            </a:r>
            <a:r>
              <a:rPr lang="ru-RU" dirty="0" err="1" smtClean="0"/>
              <a:t>Атрипла</a:t>
            </a:r>
            <a:endParaRPr lang="ru-RU" b="1" dirty="0"/>
          </a:p>
        </p:txBody>
      </p:sp>
      <p:sp>
        <p:nvSpPr>
          <p:cNvPr id="59398" name="TextBox 58"/>
          <p:cNvSpPr txBox="1">
            <a:spLocks noChangeArrowheads="1"/>
          </p:cNvSpPr>
          <p:nvPr/>
        </p:nvSpPr>
        <p:spPr bwMode="auto">
          <a:xfrm>
            <a:off x="4306170" y="5717815"/>
            <a:ext cx="19288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1 </a:t>
            </a:r>
            <a:r>
              <a:rPr lang="ru-RU" dirty="0" err="1"/>
              <a:t>табл</a:t>
            </a:r>
            <a:r>
              <a:rPr lang="ru-RU" dirty="0"/>
              <a:t>, 1 р. в д.</a:t>
            </a:r>
          </a:p>
        </p:txBody>
      </p:sp>
      <p:sp>
        <p:nvSpPr>
          <p:cNvPr id="59399" name="TextBox 59"/>
          <p:cNvSpPr txBox="1">
            <a:spLocks noChangeArrowheads="1"/>
          </p:cNvSpPr>
          <p:nvPr/>
        </p:nvSpPr>
        <p:spPr bwMode="auto">
          <a:xfrm>
            <a:off x="2357422" y="5753653"/>
            <a:ext cx="2071688" cy="361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TDF/FTC/EFV</a:t>
            </a:r>
            <a:endParaRPr lang="ru-RU" dirty="0"/>
          </a:p>
        </p:txBody>
      </p:sp>
      <p:pic>
        <p:nvPicPr>
          <p:cNvPr id="3074" name="Picture 2" descr="D:\Мои документы\РРКЦ\Тренинги\Тренинг сообщества ЛЖВС Оренбург для колоний\Новое по АРВ препаратам\атрипла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39015" y="5793468"/>
            <a:ext cx="644546" cy="381219"/>
          </a:xfrm>
          <a:prstGeom prst="rect">
            <a:avLst/>
          </a:prstGeom>
          <a:noFill/>
        </p:spPr>
      </p:pic>
      <p:cxnSp>
        <p:nvCxnSpPr>
          <p:cNvPr id="60" name="Прямая соединительная линия 59"/>
          <p:cNvCxnSpPr/>
          <p:nvPr/>
        </p:nvCxnSpPr>
        <p:spPr>
          <a:xfrm>
            <a:off x="539552" y="6213531"/>
            <a:ext cx="8143875" cy="15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39552" y="6237312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2012</a:t>
            </a:r>
            <a:r>
              <a:rPr lang="ru-RU" dirty="0" smtClean="0"/>
              <a:t>  Стрибильд, Комплера – 1 таблетка 1 раз в день</a:t>
            </a:r>
            <a:endParaRPr lang="en-US" dirty="0"/>
          </a:p>
        </p:txBody>
      </p:sp>
      <p:pic>
        <p:nvPicPr>
          <p:cNvPr id="20482" name="Picture 2" descr="Complera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37"/>
          <a:stretch/>
        </p:blipFill>
        <p:spPr bwMode="auto">
          <a:xfrm>
            <a:off x="6850190" y="6354440"/>
            <a:ext cx="520446" cy="25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083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Контроль эффективности лечения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189413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 dirty="0" smtClean="0"/>
              <a:t>Если лечение проводится правильно, </a:t>
            </a:r>
            <a:br>
              <a:rPr lang="ru-RU" dirty="0" smtClean="0"/>
            </a:br>
            <a:r>
              <a:rPr lang="ru-RU" dirty="0" smtClean="0"/>
              <a:t>то вирусная нагрузка должна снизится </a:t>
            </a:r>
            <a:br>
              <a:rPr lang="ru-RU" dirty="0" smtClean="0"/>
            </a:br>
            <a:r>
              <a:rPr lang="ru-RU" dirty="0" smtClean="0"/>
              <a:t>до неопределяемой максимум </a:t>
            </a:r>
            <a:br>
              <a:rPr lang="ru-RU" dirty="0" smtClean="0"/>
            </a:br>
            <a:r>
              <a:rPr lang="ru-RU" dirty="0" smtClean="0"/>
              <a:t>за 6 месяцев лечения</a:t>
            </a:r>
            <a:r>
              <a:rPr lang="ru-RU" baseline="30000" dirty="0" smtClean="0"/>
              <a:t>1</a:t>
            </a:r>
          </a:p>
          <a:p>
            <a:pPr lvl="1">
              <a:defRPr/>
            </a:pPr>
            <a:r>
              <a:rPr lang="ru-RU" dirty="0" smtClean="0"/>
              <a:t>Обычно – гораздо быстрее!</a:t>
            </a:r>
          </a:p>
          <a:p>
            <a:pPr>
              <a:defRPr/>
            </a:pPr>
            <a:r>
              <a:rPr lang="ru-RU" dirty="0" smtClean="0"/>
              <a:t>Восстановление иммунитета – в среднем на 150 клеток/</a:t>
            </a:r>
            <a:r>
              <a:rPr lang="ru-RU" dirty="0" err="1" smtClean="0"/>
              <a:t>мкл</a:t>
            </a:r>
            <a:r>
              <a:rPr lang="ru-RU" dirty="0" smtClean="0"/>
              <a:t> за год лечения</a:t>
            </a:r>
            <a:r>
              <a:rPr lang="ru-RU" baseline="30000" dirty="0" smtClean="0"/>
              <a:t>1</a:t>
            </a:r>
          </a:p>
          <a:p>
            <a:pPr lvl="1">
              <a:defRPr/>
            </a:pPr>
            <a:r>
              <a:rPr lang="ru-RU" dirty="0" smtClean="0"/>
              <a:t>Медленнее, если лечение начато на уровне ниже 200 клеток в мл</a:t>
            </a:r>
          </a:p>
        </p:txBody>
      </p:sp>
      <p:sp>
        <p:nvSpPr>
          <p:cNvPr id="58371" name="TextBox 3"/>
          <p:cNvSpPr txBox="1">
            <a:spLocks noChangeArrowheads="1"/>
          </p:cNvSpPr>
          <p:nvPr/>
        </p:nvSpPr>
        <p:spPr bwMode="auto">
          <a:xfrm>
            <a:off x="3643313" y="6143625"/>
            <a:ext cx="5000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aseline="30000"/>
              <a:t>1</a:t>
            </a:r>
            <a:r>
              <a:rPr lang="ru-RU"/>
              <a:t> Протоколы ВОЗ для стран Европы, 2007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2509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Недостатки АРВТ </a:t>
            </a:r>
            <a:br>
              <a:rPr lang="ru-RU" dirty="0" smtClean="0"/>
            </a:br>
            <a:r>
              <a:rPr lang="ru-RU" dirty="0" smtClean="0"/>
              <a:t>и способы их решения </a:t>
            </a:r>
            <a:endParaRPr lang="ru-RU" dirty="0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859571307"/>
              </p:ext>
            </p:extLst>
          </p:nvPr>
        </p:nvGraphicFramePr>
        <p:xfrm>
          <a:off x="179512" y="1397000"/>
          <a:ext cx="8964488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872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dirty="0" smtClean="0"/>
              <a:t>Что такое приверженность?</a:t>
            </a:r>
            <a:endParaRPr lang="ru-RU" dirty="0"/>
          </a:p>
        </p:txBody>
      </p:sp>
      <p:sp>
        <p:nvSpPr>
          <p:cNvPr id="70658" name="Rectangle 5"/>
          <p:cNvSpPr>
            <a:spLocks noGrp="1" noChangeArrowheads="1"/>
          </p:cNvSpPr>
          <p:nvPr>
            <p:ph idx="1"/>
          </p:nvPr>
        </p:nvSpPr>
        <p:spPr>
          <a:xfrm>
            <a:off x="282352" y="2204864"/>
            <a:ext cx="8579296" cy="4249911"/>
          </a:xfrm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40544" y="214290"/>
            <a:ext cx="8062912" cy="14700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40544" y="1688282"/>
            <a:ext cx="8062912" cy="2100758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Вопросы?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Те, кто не принимает АРВТ –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получите </a:t>
            </a:r>
            <a:r>
              <a:rPr lang="ru-RU" dirty="0"/>
              <a:t>пробную терапию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ru-RU">
                <a:solidFill>
                  <a:schemeClr val="accent1">
                    <a:tint val="83000"/>
                    <a:satMod val="150000"/>
                  </a:schemeClr>
                </a:solidFill>
              </a:rPr>
              <a:t>Что делает АРВТ?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ru-RU" sz="3600" dirty="0" smtClean="0"/>
              <a:t>Продлевает жизнь человека</a:t>
            </a:r>
          </a:p>
          <a:p>
            <a:pPr lvl="1" eaLnBrk="1" hangingPunct="1"/>
            <a:r>
              <a:rPr lang="ru-RU" sz="3200" dirty="0" smtClean="0"/>
              <a:t>Есть люди, получающие АРВТ и живущие с ВИЧ более 20 лет</a:t>
            </a:r>
          </a:p>
          <a:p>
            <a:pPr marL="65087" indent="0" eaLnBrk="1" hangingPunct="1">
              <a:buNone/>
            </a:pPr>
            <a:r>
              <a:rPr lang="ru-RU" sz="3600" dirty="0" smtClean="0"/>
              <a:t> </a:t>
            </a:r>
          </a:p>
          <a:p>
            <a:pPr eaLnBrk="1" hangingPunct="1"/>
            <a:r>
              <a:rPr lang="ru-RU" sz="3600" dirty="0" smtClean="0"/>
              <a:t>Улучшает качество жизни</a:t>
            </a:r>
          </a:p>
          <a:p>
            <a:pPr lvl="1" eaLnBrk="1" hangingPunct="1"/>
            <a:r>
              <a:rPr lang="ru-RU" sz="3000" dirty="0"/>
              <a:t>Терапия позволяет не дойти до стадии СПИДа, а значит избежать оппортунистических инфекций (ОИ</a:t>
            </a:r>
            <a:r>
              <a:rPr lang="ru-RU" sz="3000" dirty="0" smtClean="0"/>
              <a:t>)</a:t>
            </a:r>
            <a:endParaRPr lang="ru-RU" sz="30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72352" y="43466"/>
            <a:ext cx="1793875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1106" y="398750"/>
            <a:ext cx="1793875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3563" y="152622"/>
            <a:ext cx="1601787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Slide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4500563" y="1268413"/>
            <a:ext cx="2016125" cy="64135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Появление ВААРТ</a:t>
            </a: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323850" y="476250"/>
            <a:ext cx="8424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250825" y="446088"/>
            <a:ext cx="8497888" cy="822325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Смертность от 7 ведущих причин на 100.000 населения в возрастной группе 25-44 года, США, 1987-2000 г</a:t>
            </a:r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7019925" y="1196975"/>
            <a:ext cx="1800225" cy="64135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Несчастные случаи</a:t>
            </a:r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7019925" y="1779588"/>
            <a:ext cx="1944688" cy="64135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Онкологические заболевания</a:t>
            </a:r>
          </a:p>
        </p:txBody>
      </p:sp>
      <p:sp>
        <p:nvSpPr>
          <p:cNvPr id="20487" name="Text Box 8"/>
          <p:cNvSpPr txBox="1">
            <a:spLocks noChangeArrowheads="1"/>
          </p:cNvSpPr>
          <p:nvPr/>
        </p:nvSpPr>
        <p:spPr bwMode="auto">
          <a:xfrm>
            <a:off x="7005638" y="2420938"/>
            <a:ext cx="1944687" cy="366712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Болезни сердца</a:t>
            </a:r>
          </a:p>
        </p:txBody>
      </p:sp>
      <p:sp>
        <p:nvSpPr>
          <p:cNvPr id="20488" name="Text Box 9"/>
          <p:cNvSpPr txBox="1">
            <a:spLocks noChangeArrowheads="1"/>
          </p:cNvSpPr>
          <p:nvPr/>
        </p:nvSpPr>
        <p:spPr bwMode="auto">
          <a:xfrm>
            <a:off x="7065963" y="2924175"/>
            <a:ext cx="1944687" cy="366713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Суицид</a:t>
            </a:r>
          </a:p>
        </p:txBody>
      </p:sp>
      <p:sp>
        <p:nvSpPr>
          <p:cNvPr id="20489" name="Text Box 10"/>
          <p:cNvSpPr txBox="1">
            <a:spLocks noChangeArrowheads="1"/>
          </p:cNvSpPr>
          <p:nvPr/>
        </p:nvSpPr>
        <p:spPr bwMode="auto">
          <a:xfrm>
            <a:off x="7092950" y="5013325"/>
            <a:ext cx="1439863" cy="366713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Инсульт</a:t>
            </a:r>
          </a:p>
        </p:txBody>
      </p:sp>
      <p:sp>
        <p:nvSpPr>
          <p:cNvPr id="20490" name="Text Box 11"/>
          <p:cNvSpPr txBox="1">
            <a:spLocks noChangeArrowheads="1"/>
          </p:cNvSpPr>
          <p:nvPr/>
        </p:nvSpPr>
        <p:spPr bwMode="auto">
          <a:xfrm>
            <a:off x="7085013" y="4437063"/>
            <a:ext cx="1944687" cy="64135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Хронические болезни печени</a:t>
            </a:r>
          </a:p>
        </p:txBody>
      </p:sp>
      <p:sp>
        <p:nvSpPr>
          <p:cNvPr id="20491" name="Text Box 12"/>
          <p:cNvSpPr txBox="1">
            <a:spLocks noChangeArrowheads="1"/>
          </p:cNvSpPr>
          <p:nvPr/>
        </p:nvSpPr>
        <p:spPr bwMode="auto">
          <a:xfrm>
            <a:off x="7092950" y="5516563"/>
            <a:ext cx="1511300" cy="366712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Диабет</a:t>
            </a:r>
          </a:p>
        </p:txBody>
      </p:sp>
      <p:sp>
        <p:nvSpPr>
          <p:cNvPr id="20492" name="Text Box 13"/>
          <p:cNvSpPr txBox="1">
            <a:spLocks noChangeArrowheads="1"/>
          </p:cNvSpPr>
          <p:nvPr/>
        </p:nvSpPr>
        <p:spPr bwMode="auto">
          <a:xfrm>
            <a:off x="7092950" y="3925888"/>
            <a:ext cx="1944688" cy="366712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Убийства</a:t>
            </a:r>
          </a:p>
        </p:txBody>
      </p:sp>
      <p:sp>
        <p:nvSpPr>
          <p:cNvPr id="20493" name="Text Box 14"/>
          <p:cNvSpPr txBox="1">
            <a:spLocks noChangeArrowheads="1"/>
          </p:cNvSpPr>
          <p:nvPr/>
        </p:nvSpPr>
        <p:spPr bwMode="auto">
          <a:xfrm>
            <a:off x="7092950" y="3284538"/>
            <a:ext cx="1655763" cy="641350"/>
          </a:xfrm>
          <a:prstGeom prst="rect">
            <a:avLst/>
          </a:prstGeom>
          <a:solidFill>
            <a:srgbClr val="9E2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ВИЧ-инфекция</a:t>
            </a:r>
          </a:p>
        </p:txBody>
      </p:sp>
      <p:sp>
        <p:nvSpPr>
          <p:cNvPr id="20494" name="Text Box 15"/>
          <p:cNvSpPr txBox="1">
            <a:spLocks noChangeArrowheads="1"/>
          </p:cNvSpPr>
          <p:nvPr/>
        </p:nvSpPr>
        <p:spPr bwMode="auto">
          <a:xfrm rot="10800000">
            <a:off x="368300" y="1412875"/>
            <a:ext cx="458788" cy="4249738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Смертность  на 100.000 </a:t>
            </a:r>
          </a:p>
        </p:txBody>
      </p:sp>
      <p:sp>
        <p:nvSpPr>
          <p:cNvPr id="20495" name="Text Box 16"/>
          <p:cNvSpPr txBox="1">
            <a:spLocks noChangeArrowheads="1"/>
          </p:cNvSpPr>
          <p:nvPr/>
        </p:nvSpPr>
        <p:spPr bwMode="auto">
          <a:xfrm>
            <a:off x="3708400" y="5805488"/>
            <a:ext cx="792163" cy="366712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Годы</a:t>
            </a:r>
          </a:p>
        </p:txBody>
      </p:sp>
      <p:sp>
        <p:nvSpPr>
          <p:cNvPr id="20496" name="AutoShape 17"/>
          <p:cNvSpPr>
            <a:spLocks noChangeArrowheads="1"/>
          </p:cNvSpPr>
          <p:nvPr/>
        </p:nvSpPr>
        <p:spPr bwMode="auto">
          <a:xfrm rot="10800000">
            <a:off x="4645025" y="1341438"/>
            <a:ext cx="215900" cy="503237"/>
          </a:xfrm>
          <a:prstGeom prst="upArrow">
            <a:avLst>
              <a:gd name="adj1" fmla="val 50000"/>
              <a:gd name="adj2" fmla="val 582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/>
              <a:t>Действие </a:t>
            </a:r>
            <a:r>
              <a:rPr lang="ru-RU" dirty="0" smtClean="0"/>
              <a:t>АРВ препаратов:</a:t>
            </a:r>
            <a:endParaRPr lang="ru-RU" dirty="0"/>
          </a:p>
        </p:txBody>
      </p:sp>
      <p:sp>
        <p:nvSpPr>
          <p:cNvPr id="23554" name="Text Box 5"/>
          <p:cNvSpPr txBox="1">
            <a:spLocks noChangeArrowheads="1"/>
          </p:cNvSpPr>
          <p:nvPr/>
        </p:nvSpPr>
        <p:spPr bwMode="auto">
          <a:xfrm>
            <a:off x="468313" y="1628775"/>
            <a:ext cx="8280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dirty="0"/>
              <a:t>АРВТ – мешает размножению </a:t>
            </a:r>
            <a:r>
              <a:rPr lang="ru-RU" sz="3200" dirty="0" smtClean="0"/>
              <a:t>ВИЧ</a:t>
            </a:r>
            <a:endParaRPr lang="ru-RU" sz="3200" dirty="0"/>
          </a:p>
        </p:txBody>
      </p:sp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468313" y="2636838"/>
            <a:ext cx="8280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/>
              <a:t>Меньше вируса в крови </a:t>
            </a:r>
            <a:br>
              <a:rPr lang="ru-RU" sz="3200"/>
            </a:br>
            <a:r>
              <a:rPr lang="ru-RU" sz="3200"/>
              <a:t>(снижение вирусной нагрузки)</a:t>
            </a:r>
          </a:p>
        </p:txBody>
      </p:sp>
      <p:sp>
        <p:nvSpPr>
          <p:cNvPr id="23556" name="Text Box 7"/>
          <p:cNvSpPr txBox="1">
            <a:spLocks noChangeArrowheads="1"/>
          </p:cNvSpPr>
          <p:nvPr/>
        </p:nvSpPr>
        <p:spPr bwMode="auto">
          <a:xfrm>
            <a:off x="1239250" y="4356393"/>
            <a:ext cx="77771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dirty="0"/>
              <a:t>Вирус не убивает </a:t>
            </a:r>
            <a:r>
              <a:rPr lang="en-US" sz="3200" dirty="0" smtClean="0"/>
              <a:t>CD4-</a:t>
            </a:r>
            <a:r>
              <a:rPr lang="ru-RU" sz="3200" dirty="0" smtClean="0"/>
              <a:t>клетки</a:t>
            </a:r>
            <a:endParaRPr lang="ru-RU" sz="3200" dirty="0"/>
          </a:p>
        </p:txBody>
      </p:sp>
      <p:sp>
        <p:nvSpPr>
          <p:cNvPr id="23557" name="Text Box 8"/>
          <p:cNvSpPr txBox="1">
            <a:spLocks noChangeArrowheads="1"/>
          </p:cNvSpPr>
          <p:nvPr/>
        </p:nvSpPr>
        <p:spPr bwMode="auto">
          <a:xfrm>
            <a:off x="755650" y="5661025"/>
            <a:ext cx="77041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/>
              <a:t>Восстановление иммунитета</a:t>
            </a:r>
          </a:p>
        </p:txBody>
      </p:sp>
      <p:sp>
        <p:nvSpPr>
          <p:cNvPr id="17415" name="AutoShape 9"/>
          <p:cNvSpPr>
            <a:spLocks noChangeArrowheads="1"/>
          </p:cNvSpPr>
          <p:nvPr/>
        </p:nvSpPr>
        <p:spPr bwMode="auto">
          <a:xfrm>
            <a:off x="3924300" y="2205038"/>
            <a:ext cx="1655763" cy="503237"/>
          </a:xfrm>
          <a:prstGeom prst="downArrow">
            <a:avLst>
              <a:gd name="adj1" fmla="val 51676"/>
              <a:gd name="adj2" fmla="val 45579"/>
            </a:avLst>
          </a:prstGeom>
          <a:ln>
            <a:headEnd/>
            <a:tailEnd/>
          </a:ln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contourW="12700">
            <a:bevelT w="381000" h="254000"/>
            <a:contourClr>
              <a:srgbClr val="21970D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416" name="AutoShape 10"/>
          <p:cNvSpPr>
            <a:spLocks noChangeArrowheads="1"/>
          </p:cNvSpPr>
          <p:nvPr/>
        </p:nvSpPr>
        <p:spPr bwMode="auto">
          <a:xfrm>
            <a:off x="3924300" y="3730625"/>
            <a:ext cx="1655763" cy="561975"/>
          </a:xfrm>
          <a:prstGeom prst="downArrow">
            <a:avLst>
              <a:gd name="adj1" fmla="val 51676"/>
              <a:gd name="adj2" fmla="val 45579"/>
            </a:avLst>
          </a:prstGeom>
          <a:ln>
            <a:headEnd/>
            <a:tailEnd/>
          </a:ln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contourW="12700">
            <a:bevelT w="381000" h="254000"/>
            <a:contourClr>
              <a:srgbClr val="21970D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7417" name="AutoShape 11"/>
          <p:cNvSpPr>
            <a:spLocks noChangeArrowheads="1"/>
          </p:cNvSpPr>
          <p:nvPr/>
        </p:nvSpPr>
        <p:spPr bwMode="auto">
          <a:xfrm>
            <a:off x="3924300" y="5229225"/>
            <a:ext cx="1655763" cy="574675"/>
          </a:xfrm>
          <a:prstGeom prst="downArrow">
            <a:avLst>
              <a:gd name="adj1" fmla="val 51676"/>
              <a:gd name="adj2" fmla="val 45579"/>
            </a:avLst>
          </a:prstGeom>
          <a:ln>
            <a:headEnd/>
            <a:tailEnd/>
          </a:ln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contourW="12700">
            <a:bevelT w="381000" h="254000"/>
            <a:contourClr>
              <a:srgbClr val="21970D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0" name="Picture 2" descr="http://img0.liveinternet.ru/images/attach/c/7/97/565/97565346_rat000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05" y="3809999"/>
            <a:ext cx="1828800" cy="3048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ИС</a:t>
            </a:r>
            <a:r>
              <a:rPr lang="en-US" dirty="0" smtClean="0"/>
              <a:t> </a:t>
            </a:r>
            <a:r>
              <a:rPr lang="ru-RU" dirty="0" smtClean="0"/>
              <a:t>и ВН на фоне АРВТ</a:t>
            </a:r>
            <a:endParaRPr lang="ru-RU" dirty="0"/>
          </a:p>
        </p:txBody>
      </p:sp>
      <p:sp>
        <p:nvSpPr>
          <p:cNvPr id="25602" name="Freeform 3"/>
          <p:cNvSpPr>
            <a:spLocks/>
          </p:cNvSpPr>
          <p:nvPr/>
        </p:nvSpPr>
        <p:spPr bwMode="auto">
          <a:xfrm>
            <a:off x="1119188" y="2001838"/>
            <a:ext cx="6635750" cy="4205287"/>
          </a:xfrm>
          <a:custGeom>
            <a:avLst/>
            <a:gdLst>
              <a:gd name="T0" fmla="*/ 0 w 3645"/>
              <a:gd name="T1" fmla="*/ 2147483647 h 1743"/>
              <a:gd name="T2" fmla="*/ 2147483647 w 3645"/>
              <a:gd name="T3" fmla="*/ 2147483647 h 1743"/>
              <a:gd name="T4" fmla="*/ 2147483647 w 3645"/>
              <a:gd name="T5" fmla="*/ 0 h 1743"/>
              <a:gd name="T6" fmla="*/ 0 w 3645"/>
              <a:gd name="T7" fmla="*/ 0 h 1743"/>
              <a:gd name="T8" fmla="*/ 0 w 3645"/>
              <a:gd name="T9" fmla="*/ 2147483647 h 17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45"/>
              <a:gd name="T16" fmla="*/ 0 h 1743"/>
              <a:gd name="T17" fmla="*/ 3645 w 3645"/>
              <a:gd name="T18" fmla="*/ 1743 h 17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45" h="1743">
                <a:moveTo>
                  <a:pt x="0" y="1742"/>
                </a:moveTo>
                <a:lnTo>
                  <a:pt x="3644" y="1742"/>
                </a:lnTo>
                <a:lnTo>
                  <a:pt x="3644" y="0"/>
                </a:lnTo>
                <a:lnTo>
                  <a:pt x="0" y="0"/>
                </a:lnTo>
                <a:lnTo>
                  <a:pt x="0" y="1742"/>
                </a:lnTo>
              </a:path>
            </a:pathLst>
          </a:custGeom>
          <a:solidFill>
            <a:srgbClr val="00008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5603" name="Picture 5" descr="AGA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513" y="6043613"/>
            <a:ext cx="35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8"/>
          <p:cNvSpPr>
            <a:spLocks noChangeArrowheads="1"/>
          </p:cNvSpPr>
          <p:nvPr/>
        </p:nvSpPr>
        <p:spPr bwMode="auto">
          <a:xfrm>
            <a:off x="1100138" y="1993900"/>
            <a:ext cx="1101725" cy="4179888"/>
          </a:xfrm>
          <a:prstGeom prst="rect">
            <a:avLst/>
          </a:prstGeom>
          <a:gradFill rotWithShape="0">
            <a:gsLst>
              <a:gs pos="0">
                <a:srgbClr val="FF8B17"/>
              </a:gs>
              <a:gs pos="100000">
                <a:srgbClr val="A2580F"/>
              </a:gs>
            </a:gsLst>
            <a:lin ang="5400000" scaled="1"/>
          </a:gra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5" name="Line 9"/>
          <p:cNvSpPr>
            <a:spLocks noChangeShapeType="1"/>
          </p:cNvSpPr>
          <p:nvPr/>
        </p:nvSpPr>
        <p:spPr bwMode="auto">
          <a:xfrm>
            <a:off x="3446463" y="6188075"/>
            <a:ext cx="4319587" cy="0"/>
          </a:xfrm>
          <a:prstGeom prst="line">
            <a:avLst/>
          </a:prstGeom>
          <a:noFill/>
          <a:ln w="50800">
            <a:solidFill>
              <a:srgbClr val="99CC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6" name="Line 10"/>
          <p:cNvSpPr>
            <a:spLocks noChangeShapeType="1"/>
          </p:cNvSpPr>
          <p:nvPr/>
        </p:nvSpPr>
        <p:spPr bwMode="auto">
          <a:xfrm flipH="1">
            <a:off x="3184525" y="3778250"/>
            <a:ext cx="93663" cy="19685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7" name="Line 11"/>
          <p:cNvSpPr>
            <a:spLocks noChangeShapeType="1"/>
          </p:cNvSpPr>
          <p:nvPr/>
        </p:nvSpPr>
        <p:spPr bwMode="auto">
          <a:xfrm flipH="1">
            <a:off x="3419475" y="3797300"/>
            <a:ext cx="87313" cy="19685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8" name="Freeform 13"/>
          <p:cNvSpPr>
            <a:spLocks/>
          </p:cNvSpPr>
          <p:nvPr/>
        </p:nvSpPr>
        <p:spPr bwMode="auto">
          <a:xfrm>
            <a:off x="6129338" y="5375275"/>
            <a:ext cx="1616075" cy="776288"/>
          </a:xfrm>
          <a:custGeom>
            <a:avLst/>
            <a:gdLst>
              <a:gd name="T0" fmla="*/ 0 w 1145"/>
              <a:gd name="T1" fmla="*/ 0 h 521"/>
              <a:gd name="T2" fmla="*/ 340650204 w 1145"/>
              <a:gd name="T3" fmla="*/ 166507040 h 521"/>
              <a:gd name="T4" fmla="*/ 1103625263 w 1145"/>
              <a:gd name="T5" fmla="*/ 812553008 h 521"/>
              <a:gd name="T6" fmla="*/ 1721177715 w 1145"/>
              <a:gd name="T7" fmla="*/ 1156665970 h 521"/>
              <a:gd name="T8" fmla="*/ 2147483647 w 1145"/>
              <a:gd name="T9" fmla="*/ 1156665970 h 5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5"/>
              <a:gd name="T16" fmla="*/ 0 h 521"/>
              <a:gd name="T17" fmla="*/ 1145 w 1145"/>
              <a:gd name="T18" fmla="*/ 521 h 5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5" h="521">
                <a:moveTo>
                  <a:pt x="0" y="0"/>
                </a:moveTo>
                <a:lnTo>
                  <a:pt x="171" y="75"/>
                </a:lnTo>
                <a:lnTo>
                  <a:pt x="554" y="366"/>
                </a:lnTo>
                <a:lnTo>
                  <a:pt x="864" y="521"/>
                </a:lnTo>
                <a:lnTo>
                  <a:pt x="1145" y="521"/>
                </a:lnTo>
              </a:path>
            </a:pathLst>
          </a:custGeom>
          <a:noFill/>
          <a:ln w="50800" cap="rnd">
            <a:solidFill>
              <a:srgbClr val="99CC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825500" y="6183313"/>
            <a:ext cx="1539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93662" tIns="47625" rIns="93662" bIns="47625">
            <a:spAutoFit/>
          </a:bodyPr>
          <a:lstStyle/>
          <a:p>
            <a:pPr algn="ctr" defTabSz="955675" eaLnBrk="0" hangingPunct="0">
              <a:defRPr/>
            </a:pPr>
            <a:r>
              <a:rPr lang="en-US" sz="2000" b="1">
                <a:solidFill>
                  <a:srgbClr val="FF9966"/>
                </a:solidFill>
              </a:rPr>
              <a:t> </a:t>
            </a:r>
            <a:r>
              <a:rPr lang="ru-RU" sz="2000" b="1">
                <a:solidFill>
                  <a:srgbClr val="FF9966"/>
                </a:solidFill>
              </a:rPr>
              <a:t>Недели</a:t>
            </a:r>
            <a:endParaRPr lang="en-US" sz="2000" b="1">
              <a:solidFill>
                <a:srgbClr val="FF9966"/>
              </a:solidFill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3378200" y="6197600"/>
            <a:ext cx="15382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93662" tIns="47625" rIns="93662" bIns="47625">
            <a:spAutoFit/>
          </a:bodyPr>
          <a:lstStyle/>
          <a:p>
            <a:pPr algn="ctr" defTabSz="955675" eaLnBrk="0" hangingPunct="0">
              <a:defRPr/>
            </a:pPr>
            <a:r>
              <a:rPr lang="en-US" sz="2000" b="1">
                <a:solidFill>
                  <a:srgbClr val="99CCFF"/>
                </a:solidFill>
              </a:rPr>
              <a:t> </a:t>
            </a:r>
            <a:r>
              <a:rPr lang="ru-RU" sz="2000" b="1">
                <a:solidFill>
                  <a:srgbClr val="99CCFF"/>
                </a:solidFill>
              </a:rPr>
              <a:t>Годы</a:t>
            </a:r>
            <a:endParaRPr lang="en-US" sz="2000" b="1">
              <a:solidFill>
                <a:srgbClr val="99CCFF"/>
              </a:solidFill>
            </a:endParaRPr>
          </a:p>
        </p:txBody>
      </p:sp>
      <p:sp>
        <p:nvSpPr>
          <p:cNvPr id="25611" name="Line 16"/>
          <p:cNvSpPr>
            <a:spLocks noChangeShapeType="1"/>
          </p:cNvSpPr>
          <p:nvPr/>
        </p:nvSpPr>
        <p:spPr bwMode="auto">
          <a:xfrm>
            <a:off x="1082675" y="6188075"/>
            <a:ext cx="2151063" cy="0"/>
          </a:xfrm>
          <a:prstGeom prst="line">
            <a:avLst/>
          </a:prstGeom>
          <a:noFill/>
          <a:ln w="50800">
            <a:solidFill>
              <a:srgbClr val="99CC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2" name="Freeform 17"/>
          <p:cNvSpPr>
            <a:spLocks/>
          </p:cNvSpPr>
          <p:nvPr/>
        </p:nvSpPr>
        <p:spPr bwMode="auto">
          <a:xfrm>
            <a:off x="1108075" y="2954338"/>
            <a:ext cx="1063625" cy="1846262"/>
          </a:xfrm>
          <a:custGeom>
            <a:avLst/>
            <a:gdLst>
              <a:gd name="T0" fmla="*/ 0 w 702"/>
              <a:gd name="T1" fmla="*/ 0 h 648"/>
              <a:gd name="T2" fmla="*/ 482082750 w 702"/>
              <a:gd name="T3" fmla="*/ 1071544205 h 648"/>
              <a:gd name="T4" fmla="*/ 1074356709 w 702"/>
              <a:gd name="T5" fmla="*/ 2147483647 h 648"/>
              <a:gd name="T6" fmla="*/ 1611536010 w 702"/>
              <a:gd name="T7" fmla="*/ 2147483647 h 648"/>
              <a:gd name="T8" fmla="*/ 0 60000 65536"/>
              <a:gd name="T9" fmla="*/ 0 60000 65536"/>
              <a:gd name="T10" fmla="*/ 0 60000 65536"/>
              <a:gd name="T11" fmla="*/ 0 60000 65536"/>
              <a:gd name="T12" fmla="*/ 0 w 702"/>
              <a:gd name="T13" fmla="*/ 0 h 648"/>
              <a:gd name="T14" fmla="*/ 702 w 702"/>
              <a:gd name="T15" fmla="*/ 648 h 6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02" h="648">
                <a:moveTo>
                  <a:pt x="0" y="0"/>
                </a:moveTo>
                <a:lnTo>
                  <a:pt x="210" y="132"/>
                </a:lnTo>
                <a:lnTo>
                  <a:pt x="468" y="648"/>
                </a:lnTo>
                <a:lnTo>
                  <a:pt x="702" y="537"/>
                </a:lnTo>
              </a:path>
            </a:pathLst>
          </a:custGeom>
          <a:noFill/>
          <a:ln w="57150">
            <a:solidFill>
              <a:srgbClr val="99CC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3" name="Line 18"/>
          <p:cNvSpPr>
            <a:spLocks noChangeShapeType="1"/>
          </p:cNvSpPr>
          <p:nvPr/>
        </p:nvSpPr>
        <p:spPr bwMode="auto">
          <a:xfrm flipH="1">
            <a:off x="3175000" y="4224338"/>
            <a:ext cx="90488" cy="200025"/>
          </a:xfrm>
          <a:prstGeom prst="line">
            <a:avLst/>
          </a:prstGeom>
          <a:noFill/>
          <a:ln w="50800">
            <a:solidFill>
              <a:srgbClr val="99CC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4" name="Line 19"/>
          <p:cNvSpPr>
            <a:spLocks noChangeShapeType="1"/>
          </p:cNvSpPr>
          <p:nvPr/>
        </p:nvSpPr>
        <p:spPr bwMode="auto">
          <a:xfrm flipH="1">
            <a:off x="3409950" y="4265613"/>
            <a:ext cx="87313" cy="198437"/>
          </a:xfrm>
          <a:prstGeom prst="line">
            <a:avLst/>
          </a:prstGeom>
          <a:noFill/>
          <a:ln w="50800">
            <a:solidFill>
              <a:srgbClr val="99CC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5" name="Freeform 20"/>
          <p:cNvSpPr>
            <a:spLocks/>
          </p:cNvSpPr>
          <p:nvPr/>
        </p:nvSpPr>
        <p:spPr bwMode="auto">
          <a:xfrm>
            <a:off x="2171700" y="4159250"/>
            <a:ext cx="1050925" cy="327025"/>
          </a:xfrm>
          <a:custGeom>
            <a:avLst/>
            <a:gdLst>
              <a:gd name="T0" fmla="*/ 0 w 693"/>
              <a:gd name="T1" fmla="*/ 938117218 h 114"/>
              <a:gd name="T2" fmla="*/ 683019309 w 693"/>
              <a:gd name="T3" fmla="*/ 0 h 114"/>
              <a:gd name="T4" fmla="*/ 1593713553 w 693"/>
              <a:gd name="T5" fmla="*/ 444372531 h 114"/>
              <a:gd name="T6" fmla="*/ 0 60000 65536"/>
              <a:gd name="T7" fmla="*/ 0 60000 65536"/>
              <a:gd name="T8" fmla="*/ 0 60000 65536"/>
              <a:gd name="T9" fmla="*/ 0 w 693"/>
              <a:gd name="T10" fmla="*/ 0 h 114"/>
              <a:gd name="T11" fmla="*/ 693 w 693"/>
              <a:gd name="T12" fmla="*/ 114 h 1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3" h="114">
                <a:moveTo>
                  <a:pt x="0" y="114"/>
                </a:moveTo>
                <a:lnTo>
                  <a:pt x="297" y="0"/>
                </a:lnTo>
                <a:lnTo>
                  <a:pt x="693" y="54"/>
                </a:lnTo>
              </a:path>
            </a:pathLst>
          </a:custGeom>
          <a:noFill/>
          <a:ln w="57150">
            <a:solidFill>
              <a:srgbClr val="99CC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6" name="Freeform 21"/>
          <p:cNvSpPr>
            <a:spLocks/>
          </p:cNvSpPr>
          <p:nvPr/>
        </p:nvSpPr>
        <p:spPr bwMode="auto">
          <a:xfrm>
            <a:off x="3446463" y="4373563"/>
            <a:ext cx="2682875" cy="996950"/>
          </a:xfrm>
          <a:custGeom>
            <a:avLst/>
            <a:gdLst>
              <a:gd name="T0" fmla="*/ 0 w 1902"/>
              <a:gd name="T1" fmla="*/ 0 h 670"/>
              <a:gd name="T2" fmla="*/ 1018708323 w 1902"/>
              <a:gd name="T3" fmla="*/ 115132850 h 670"/>
              <a:gd name="T4" fmla="*/ 2147483647 w 1902"/>
              <a:gd name="T5" fmla="*/ 929922257 h 670"/>
              <a:gd name="T6" fmla="*/ 2147483647 w 1902"/>
              <a:gd name="T7" fmla="*/ 929922257 h 670"/>
              <a:gd name="T8" fmla="*/ 2147483647 w 1902"/>
              <a:gd name="T9" fmla="*/ 1483446552 h 6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02"/>
              <a:gd name="T16" fmla="*/ 0 h 670"/>
              <a:gd name="T17" fmla="*/ 1902 w 1902"/>
              <a:gd name="T18" fmla="*/ 670 h 6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02" h="670">
                <a:moveTo>
                  <a:pt x="0" y="0"/>
                </a:moveTo>
                <a:lnTo>
                  <a:pt x="512" y="52"/>
                </a:lnTo>
                <a:lnTo>
                  <a:pt x="1083" y="420"/>
                </a:lnTo>
                <a:lnTo>
                  <a:pt x="1354" y="420"/>
                </a:lnTo>
                <a:lnTo>
                  <a:pt x="1902" y="670"/>
                </a:lnTo>
              </a:path>
            </a:pathLst>
          </a:custGeom>
          <a:noFill/>
          <a:ln w="57150">
            <a:solidFill>
              <a:srgbClr val="99CC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3419475" y="3213100"/>
            <a:ext cx="1897063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93662" tIns="47625" rIns="93662" bIns="47625">
            <a:spAutoFit/>
          </a:bodyPr>
          <a:lstStyle/>
          <a:p>
            <a:pPr algn="ctr" defTabSz="955675" eaLnBrk="0" hangingPunct="0">
              <a:lnSpc>
                <a:spcPct val="85000"/>
              </a:lnSpc>
              <a:defRPr/>
            </a:pPr>
            <a:r>
              <a:rPr lang="ru-RU" sz="2200" b="1" dirty="0">
                <a:solidFill>
                  <a:schemeClr val="tx2"/>
                </a:solidFill>
              </a:rPr>
              <a:t>Вирусная нагрузка</a:t>
            </a:r>
            <a:endParaRPr lang="en-US" sz="2200" b="1" dirty="0">
              <a:solidFill>
                <a:schemeClr val="tx2"/>
              </a:solidFill>
            </a:endParaRP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3390900" y="5043294"/>
            <a:ext cx="2038356" cy="671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square" lIns="93662" tIns="47625" rIns="93662" bIns="47625">
            <a:spAutoFit/>
          </a:bodyPr>
          <a:lstStyle/>
          <a:p>
            <a:pPr defTabSz="955675" eaLnBrk="0" hangingPunct="0">
              <a:lnSpc>
                <a:spcPct val="85000"/>
              </a:lnSpc>
              <a:defRPr/>
            </a:pPr>
            <a:r>
              <a:rPr lang="ru-RU" sz="2200" b="1" dirty="0" smtClean="0">
                <a:solidFill>
                  <a:srgbClr val="99CCFF"/>
                </a:solidFill>
              </a:rPr>
              <a:t>Иммунный статус</a:t>
            </a:r>
            <a:endParaRPr lang="en-US" sz="2200" b="1" dirty="0">
              <a:solidFill>
                <a:srgbClr val="99CCFF"/>
              </a:solidFill>
            </a:endParaRPr>
          </a:p>
        </p:txBody>
      </p:sp>
      <p:sp>
        <p:nvSpPr>
          <p:cNvPr id="25619" name="Oval 24"/>
          <p:cNvSpPr>
            <a:spLocks noChangeArrowheads="1"/>
          </p:cNvSpPr>
          <p:nvPr/>
        </p:nvSpPr>
        <p:spPr bwMode="auto">
          <a:xfrm>
            <a:off x="6034088" y="5248275"/>
            <a:ext cx="203200" cy="214313"/>
          </a:xfrm>
          <a:prstGeom prst="ellipse">
            <a:avLst/>
          </a:prstGeom>
          <a:solidFill>
            <a:srgbClr val="0085E0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ru-RU" sz="3200" b="1" i="1">
              <a:latin typeface="Times New Roman" pitchFamily="18" charset="0"/>
            </a:endParaRPr>
          </a:p>
        </p:txBody>
      </p:sp>
      <p:sp>
        <p:nvSpPr>
          <p:cNvPr id="24" name="Rectangle 25"/>
          <p:cNvSpPr>
            <a:spLocks noChangeArrowheads="1"/>
          </p:cNvSpPr>
          <p:nvPr/>
        </p:nvSpPr>
        <p:spPr bwMode="auto">
          <a:xfrm>
            <a:off x="6081713" y="4886325"/>
            <a:ext cx="1766887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93662" tIns="47625" rIns="93662" bIns="47625">
            <a:spAutoFit/>
          </a:bodyPr>
          <a:lstStyle/>
          <a:p>
            <a:pPr marL="171450" indent="-171450" defTabSz="955675" eaLnBrk="0" hangingPunct="0">
              <a:lnSpc>
                <a:spcPct val="85000"/>
              </a:lnSpc>
              <a:defRPr/>
            </a:pPr>
            <a:r>
              <a:rPr lang="ru-RU" b="1" dirty="0">
                <a:solidFill>
                  <a:srgbClr val="FFFFFF"/>
                </a:solidFill>
              </a:rPr>
              <a:t>Симптомы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5621" name="Oval 26"/>
          <p:cNvSpPr>
            <a:spLocks noChangeArrowheads="1"/>
          </p:cNvSpPr>
          <p:nvPr/>
        </p:nvSpPr>
        <p:spPr bwMode="auto">
          <a:xfrm>
            <a:off x="6640513" y="5661025"/>
            <a:ext cx="203200" cy="214313"/>
          </a:xfrm>
          <a:prstGeom prst="ellipse">
            <a:avLst/>
          </a:prstGeom>
          <a:solidFill>
            <a:srgbClr val="0085E0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ru-RU" sz="3200" b="1" i="1">
              <a:latin typeface="Times New Roman" pitchFamily="18" charset="0"/>
            </a:endParaRPr>
          </a:p>
        </p:txBody>
      </p:sp>
      <p:sp>
        <p:nvSpPr>
          <p:cNvPr id="25622" name="Freeform 29"/>
          <p:cNvSpPr>
            <a:spLocks/>
          </p:cNvSpPr>
          <p:nvPr/>
        </p:nvSpPr>
        <p:spPr bwMode="auto">
          <a:xfrm>
            <a:off x="1111250" y="2185988"/>
            <a:ext cx="1071563" cy="3978275"/>
          </a:xfrm>
          <a:custGeom>
            <a:avLst/>
            <a:gdLst>
              <a:gd name="T0" fmla="*/ 0 w 760"/>
              <a:gd name="T1" fmla="*/ 2147483647 h 2506"/>
              <a:gd name="T2" fmla="*/ 443315517 w 760"/>
              <a:gd name="T3" fmla="*/ 2147483647 h 2506"/>
              <a:gd name="T4" fmla="*/ 1011872738 w 760"/>
              <a:gd name="T5" fmla="*/ 0 h 2506"/>
              <a:gd name="T6" fmla="*/ 1510851881 w 760"/>
              <a:gd name="T7" fmla="*/ 2147483647 h 2506"/>
              <a:gd name="T8" fmla="*/ 0 60000 65536"/>
              <a:gd name="T9" fmla="*/ 0 60000 65536"/>
              <a:gd name="T10" fmla="*/ 0 60000 65536"/>
              <a:gd name="T11" fmla="*/ 0 60000 65536"/>
              <a:gd name="T12" fmla="*/ 0 w 760"/>
              <a:gd name="T13" fmla="*/ 0 h 2506"/>
              <a:gd name="T14" fmla="*/ 760 w 760"/>
              <a:gd name="T15" fmla="*/ 2506 h 250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0" h="2506">
                <a:moveTo>
                  <a:pt x="0" y="2506"/>
                </a:moveTo>
                <a:lnTo>
                  <a:pt x="223" y="1168"/>
                </a:lnTo>
                <a:lnTo>
                  <a:pt x="509" y="0"/>
                </a:lnTo>
                <a:lnTo>
                  <a:pt x="760" y="919"/>
                </a:lnTo>
              </a:path>
            </a:pathLst>
          </a:custGeom>
          <a:noFill/>
          <a:ln w="50800" cap="rnd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25623" name="Freeform 30"/>
          <p:cNvSpPr>
            <a:spLocks/>
          </p:cNvSpPr>
          <p:nvPr/>
        </p:nvSpPr>
        <p:spPr bwMode="auto">
          <a:xfrm>
            <a:off x="2182813" y="3644900"/>
            <a:ext cx="1033462" cy="230188"/>
          </a:xfrm>
          <a:custGeom>
            <a:avLst/>
            <a:gdLst>
              <a:gd name="T0" fmla="*/ 0 w 732"/>
              <a:gd name="T1" fmla="*/ 0 h 155"/>
              <a:gd name="T2" fmla="*/ 574062713 w 732"/>
              <a:gd name="T3" fmla="*/ 275683529 h 155"/>
              <a:gd name="T4" fmla="*/ 1010588904 w 732"/>
              <a:gd name="T5" fmla="*/ 341848444 h 155"/>
              <a:gd name="T6" fmla="*/ 1459075967 w 732"/>
              <a:gd name="T7" fmla="*/ 324204170 h 155"/>
              <a:gd name="T8" fmla="*/ 0 60000 65536"/>
              <a:gd name="T9" fmla="*/ 0 60000 65536"/>
              <a:gd name="T10" fmla="*/ 0 60000 65536"/>
              <a:gd name="T11" fmla="*/ 0 60000 65536"/>
              <a:gd name="T12" fmla="*/ 0 w 732"/>
              <a:gd name="T13" fmla="*/ 0 h 155"/>
              <a:gd name="T14" fmla="*/ 732 w 732"/>
              <a:gd name="T15" fmla="*/ 155 h 1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32" h="155">
                <a:moveTo>
                  <a:pt x="0" y="0"/>
                </a:moveTo>
                <a:lnTo>
                  <a:pt x="288" y="125"/>
                </a:lnTo>
                <a:lnTo>
                  <a:pt x="507" y="155"/>
                </a:lnTo>
                <a:lnTo>
                  <a:pt x="732" y="147"/>
                </a:lnTo>
              </a:path>
            </a:pathLst>
          </a:custGeom>
          <a:noFill/>
          <a:ln w="50800" cap="rnd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25624" name="Line 31"/>
          <p:cNvSpPr>
            <a:spLocks noChangeShapeType="1"/>
          </p:cNvSpPr>
          <p:nvPr/>
        </p:nvSpPr>
        <p:spPr bwMode="auto">
          <a:xfrm flipV="1">
            <a:off x="1103313" y="2009775"/>
            <a:ext cx="0" cy="4200525"/>
          </a:xfrm>
          <a:prstGeom prst="line">
            <a:avLst/>
          </a:prstGeom>
          <a:noFill/>
          <a:ln w="50800">
            <a:solidFill>
              <a:srgbClr val="99CC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25" name="Line 33"/>
          <p:cNvSpPr>
            <a:spLocks noChangeShapeType="1"/>
          </p:cNvSpPr>
          <p:nvPr/>
        </p:nvSpPr>
        <p:spPr bwMode="auto">
          <a:xfrm flipH="1">
            <a:off x="3148013" y="5991225"/>
            <a:ext cx="152400" cy="371475"/>
          </a:xfrm>
          <a:prstGeom prst="line">
            <a:avLst/>
          </a:prstGeom>
          <a:noFill/>
          <a:ln w="57150">
            <a:solidFill>
              <a:srgbClr val="99CC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26" name="Line 34"/>
          <p:cNvSpPr>
            <a:spLocks noChangeShapeType="1"/>
          </p:cNvSpPr>
          <p:nvPr/>
        </p:nvSpPr>
        <p:spPr bwMode="auto">
          <a:xfrm flipH="1">
            <a:off x="3367088" y="5999163"/>
            <a:ext cx="152400" cy="371475"/>
          </a:xfrm>
          <a:prstGeom prst="line">
            <a:avLst/>
          </a:prstGeom>
          <a:noFill/>
          <a:ln w="57150">
            <a:solidFill>
              <a:srgbClr val="99CC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" name="Rectangle 27"/>
          <p:cNvSpPr>
            <a:spLocks noChangeArrowheads="1"/>
          </p:cNvSpPr>
          <p:nvPr/>
        </p:nvSpPr>
        <p:spPr bwMode="auto">
          <a:xfrm>
            <a:off x="6832600" y="5403850"/>
            <a:ext cx="1763713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93662" tIns="47625" rIns="93662" bIns="47625">
            <a:spAutoFit/>
          </a:bodyPr>
          <a:lstStyle/>
          <a:p>
            <a:pPr defTabSz="955675" eaLnBrk="0" hangingPunct="0">
              <a:lnSpc>
                <a:spcPct val="85000"/>
              </a:lnSpc>
              <a:defRPr/>
            </a:pPr>
            <a:r>
              <a:rPr lang="ru-RU" b="1" dirty="0">
                <a:solidFill>
                  <a:srgbClr val="FFFFFF"/>
                </a:solidFill>
              </a:rPr>
              <a:t>ОИ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643563" y="2008188"/>
            <a:ext cx="2143125" cy="4143375"/>
          </a:xfrm>
          <a:prstGeom prst="rect">
            <a:avLst/>
          </a:prstGeom>
          <a:solidFill>
            <a:srgbClr val="1B7B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Полилиния 44"/>
          <p:cNvSpPr/>
          <p:nvPr/>
        </p:nvSpPr>
        <p:spPr>
          <a:xfrm>
            <a:off x="3532188" y="3514725"/>
            <a:ext cx="2425700" cy="2622550"/>
          </a:xfrm>
          <a:custGeom>
            <a:avLst/>
            <a:gdLst>
              <a:gd name="connsiteX0" fmla="*/ 0 w 2424546"/>
              <a:gd name="connsiteY0" fmla="*/ 392545 h 2623127"/>
              <a:gd name="connsiteX1" fmla="*/ 678873 w 2424546"/>
              <a:gd name="connsiteY1" fmla="*/ 406399 h 2623127"/>
              <a:gd name="connsiteX2" fmla="*/ 1302327 w 2424546"/>
              <a:gd name="connsiteY2" fmla="*/ 406399 h 2623127"/>
              <a:gd name="connsiteX3" fmla="*/ 1773382 w 2424546"/>
              <a:gd name="connsiteY3" fmla="*/ 434108 h 2623127"/>
              <a:gd name="connsiteX4" fmla="*/ 2189018 w 2424546"/>
              <a:gd name="connsiteY4" fmla="*/ 364836 h 2623127"/>
              <a:gd name="connsiteX5" fmla="*/ 2424546 w 2424546"/>
              <a:gd name="connsiteY5" fmla="*/ 2623127 h 2623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4546" h="2623127">
                <a:moveTo>
                  <a:pt x="0" y="392545"/>
                </a:moveTo>
                <a:lnTo>
                  <a:pt x="678873" y="406399"/>
                </a:lnTo>
                <a:cubicBezTo>
                  <a:pt x="895927" y="408708"/>
                  <a:pt x="1119909" y="401781"/>
                  <a:pt x="1302327" y="406399"/>
                </a:cubicBezTo>
                <a:cubicBezTo>
                  <a:pt x="1484745" y="411017"/>
                  <a:pt x="1625600" y="441035"/>
                  <a:pt x="1773382" y="434108"/>
                </a:cubicBezTo>
                <a:cubicBezTo>
                  <a:pt x="1921164" y="427181"/>
                  <a:pt x="2080491" y="0"/>
                  <a:pt x="2189018" y="364836"/>
                </a:cubicBezTo>
                <a:cubicBezTo>
                  <a:pt x="2297545" y="729672"/>
                  <a:pt x="2361045" y="1676399"/>
                  <a:pt x="2424546" y="2623127"/>
                </a:cubicBezTo>
              </a:path>
            </a:pathLst>
          </a:cu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Полилиния 45"/>
          <p:cNvSpPr/>
          <p:nvPr/>
        </p:nvSpPr>
        <p:spPr>
          <a:xfrm>
            <a:off x="5597525" y="2063750"/>
            <a:ext cx="2105025" cy="1690688"/>
          </a:xfrm>
          <a:custGeom>
            <a:avLst/>
            <a:gdLst>
              <a:gd name="connsiteX0" fmla="*/ 0 w 2105891"/>
              <a:gd name="connsiteY0" fmla="*/ 1690255 h 1690255"/>
              <a:gd name="connsiteX1" fmla="*/ 665019 w 2105891"/>
              <a:gd name="connsiteY1" fmla="*/ 1177637 h 1690255"/>
              <a:gd name="connsiteX2" fmla="*/ 1343891 w 2105891"/>
              <a:gd name="connsiteY2" fmla="*/ 457200 h 1690255"/>
              <a:gd name="connsiteX3" fmla="*/ 2105891 w 2105891"/>
              <a:gd name="connsiteY3" fmla="*/ 0 h 169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5891" h="1690255">
                <a:moveTo>
                  <a:pt x="0" y="1690255"/>
                </a:moveTo>
                <a:cubicBezTo>
                  <a:pt x="220518" y="1536700"/>
                  <a:pt x="441037" y="1383146"/>
                  <a:pt x="665019" y="1177637"/>
                </a:cubicBezTo>
                <a:cubicBezTo>
                  <a:pt x="889001" y="972128"/>
                  <a:pt x="1103746" y="653473"/>
                  <a:pt x="1343891" y="457200"/>
                </a:cubicBezTo>
                <a:cubicBezTo>
                  <a:pt x="1584036" y="260927"/>
                  <a:pt x="1844963" y="130463"/>
                  <a:pt x="2105891" y="0"/>
                </a:cubicBezTo>
              </a:path>
            </a:pathLst>
          </a:custGeom>
          <a:ln w="25400" cap="rnd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31" name="TextBox 47"/>
          <p:cNvSpPr txBox="1">
            <a:spLocks noChangeArrowheads="1"/>
          </p:cNvSpPr>
          <p:nvPr/>
        </p:nvSpPr>
        <p:spPr bwMode="auto">
          <a:xfrm>
            <a:off x="6072188" y="4143375"/>
            <a:ext cx="12144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АРВТ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572132" y="1214422"/>
            <a:ext cx="29289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Начало лечения</a:t>
            </a:r>
          </a:p>
        </p:txBody>
      </p:sp>
      <p:sp>
        <p:nvSpPr>
          <p:cNvPr id="50" name="Стрелка вниз 49"/>
          <p:cNvSpPr/>
          <p:nvPr/>
        </p:nvSpPr>
        <p:spPr>
          <a:xfrm>
            <a:off x="5500694" y="1571612"/>
            <a:ext cx="357190" cy="357190"/>
          </a:xfrm>
          <a:prstGeom prst="downArrow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Полилиния 50"/>
          <p:cNvSpPr/>
          <p:nvPr/>
        </p:nvSpPr>
        <p:spPr>
          <a:xfrm>
            <a:off x="5597525" y="3616325"/>
            <a:ext cx="2160588" cy="1524000"/>
          </a:xfrm>
          <a:custGeom>
            <a:avLst/>
            <a:gdLst>
              <a:gd name="connsiteX0" fmla="*/ 0 w 2161309"/>
              <a:gd name="connsiteY0" fmla="*/ 1524000 h 1524000"/>
              <a:gd name="connsiteX1" fmla="*/ 443346 w 2161309"/>
              <a:gd name="connsiteY1" fmla="*/ 1468582 h 1524000"/>
              <a:gd name="connsiteX2" fmla="*/ 900546 w 2161309"/>
              <a:gd name="connsiteY2" fmla="*/ 1288473 h 1524000"/>
              <a:gd name="connsiteX3" fmla="*/ 1343891 w 2161309"/>
              <a:gd name="connsiteY3" fmla="*/ 983673 h 1524000"/>
              <a:gd name="connsiteX4" fmla="*/ 1648691 w 2161309"/>
              <a:gd name="connsiteY4" fmla="*/ 706582 h 1524000"/>
              <a:gd name="connsiteX5" fmla="*/ 1787237 w 2161309"/>
              <a:gd name="connsiteY5" fmla="*/ 471054 h 1524000"/>
              <a:gd name="connsiteX6" fmla="*/ 1995055 w 2161309"/>
              <a:gd name="connsiteY6" fmla="*/ 152400 h 1524000"/>
              <a:gd name="connsiteX7" fmla="*/ 2161309 w 2161309"/>
              <a:gd name="connsiteY7" fmla="*/ 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1309" h="1524000">
                <a:moveTo>
                  <a:pt x="0" y="1524000"/>
                </a:moveTo>
                <a:cubicBezTo>
                  <a:pt x="146627" y="1515918"/>
                  <a:pt x="293255" y="1507837"/>
                  <a:pt x="443346" y="1468582"/>
                </a:cubicBezTo>
                <a:cubicBezTo>
                  <a:pt x="593437" y="1429328"/>
                  <a:pt x="750455" y="1369291"/>
                  <a:pt x="900546" y="1288473"/>
                </a:cubicBezTo>
                <a:cubicBezTo>
                  <a:pt x="1050637" y="1207655"/>
                  <a:pt x="1219200" y="1080655"/>
                  <a:pt x="1343891" y="983673"/>
                </a:cubicBezTo>
                <a:cubicBezTo>
                  <a:pt x="1468582" y="886691"/>
                  <a:pt x="1574800" y="792018"/>
                  <a:pt x="1648691" y="706582"/>
                </a:cubicBezTo>
                <a:cubicBezTo>
                  <a:pt x="1722582" y="621146"/>
                  <a:pt x="1729510" y="563418"/>
                  <a:pt x="1787237" y="471054"/>
                </a:cubicBezTo>
                <a:cubicBezTo>
                  <a:pt x="1844964" y="378690"/>
                  <a:pt x="1932710" y="230909"/>
                  <a:pt x="1995055" y="152400"/>
                </a:cubicBezTo>
                <a:cubicBezTo>
                  <a:pt x="2057400" y="73891"/>
                  <a:pt x="2109354" y="36945"/>
                  <a:pt x="2161309" y="0"/>
                </a:cubicBezTo>
              </a:path>
            </a:pathLst>
          </a:custGeom>
          <a:ln w="508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Полилиния 51"/>
          <p:cNvSpPr/>
          <p:nvPr/>
        </p:nvSpPr>
        <p:spPr>
          <a:xfrm>
            <a:off x="5624513" y="5140325"/>
            <a:ext cx="2065337" cy="1052513"/>
          </a:xfrm>
          <a:custGeom>
            <a:avLst/>
            <a:gdLst>
              <a:gd name="connsiteX0" fmla="*/ 0 w 2064328"/>
              <a:gd name="connsiteY0" fmla="*/ 0 h 1052946"/>
              <a:gd name="connsiteX1" fmla="*/ 374073 w 2064328"/>
              <a:gd name="connsiteY1" fmla="*/ 152400 h 1052946"/>
              <a:gd name="connsiteX2" fmla="*/ 775855 w 2064328"/>
              <a:gd name="connsiteY2" fmla="*/ 304800 h 1052946"/>
              <a:gd name="connsiteX3" fmla="*/ 928255 w 2064328"/>
              <a:gd name="connsiteY3" fmla="*/ 568037 h 1052946"/>
              <a:gd name="connsiteX4" fmla="*/ 1260764 w 2064328"/>
              <a:gd name="connsiteY4" fmla="*/ 734291 h 1052946"/>
              <a:gd name="connsiteX5" fmla="*/ 1524000 w 2064328"/>
              <a:gd name="connsiteY5" fmla="*/ 858982 h 1052946"/>
              <a:gd name="connsiteX6" fmla="*/ 1745673 w 2064328"/>
              <a:gd name="connsiteY6" fmla="*/ 942109 h 1052946"/>
              <a:gd name="connsiteX7" fmla="*/ 2064328 w 2064328"/>
              <a:gd name="connsiteY7" fmla="*/ 1052946 h 1052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4328" h="1052946">
                <a:moveTo>
                  <a:pt x="0" y="0"/>
                </a:moveTo>
                <a:lnTo>
                  <a:pt x="374073" y="152400"/>
                </a:lnTo>
                <a:cubicBezTo>
                  <a:pt x="503382" y="203200"/>
                  <a:pt x="683491" y="235527"/>
                  <a:pt x="775855" y="304800"/>
                </a:cubicBezTo>
                <a:cubicBezTo>
                  <a:pt x="868219" y="374073"/>
                  <a:pt x="847437" y="496455"/>
                  <a:pt x="928255" y="568037"/>
                </a:cubicBezTo>
                <a:cubicBezTo>
                  <a:pt x="1009073" y="639619"/>
                  <a:pt x="1161473" y="685800"/>
                  <a:pt x="1260764" y="734291"/>
                </a:cubicBezTo>
                <a:cubicBezTo>
                  <a:pt x="1360055" y="782782"/>
                  <a:pt x="1443182" y="824346"/>
                  <a:pt x="1524000" y="858982"/>
                </a:cubicBezTo>
                <a:cubicBezTo>
                  <a:pt x="1604818" y="893618"/>
                  <a:pt x="1655618" y="909782"/>
                  <a:pt x="1745673" y="942109"/>
                </a:cubicBezTo>
                <a:cubicBezTo>
                  <a:pt x="1835728" y="974436"/>
                  <a:pt x="1950028" y="1013691"/>
                  <a:pt x="2064328" y="1052946"/>
                </a:cubicBezTo>
              </a:path>
            </a:pathLst>
          </a:custGeom>
          <a:ln w="25400" cap="rnd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4" name="Полилиния 53"/>
          <p:cNvSpPr/>
          <p:nvPr/>
        </p:nvSpPr>
        <p:spPr>
          <a:xfrm>
            <a:off x="5957888" y="6110288"/>
            <a:ext cx="1828800" cy="46037"/>
          </a:xfrm>
          <a:custGeom>
            <a:avLst/>
            <a:gdLst>
              <a:gd name="connsiteX0" fmla="*/ 0 w 1773381"/>
              <a:gd name="connsiteY0" fmla="*/ 0 h 13854"/>
              <a:gd name="connsiteX1" fmla="*/ 1773381 w 1773381"/>
              <a:gd name="connsiteY1" fmla="*/ 13854 h 1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73381" h="13854">
                <a:moveTo>
                  <a:pt x="0" y="0"/>
                </a:moveTo>
                <a:lnTo>
                  <a:pt x="1773381" y="13854"/>
                </a:lnTo>
              </a:path>
            </a:pathLst>
          </a:cu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52736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dirty="0" smtClean="0"/>
              <a:t>Третья особенность ВИЧ</a:t>
            </a:r>
            <a:br>
              <a:rPr lang="ru-RU" altLang="ru-RU" dirty="0" smtClean="0"/>
            </a:br>
            <a:r>
              <a:rPr lang="ru-RU" altLang="ru-RU" dirty="0" smtClean="0"/>
              <a:t>или</a:t>
            </a:r>
            <a:br>
              <a:rPr lang="ru-RU" altLang="ru-RU" dirty="0" smtClean="0"/>
            </a:br>
            <a:r>
              <a:rPr lang="ru-RU" altLang="ru-RU" dirty="0" smtClean="0"/>
              <a:t>Почему препараты надо принимать всегда?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515249"/>
              </p:ext>
            </p:extLst>
          </p:nvPr>
        </p:nvGraphicFramePr>
        <p:xfrm>
          <a:off x="228600" y="3140968"/>
          <a:ext cx="8686800" cy="3412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2" name="Группа 21"/>
          <p:cNvGrpSpPr/>
          <p:nvPr/>
        </p:nvGrpSpPr>
        <p:grpSpPr>
          <a:xfrm>
            <a:off x="2771800" y="3031637"/>
            <a:ext cx="2514600" cy="1638300"/>
            <a:chOff x="4800600" y="4724400"/>
            <a:chExt cx="2514600" cy="1638300"/>
          </a:xfrm>
        </p:grpSpPr>
        <p:grpSp>
          <p:nvGrpSpPr>
            <p:cNvPr id="23" name="Группа 6"/>
            <p:cNvGrpSpPr>
              <a:grpSpLocks/>
            </p:cNvGrpSpPr>
            <p:nvPr/>
          </p:nvGrpSpPr>
          <p:grpSpPr bwMode="auto">
            <a:xfrm>
              <a:off x="4800600" y="5334000"/>
              <a:ext cx="1584325" cy="1028700"/>
              <a:chOff x="1828800" y="5638800"/>
              <a:chExt cx="1584325" cy="1028322"/>
            </a:xfrm>
          </p:grpSpPr>
          <p:sp>
            <p:nvSpPr>
              <p:cNvPr id="26" name="Oval 6"/>
              <p:cNvSpPr>
                <a:spLocks noChangeArrowheads="1"/>
              </p:cNvSpPr>
              <p:nvPr/>
            </p:nvSpPr>
            <p:spPr bwMode="auto">
              <a:xfrm>
                <a:off x="1828800" y="5638800"/>
                <a:ext cx="1584325" cy="1028322"/>
              </a:xfrm>
              <a:prstGeom prst="ellipse">
                <a:avLst/>
              </a:prstGeom>
              <a:solidFill>
                <a:srgbClr val="E200D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762000" h="381000"/>
              </a:sp3d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7" name="Oval 7"/>
              <p:cNvSpPr>
                <a:spLocks noChangeArrowheads="1"/>
              </p:cNvSpPr>
              <p:nvPr/>
            </p:nvSpPr>
            <p:spPr bwMode="auto">
              <a:xfrm>
                <a:off x="2100263" y="6115239"/>
                <a:ext cx="792163" cy="514161"/>
              </a:xfrm>
              <a:prstGeom prst="ellipse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translucentPowder">
                <a:bevelT w="381000" h="190500"/>
              </a:sp3d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8" name="AutoShape 8"/>
              <p:cNvSpPr>
                <a:spLocks noChangeArrowheads="1"/>
              </p:cNvSpPr>
              <p:nvPr/>
            </p:nvSpPr>
            <p:spPr bwMode="auto">
              <a:xfrm>
                <a:off x="2590800" y="5867400"/>
                <a:ext cx="215900" cy="171387"/>
              </a:xfrm>
              <a:prstGeom prst="star16">
                <a:avLst>
                  <a:gd name="adj" fmla="val 37500"/>
                </a:avLst>
              </a:prstGeom>
              <a:solidFill>
                <a:srgbClr val="FF0000"/>
              </a:solidFill>
              <a:ln w="15875">
                <a:solidFill>
                  <a:srgbClr val="FFFF00"/>
                </a:solidFill>
                <a:miter lim="800000"/>
                <a:headEnd/>
                <a:tailEnd/>
              </a:ln>
              <a:scene3d>
                <a:camera prst="orthographicFront"/>
                <a:lightRig rig="twoPt" dir="t"/>
              </a:scene3d>
              <a:sp3d prstMaterial="dkEdge">
                <a:bevelT/>
              </a:sp3d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sp>
          <p:nvSpPr>
            <p:cNvPr id="24" name="Выноска-облако 23"/>
            <p:cNvSpPr/>
            <p:nvPr/>
          </p:nvSpPr>
          <p:spPr>
            <a:xfrm>
              <a:off x="5867400" y="4724400"/>
              <a:ext cx="1295400" cy="762000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5" name="TextBox 9"/>
            <p:cNvSpPr txBox="1">
              <a:spLocks noChangeArrowheads="1"/>
            </p:cNvSpPr>
            <p:nvPr/>
          </p:nvSpPr>
          <p:spPr bwMode="auto">
            <a:xfrm>
              <a:off x="6019800" y="4953000"/>
              <a:ext cx="12954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>
                  <a:solidFill>
                    <a:schemeClr val="bg1"/>
                  </a:solidFill>
                </a:rPr>
                <a:t>Хррр…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539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1866</TotalTime>
  <Words>1032</Words>
  <Application>Microsoft Office PowerPoint</Application>
  <PresentationFormat>Экран (4:3)</PresentationFormat>
  <Paragraphs>310</Paragraphs>
  <Slides>48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8" baseType="lpstr">
      <vt:lpstr>Arial</vt:lpstr>
      <vt:lpstr>Book Antiqua</vt:lpstr>
      <vt:lpstr>Calibri</vt:lpstr>
      <vt:lpstr>Century Gothic</vt:lpstr>
      <vt:lpstr>Courier New</vt:lpstr>
      <vt:lpstr>Tahoma</vt:lpstr>
      <vt:lpstr>Times New Roman</vt:lpstr>
      <vt:lpstr>Verdana</vt:lpstr>
      <vt:lpstr>Wingdings 2</vt:lpstr>
      <vt:lpstr>Яркая</vt:lpstr>
      <vt:lpstr>Антиретровирусная терапия</vt:lpstr>
      <vt:lpstr>План</vt:lpstr>
      <vt:lpstr>Что такое АРВТ?</vt:lpstr>
      <vt:lpstr>Что Вы слышали  про АРВ терапию?</vt:lpstr>
      <vt:lpstr>Что делает АРВТ?</vt:lpstr>
      <vt:lpstr>Презентация PowerPoint</vt:lpstr>
      <vt:lpstr>Действие АРВ препаратов:</vt:lpstr>
      <vt:lpstr>ИС и ВН на фоне АРВТ</vt:lpstr>
      <vt:lpstr>Третья особенность ВИЧ или Почему препараты надо принимать всегда?</vt:lpstr>
      <vt:lpstr>Основные принципы АРВТ</vt:lpstr>
      <vt:lpstr>Когда начинать терапию?</vt:lpstr>
      <vt:lpstr>Когда начинать терапию?</vt:lpstr>
      <vt:lpstr>Рекомендации DHHS-2012</vt:lpstr>
      <vt:lpstr>«Ванкуверский вагончик»</vt:lpstr>
      <vt:lpstr>Опасность  позднего начала лечения</vt:lpstr>
      <vt:lpstr>Лабораторное наблюдение</vt:lpstr>
      <vt:lpstr>Основные группы препаратов АРВТ  и механизм  их действия</vt:lpstr>
      <vt:lpstr>Мишени для АРВ препаратов</vt:lpstr>
      <vt:lpstr>Презентация PowerPoint</vt:lpstr>
      <vt:lpstr>Ингибиторы обратной транскриптазы</vt:lpstr>
      <vt:lpstr>Презентация PowerPoint</vt:lpstr>
      <vt:lpstr>Презентация PowerPoint</vt:lpstr>
      <vt:lpstr>Нуклеозидные ингибиторы ОТ</vt:lpstr>
      <vt:lpstr>Обратная транскрипция</vt:lpstr>
      <vt:lpstr>Добавлены НИОТ</vt:lpstr>
      <vt:lpstr>Добавлены НИОТ</vt:lpstr>
      <vt:lpstr>Презентация PowerPoint</vt:lpstr>
      <vt:lpstr>Особенности класса</vt:lpstr>
      <vt:lpstr>Ненуклеозидные ингибиторы ОТ</vt:lpstr>
      <vt:lpstr>Обратная транскрипция</vt:lpstr>
      <vt:lpstr>ОТ заблокирована</vt:lpstr>
      <vt:lpstr>Презентация PowerPoint</vt:lpstr>
      <vt:lpstr>Особенности класса</vt:lpstr>
      <vt:lpstr>Ингибиторы протеаз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Особенности класса</vt:lpstr>
      <vt:lpstr>Презентация PowerPoint</vt:lpstr>
      <vt:lpstr>Презентация PowerPoint</vt:lpstr>
      <vt:lpstr>Механизм действия других классов АРВТ</vt:lpstr>
      <vt:lpstr>Фильм «Жизненный цикл ВИЧ»</vt:lpstr>
      <vt:lpstr>Эволюция АРВТ</vt:lpstr>
      <vt:lpstr>Контроль эффективности лечения</vt:lpstr>
      <vt:lpstr>Недостатки АРВТ  и способы их решения </vt:lpstr>
      <vt:lpstr>Что такое приверженность?</vt:lpstr>
      <vt:lpstr>Спасибо за внимание!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Антиретровирусная терапия. Основные положения</dc:title>
  <dc:creator>Damir;Степанова</dc:creator>
  <cp:lastModifiedBy>User</cp:lastModifiedBy>
  <cp:revision>182</cp:revision>
  <dcterms:created xsi:type="dcterms:W3CDTF">2008-01-08T19:47:46Z</dcterms:created>
  <dcterms:modified xsi:type="dcterms:W3CDTF">2016-12-18T09:00:37Z</dcterms:modified>
</cp:coreProperties>
</file>