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0" r:id="rId4"/>
    <p:sldId id="261" r:id="rId5"/>
    <p:sldId id="265" r:id="rId6"/>
    <p:sldId id="263" r:id="rId7"/>
    <p:sldId id="278" r:id="rId8"/>
    <p:sldId id="283" r:id="rId9"/>
    <p:sldId id="269" r:id="rId10"/>
    <p:sldId id="270" r:id="rId11"/>
    <p:sldId id="271" r:id="rId12"/>
    <p:sldId id="273" r:id="rId13"/>
    <p:sldId id="280" r:id="rId14"/>
    <p:sldId id="281" r:id="rId15"/>
    <p:sldId id="262" r:id="rId16"/>
    <p:sldId id="266" r:id="rId17"/>
    <p:sldId id="279" r:id="rId18"/>
    <p:sldId id="284" r:id="rId19"/>
  </p:sldIdLst>
  <p:sldSz cx="12192000" cy="6858000"/>
  <p:notesSz cx="6797675" cy="9929813"/>
  <p:embeddedFontLst>
    <p:embeddedFont>
      <p:font typeface="Mongolian Baiti" pitchFamily="66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Wingdings 3" pitchFamily="18" charset="2"/>
      <p:regular r:id="rId27"/>
    </p:embeddedFont>
    <p:embeddedFont>
      <p:font typeface="Lora" charset="-52"/>
      <p:regular r:id="rId28"/>
      <p:bold r:id="rId29"/>
      <p:italic r:id="rId30"/>
      <p:boldItalic r:id="rId31"/>
    </p:embeddedFont>
    <p:embeddedFont>
      <p:font typeface="Montserrat Medium" charset="-52"/>
      <p:regular r:id="rId32"/>
      <p: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D0D0D"/>
    <a:srgbClr val="1D3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-344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20209-E8C3-47E5-8272-D0D8E96B724D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0E1F8-3056-45A2-B0FF-B9680AD4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95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0280-2E44-4AB5-A144-9ACF24E46F8C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3F2F5-DAA0-465F-AB81-E2BA5D1D6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9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ED082-4500-4C66-B306-43F5E34E9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15D786-7653-455D-A537-FD4AC46DF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435070-52E5-4F16-A467-949E4A91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0F4-67E3-4AF7-8790-7561F42B7E09}" type="datetime1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D74E38-F4EF-4302-9CA1-87256499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0361C-1969-444E-94A8-3A92812D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1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F6C528-20F0-4F8C-B22A-8C219795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576C41-5FC8-4734-950F-4F025B4FB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20210F-FA7E-472C-A913-A4113720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DCC4-7355-4C8B-B104-6D0CC1A6C7B8}" type="datetime1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5D8130-0DC6-4411-B247-69FCA247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43B701-2693-4DC5-A6BF-6688F472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5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1F03150-A03C-4AE0-A8BC-0F6FF8ECD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F3471D-B57F-4599-AA6A-88FC11EEB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E749B4-B83C-4E26-9DBB-8141470B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EC29-CFDC-4C3D-9863-278A03457C88}" type="datetime1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2A904E-7876-411A-871B-62D1ED88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3EE222-5FCC-4DF1-BC68-3DB411B2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9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0462E2-6CE9-4F52-A405-FA1A14C4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0" y="393701"/>
            <a:ext cx="8712199" cy="856846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D3E9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EB9CA4-BE5B-41E4-9059-FBE85F996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4421"/>
            <a:ext cx="10515600" cy="449254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1A0DF0-C129-4415-A95E-C15597EF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C17-FB4B-4515-B9E3-E64D9DFE5363}" type="datetime1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C185FF-ED6D-4849-80C4-833F8D61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3641E2-4372-4C07-AFA7-9844984E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8555AA3-9D6E-4C17-A36C-F7824505179C}"/>
              </a:ext>
            </a:extLst>
          </p:cNvPr>
          <p:cNvSpPr/>
          <p:nvPr userDrawn="1"/>
        </p:nvSpPr>
        <p:spPr>
          <a:xfrm>
            <a:off x="1472969" y="7964806"/>
            <a:ext cx="54000" cy="865909"/>
          </a:xfrm>
          <a:prstGeom prst="rect">
            <a:avLst/>
          </a:prstGeom>
          <a:solidFill>
            <a:srgbClr val="1D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\Desktop\Мои Документы\2018-2020\Логотипы\Логотип новы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0125" y="368033"/>
            <a:ext cx="864663" cy="864663"/>
          </a:xfrm>
          <a:prstGeom prst="rect">
            <a:avLst/>
          </a:prstGeom>
          <a:noFill/>
        </p:spPr>
      </p:pic>
      <p:pic>
        <p:nvPicPr>
          <p:cNvPr id="11" name="Picture 3" descr="C:\Users\larisa1\Desktop\мз лого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65"/>
            <a:ext cx="2373421" cy="9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56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E2DD2B-814A-4D62-9E47-81C101DE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D2EBEF-2C78-43B2-ACF1-B3C1EA3A3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80F89C-CAA3-4F16-9CF4-03448B703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E3AE-DCD7-47B4-948E-0A9A8A3FFFC8}" type="datetime1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01FDB5-B730-405E-B73B-0D8D8E93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213314-CE79-40E9-AB35-454694DB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8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F466E9-5916-479E-BF21-0B6CC95A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CFC697-9F0F-4FF4-B95E-2BCC735C6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87DFBA-72EC-4D34-A66D-44BCFC9F2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CAD588-1882-4122-9483-DC9DED1C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C9E1-00C2-45CF-BB34-2BA64913504F}" type="datetime1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414EBC-DF16-4E5E-AA5A-F6D95207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1AD3B4B-0B7F-425E-8B4C-3D48270E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6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5075E0-131D-40B0-B34F-EFE7A665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E06EE0-B60B-4EFF-8F1A-0EA54C11B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B3CDA0-C154-4E44-8AB5-4BE0E157A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C47D5B7-C6AA-4F81-BA89-36ACCF9E9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8742117-0EB0-4F89-B234-14B187298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FA411F-18F4-4B84-BB8C-3C6F2E83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7027-289F-4CE6-8183-64A4278AC551}" type="datetime1">
              <a:rPr lang="ru-RU" smtClean="0"/>
              <a:pPr/>
              <a:t>12.05.2023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E3E1A41-3512-4E57-9954-26893BE57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2BDA911-4FE7-4A4A-950B-51052E42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1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0F5454-2E18-468D-BCB2-163E2118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5C58666-1CA6-4035-A23C-0549AAF1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D971-8FB0-4B66-94AE-E251DC5A6D3E}" type="datetime1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F341EA0-D8F7-430B-A8CC-9027614E2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5E6469C-DEAD-43FA-B703-990D827E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2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1F145D-0506-45AA-8A2C-BBEC673D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ED03-5A5F-46AC-9560-ADEF495625FC}" type="datetime1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022DB67-86FC-42E1-9C8A-60DA0E2A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55E1378-CCE7-4C67-8E1C-FDB498AC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0FB328-33F7-4EDC-8FA9-A893A96D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33272B-44D2-4724-8F39-F6BBFCEBE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091273-D65F-40C2-B036-4ED788A64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2599AB4-BA02-4ABC-9992-F7F52432E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A6-0A58-457A-BC89-429766CC00C5}" type="datetime1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A4D2FE-FB9A-4D5A-A90D-D032E0D1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6C26F67-5D8C-48BD-B820-745F47D0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254FDD-4CEA-441A-86C2-3C54DFB4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4039F35-ED59-4311-A259-22F76E413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EB488C1-52A9-4215-A7DC-BF1248DAF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ED5017-5171-4DF9-9982-E980E901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9809-B9B2-4771-89A5-0C1BCC9B6A0E}" type="datetime1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2E7F88-2DE5-4C08-AB9B-8D32698E3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636C39-EC35-479D-976E-723184F5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5463E1-D149-49CB-B9F5-8A60C510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71CD56-F79E-4978-AF36-EC342AE5B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6A639A-B6A4-40AF-9758-73FF46281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3E80-8645-435A-9880-F1E72D12848B}" type="datetime1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DB05E6-EBC8-42A2-9180-43DAB0A2C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0315E3-B295-4048-B08F-1087643BC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1DE6A-7C46-4C14-A639-DD6B92F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6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DA88A4-D182-4328-A797-7FC8E550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874" y="1149531"/>
            <a:ext cx="9144000" cy="2978332"/>
          </a:xfrm>
        </p:spPr>
        <p:txBody>
          <a:bodyPr>
            <a:noAutofit/>
          </a:bodyPr>
          <a:lstStyle/>
          <a:p>
            <a:r>
              <a:rPr lang="ru-RU" sz="4000" dirty="0">
                <a:latin typeface="+mn-lt"/>
              </a:rPr>
              <a:t>Профилактика </a:t>
            </a:r>
            <a:r>
              <a:rPr lang="ru-RU" sz="4000">
                <a:latin typeface="+mn-lt"/>
              </a:rPr>
              <a:t>ВИЧ-инфекции </a:t>
            </a:r>
            <a:r>
              <a:rPr lang="ru-RU" sz="4000" smtClean="0">
                <a:latin typeface="+mn-lt"/>
              </a:rPr>
              <a:t/>
            </a:r>
            <a:br>
              <a:rPr lang="ru-RU" sz="4000" smtClean="0">
                <a:latin typeface="+mn-lt"/>
              </a:rPr>
            </a:br>
            <a:r>
              <a:rPr lang="ru-RU" sz="4000" smtClean="0">
                <a:latin typeface="+mn-lt"/>
              </a:rPr>
              <a:t>(для </a:t>
            </a:r>
            <a:r>
              <a:rPr lang="ru-RU" sz="4000">
                <a:latin typeface="+mn-lt"/>
              </a:rPr>
              <a:t>медицинских </a:t>
            </a:r>
            <a:r>
              <a:rPr lang="ru-RU" sz="4000" smtClean="0">
                <a:latin typeface="+mn-lt"/>
              </a:rPr>
              <a:t>работников)</a:t>
            </a:r>
            <a:endParaRPr lang="ru-RU" sz="40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14" y="4160520"/>
            <a:ext cx="7407275" cy="262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larisa1\Desktop\материал для выступлений\Логотип нов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81" y="71206"/>
            <a:ext cx="1747520" cy="174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" y="71206"/>
            <a:ext cx="47609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80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520" y="319273"/>
            <a:ext cx="8712199" cy="8568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Профилактика ВИЧ-инфекции у медицинских работников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Эпидемиологическая </a:t>
            </a:r>
            <a:r>
              <a:rPr lang="ru-RU" b="1" dirty="0">
                <a:solidFill>
                  <a:srgbClr val="C00000"/>
                </a:solidFill>
              </a:rPr>
              <a:t>настороженность к каждому </a:t>
            </a:r>
            <a:r>
              <a:rPr lang="ru-RU" dirty="0"/>
              <a:t>пациенту;</a:t>
            </a:r>
          </a:p>
          <a:p>
            <a:r>
              <a:rPr lang="ru-RU" dirty="0"/>
              <a:t>Применение средств </a:t>
            </a:r>
            <a:r>
              <a:rPr lang="ru-RU" b="1" dirty="0">
                <a:solidFill>
                  <a:srgbClr val="C00000"/>
                </a:solidFill>
              </a:rPr>
              <a:t>индивидуальной защиты </a:t>
            </a:r>
            <a:r>
              <a:rPr lang="ru-RU" dirty="0"/>
              <a:t>(перчатки, маски, очки, щиты, халаты, фартуки);</a:t>
            </a:r>
          </a:p>
          <a:p>
            <a:r>
              <a:rPr lang="ru-RU" dirty="0"/>
              <a:t>Соблюдения </a:t>
            </a:r>
            <a:r>
              <a:rPr lang="ru-RU" b="1" dirty="0">
                <a:solidFill>
                  <a:srgbClr val="C00000"/>
                </a:solidFill>
              </a:rPr>
              <a:t>техники безопасности </a:t>
            </a:r>
            <a:r>
              <a:rPr lang="ru-RU" dirty="0"/>
              <a:t>при проведении медицинских манипуляций;</a:t>
            </a:r>
          </a:p>
          <a:p>
            <a:r>
              <a:rPr lang="ru-RU" dirty="0"/>
              <a:t>Проведение соответствующих мероприятий при </a:t>
            </a:r>
            <a:r>
              <a:rPr lang="ru-RU" b="1" dirty="0">
                <a:solidFill>
                  <a:srgbClr val="C00000"/>
                </a:solidFill>
              </a:rPr>
              <a:t>аварийной ситуации</a:t>
            </a:r>
            <a:r>
              <a:rPr lang="ru-RU" dirty="0"/>
              <a:t>;</a:t>
            </a:r>
          </a:p>
          <a:p>
            <a:r>
              <a:rPr lang="ru-RU" dirty="0"/>
              <a:t>Эффективная система </a:t>
            </a:r>
            <a:r>
              <a:rPr lang="ru-RU" b="1" dirty="0">
                <a:solidFill>
                  <a:srgbClr val="C00000"/>
                </a:solidFill>
              </a:rPr>
              <a:t>дезинфекционных мероприятий</a:t>
            </a:r>
            <a:r>
              <a:rPr lang="ru-RU" dirty="0"/>
              <a:t>;</a:t>
            </a:r>
          </a:p>
          <a:p>
            <a:r>
              <a:rPr lang="ru-RU" dirty="0"/>
              <a:t>Безопасное обращение с медицинскими отходами;</a:t>
            </a:r>
          </a:p>
          <a:p>
            <a:r>
              <a:rPr lang="ru-RU" dirty="0"/>
              <a:t>Обязательные ежегодные медицинские осмотры.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42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703" y="351171"/>
            <a:ext cx="8712199" cy="8568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Профилактика профессионального инфицирования 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первичная медицинская помощь</a:t>
            </a:r>
            <a:r>
              <a:rPr lang="ru-RU" dirty="0"/>
              <a:t> при возникновении медицинской аварийной ситуации (АС);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информирование </a:t>
            </a:r>
            <a:r>
              <a:rPr lang="ru-RU" dirty="0"/>
              <a:t>о возникновении аварийной ситуации </a:t>
            </a:r>
            <a:r>
              <a:rPr lang="ru-RU" b="1" dirty="0">
                <a:solidFill>
                  <a:srgbClr val="C00000"/>
                </a:solidFill>
              </a:rPr>
              <a:t>руководителя</a:t>
            </a:r>
            <a:r>
              <a:rPr lang="ru-RU" dirty="0"/>
              <a:t> подразделения и ответственного за мероприятия по профилактике профессионального заражения;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регистрация аварийных  ситуаций </a:t>
            </a:r>
            <a:r>
              <a:rPr lang="ru-RU" dirty="0"/>
              <a:t>( журнал учета АС), опрос пострадавшего лица;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организация обследования </a:t>
            </a:r>
            <a:r>
              <a:rPr lang="ru-RU" dirty="0"/>
              <a:t>источника заражения и контактировавшего с ним сотрудника;</a:t>
            </a:r>
          </a:p>
          <a:p>
            <a:pPr marL="0" indent="0">
              <a:buNone/>
            </a:pPr>
            <a:r>
              <a:rPr lang="ru-RU" dirty="0"/>
              <a:t>направление </a:t>
            </a:r>
            <a:r>
              <a:rPr lang="ru-RU" b="1" dirty="0">
                <a:solidFill>
                  <a:srgbClr val="C00000"/>
                </a:solidFill>
              </a:rPr>
              <a:t>пострадавшего к врачу инфекционисту </a:t>
            </a:r>
            <a:r>
              <a:rPr lang="ru-RU" dirty="0"/>
              <a:t>(для оценки степени риска инфицирования ВИЧ-инфекции и решения вопроса о назначении антиретровирусных препаратов- АРВП);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контроль обследований </a:t>
            </a:r>
            <a:r>
              <a:rPr lang="ru-RU" dirty="0"/>
              <a:t>на ВИЧ-инфекцию пострадавшего, согласно графику.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34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978" y="317044"/>
            <a:ext cx="9043634" cy="94230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+mn-lt"/>
              </a:rPr>
              <a:t>Укладка экстренной профилактики парентеральных инфекций для оказания первой помощи при аварийной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0363"/>
            <a:ext cx="7391400" cy="4306599"/>
          </a:xfrm>
        </p:spPr>
        <p:txBody>
          <a:bodyPr/>
          <a:lstStyle/>
          <a:p>
            <a:r>
              <a:rPr lang="ru-RU" dirty="0"/>
              <a:t>Этанол (раствор для наружного применения 70%);</a:t>
            </a:r>
          </a:p>
          <a:p>
            <a:r>
              <a:rPr lang="ru-RU" dirty="0"/>
              <a:t>Йод (раствор для наружного применения 5%);</a:t>
            </a:r>
          </a:p>
          <a:p>
            <a:r>
              <a:rPr lang="ru-RU" dirty="0"/>
              <a:t>Салфетка марлевая медицинская стерильная – 1 упаковка;</a:t>
            </a:r>
          </a:p>
          <a:p>
            <a:r>
              <a:rPr lang="ru-RU" dirty="0"/>
              <a:t>Лейкопластырь бактерицидный – 3 шт.;</a:t>
            </a:r>
          </a:p>
          <a:p>
            <a:r>
              <a:rPr lang="ru-RU" dirty="0"/>
              <a:t>Бинт марлевый медицинский стерильный – 2 шт.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103" y="2540318"/>
            <a:ext cx="3063648" cy="306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7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914" y="393701"/>
            <a:ext cx="9025885" cy="8568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Аварийные ситуации – первичная обработка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1089"/>
            <a:ext cx="10515600" cy="4845874"/>
          </a:xfrm>
        </p:spPr>
        <p:txBody>
          <a:bodyPr/>
          <a:lstStyle/>
          <a:p>
            <a:r>
              <a:rPr lang="ru-RU" dirty="0"/>
              <a:t>Повреждение кожных покровов </a:t>
            </a:r>
            <a:r>
              <a:rPr lang="ru-RU" sz="1800" dirty="0"/>
              <a:t>(порез, укол)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2" y="1899150"/>
            <a:ext cx="2365973" cy="1626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89" y="1899150"/>
            <a:ext cx="2222341" cy="1909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37" y="1763269"/>
            <a:ext cx="2547935" cy="2047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835470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Вымыть с мылом под проточной водой           Обработать 70% спиртом         Смазать ранку 5% раствором йода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537274" y="3877339"/>
            <a:ext cx="358815" cy="27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895397" y="3903705"/>
            <a:ext cx="350680" cy="27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6770" y="4332752"/>
            <a:ext cx="1199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altLang="ru-RU" sz="2400" dirty="0">
                <a:solidFill>
                  <a:srgbClr val="0D0D0D"/>
                </a:solidFill>
                <a:cs typeface="Times New Roman" pitchFamily="18" charset="0"/>
              </a:rPr>
              <a:t>Попадание биологической жидкости на слизистые глаз, носа и рта</a:t>
            </a:r>
            <a:endParaRPr lang="ru-RU" sz="2400" dirty="0">
              <a:solidFill>
                <a:srgbClr val="0D0D0D"/>
              </a:solidFill>
            </a:endParaRPr>
          </a:p>
        </p:txBody>
      </p:sp>
      <p:pic>
        <p:nvPicPr>
          <p:cNvPr id="15" name="Picture 9" descr="C:\Users\larisa1\Desktop\скан\v4-728px-Remove-Foreign-Objects-from-the-Eye-Step-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48" y="4947187"/>
            <a:ext cx="2761932" cy="169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92592" y="5005591"/>
            <a:ext cx="756405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cs typeface="Times New Roman" pitchFamily="18" charset="0"/>
              </a:rPr>
              <a:t>Слизистую оболочку носа и глаз обильно промыть водой (не тереть!!!) Ротовую полость промыть большим количеством </a:t>
            </a:r>
            <a:r>
              <a:rPr lang="ru-RU" sz="2400" dirty="0" smtClean="0">
                <a:cs typeface="Times New Roman" pitchFamily="18" charset="0"/>
              </a:rPr>
              <a:t>воды.</a:t>
            </a:r>
            <a:endParaRPr lang="ru-RU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5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2" y="393701"/>
            <a:ext cx="9140536" cy="856846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Аварийные ситуации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901" y="1400062"/>
            <a:ext cx="10515600" cy="2748683"/>
          </a:xfrm>
        </p:spPr>
        <p:txBody>
          <a:bodyPr/>
          <a:lstStyle/>
          <a:p>
            <a:r>
              <a:rPr lang="ru-RU" dirty="0"/>
              <a:t>При попадании биологической жидкости  на неповреждённую кожу: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68" y="2295469"/>
            <a:ext cx="2015198" cy="161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10582" y="2428348"/>
            <a:ext cx="60960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Обработать 70% спиртом</a:t>
            </a:r>
          </a:p>
          <a:p>
            <a:endParaRPr lang="ru-RU" dirty="0"/>
          </a:p>
          <a:p>
            <a:r>
              <a:rPr lang="ru-RU" dirty="0"/>
              <a:t>Промыть водой с мылом</a:t>
            </a:r>
          </a:p>
          <a:p>
            <a:endParaRPr lang="ru-RU" dirty="0"/>
          </a:p>
          <a:p>
            <a:r>
              <a:rPr lang="ru-RU" dirty="0"/>
              <a:t>Повторно обработать 70% спиртом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8811" y="4344210"/>
            <a:ext cx="9672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При попадании биологической жидкости  на одежду: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885" y="5429586"/>
            <a:ext cx="843794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Спецодежда снимается и погружается в </a:t>
            </a:r>
            <a:r>
              <a:rPr lang="ru-RU" dirty="0" err="1"/>
              <a:t>дезраствор</a:t>
            </a:r>
            <a:r>
              <a:rPr lang="ru-RU" dirty="0"/>
              <a:t>. </a:t>
            </a:r>
          </a:p>
          <a:p>
            <a:r>
              <a:rPr lang="ru-RU" dirty="0"/>
              <a:t>Обувь дважды протирается </a:t>
            </a:r>
            <a:r>
              <a:rPr lang="ru-RU" dirty="0" err="1"/>
              <a:t>дезраствором</a:t>
            </a:r>
            <a:r>
              <a:rPr lang="ru-RU" dirty="0"/>
              <a:t> (руки при этом в перчатке)</a:t>
            </a:r>
          </a:p>
          <a:p>
            <a:r>
              <a:rPr lang="ru-RU" dirty="0"/>
              <a:t>Участок тела под одеждой протереть 70% спиртом.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25" y="4492157"/>
            <a:ext cx="3018719" cy="209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10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1" y="383310"/>
            <a:ext cx="9493826" cy="856846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Нормативные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СанПиН 3.3686-21 </a:t>
            </a:r>
            <a:r>
              <a:rPr lang="ru-RU" dirty="0"/>
              <a:t>«Санитарно-эпидемиологические требования по профилактике инфекционных болезней» (Постановление Главного государственного санитарного врача Российской Федерации от 28.01.2021 № 4 «Об утверждении санитарных правил и норм»). Пункт VI. Профилактика ВИЧ-инфекции.</a:t>
            </a:r>
          </a:p>
          <a:p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Федеральный Закон «О предупреждении распространения в РФ заболевания, вызываемое вирусом иммунодефицита человека (ВИЧ-инфекции)» </a:t>
            </a:r>
            <a:r>
              <a:rPr lang="ru-RU" dirty="0"/>
              <a:t>№38-ФЗ от 30.03.1995. (Любой гражданин РФ может обследоваться на ВИЧ: добровольно бесплатно, анонимно по желанию, с консультированием по вопросам профилактики ВИЧ-инфекции).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55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767" y="425598"/>
            <a:ext cx="8712199" cy="856846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>
                <a:latin typeface="+mn-lt"/>
              </a:rPr>
              <a:t>Нормативные документы по обследованию на ВИЧ-инфекцию в Республике Татарстан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Приказ МЗ РТ от 3 декабря 2019 года №2381 «Об организации скрининговых исследований на ВИЧ, гепатиты В и С в медицинских организациях Республики Татарстан».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Приказ МЗ РТ от 28 мая 2020 года №876 «Об изменении в кодировании при проведении скрининга населения на ВИЧ-инфекцию, вирусные гепатиты В и С».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925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466" y="467107"/>
            <a:ext cx="9455133" cy="76217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/>
              <a:t> </a:t>
            </a:r>
            <a:r>
              <a:rPr lang="ru-RU" sz="3200" b="1" dirty="0">
                <a:latin typeface="+mn-lt"/>
              </a:rPr>
              <a:t>Стигме нет места там, </a:t>
            </a: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куда </a:t>
            </a:r>
            <a:r>
              <a:rPr lang="ru-RU" sz="3200" b="1" dirty="0">
                <a:latin typeface="+mn-lt"/>
              </a:rPr>
              <a:t>люди приходят за помощью!</a:t>
            </a:r>
            <a:br>
              <a:rPr lang="ru-RU" sz="3200" b="1" dirty="0">
                <a:latin typeface="+mn-lt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1995" y="4848638"/>
            <a:ext cx="1041119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/>
              <a:t>ВИЧ позитивные люди </a:t>
            </a:r>
            <a:r>
              <a:rPr lang="ru-RU" sz="2800" dirty="0" smtClean="0"/>
              <a:t>борются </a:t>
            </a:r>
            <a:r>
              <a:rPr lang="ru-RU" sz="2800" dirty="0"/>
              <a:t>не только с болезнью, но и со множественной дискриминацией. 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0" y="1815137"/>
            <a:ext cx="3230180" cy="2152614"/>
          </a:xfrm>
        </p:spPr>
      </p:pic>
      <p:sp>
        <p:nvSpPr>
          <p:cNvPr id="10" name="Прямоугольник 9"/>
          <p:cNvSpPr/>
          <p:nvPr/>
        </p:nvSpPr>
        <p:spPr>
          <a:xfrm>
            <a:off x="219790" y="1816953"/>
            <a:ext cx="8279269" cy="28085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ВИЧ-инфицированным гражданам оказываются на общих основаниях все виды медицинской помощи, при этом они пользуются всеми правами, предусмотренными законодательством Российской Федерации об охране здоровья граждан (ст. 4,ст.11 №323-ФЗ, ст.14№38-ФЗ)</a:t>
            </a:r>
          </a:p>
        </p:txBody>
      </p:sp>
    </p:spTree>
    <p:extLst>
      <p:ext uri="{BB962C8B-B14F-4D97-AF65-F5344CB8AC3E}">
        <p14:creationId xmlns:p14="http://schemas.microsoft.com/office/powerpoint/2010/main" val="195541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4335"/>
            <a:ext cx="2953112" cy="18940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99100" y="1485900"/>
            <a:ext cx="1752600" cy="5056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СПИД ЦЕНТР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06800" y="3619371"/>
            <a:ext cx="527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Казань, ул. Николая Ершова, 65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Тел: (843) 272-79-19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Телефон доверия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(843)  272-70-90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505670"/>
            <a:ext cx="360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Набережные  Челны,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пр. </a:t>
            </a:r>
            <a:r>
              <a:rPr lang="ru-RU" b="1" dirty="0" err="1">
                <a:solidFill>
                  <a:srgbClr val="002060"/>
                </a:solidFill>
              </a:rPr>
              <a:t>Вахитова</a:t>
            </a:r>
            <a:r>
              <a:rPr lang="ru-RU" b="1" dirty="0">
                <a:solidFill>
                  <a:srgbClr val="002060"/>
                </a:solidFill>
              </a:rPr>
              <a:t>, д. 12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 : (8552) 38-88-39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77298" y="2367170"/>
            <a:ext cx="292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Альметьевск, </a:t>
            </a:r>
            <a:r>
              <a:rPr lang="ru-RU" b="1" dirty="0" err="1">
                <a:solidFill>
                  <a:srgbClr val="002060"/>
                </a:solidFill>
              </a:rPr>
              <a:t>п.г.т</a:t>
            </a:r>
            <a:r>
              <a:rPr lang="ru-RU" b="1" dirty="0">
                <a:solidFill>
                  <a:srgbClr val="002060"/>
                </a:solidFill>
              </a:rPr>
              <a:t>. Нижняя Мактама, ул. Промышленная, д. 1а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Тел.: (8553) 36-20-18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6" y="3619371"/>
            <a:ext cx="2083143" cy="198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22" y="4782143"/>
            <a:ext cx="1937855" cy="2075855"/>
          </a:xfrm>
          <a:prstGeom prst="rect">
            <a:avLst/>
          </a:prstGeom>
        </p:spPr>
      </p:pic>
      <p:pic>
        <p:nvPicPr>
          <p:cNvPr id="13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69" y="3708859"/>
            <a:ext cx="1822457" cy="17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0699" y="5438562"/>
            <a:ext cx="3498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www.infospid.ru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46869" y="5340677"/>
            <a:ext cx="2781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vk.com</a:t>
            </a:r>
            <a:endParaRPr lang="ru-RU" sz="3200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3302000" y="2367170"/>
            <a:ext cx="965200" cy="6001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645400" y="2385219"/>
            <a:ext cx="1028700" cy="593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323456" y="425008"/>
            <a:ext cx="9078079" cy="85684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 </a:t>
            </a:r>
            <a:r>
              <a:rPr lang="ru-RU" sz="1800" b="1" dirty="0" smtClean="0">
                <a:latin typeface="+mn-lt"/>
              </a:rPr>
              <a:t>ГАУЗ </a:t>
            </a:r>
            <a:r>
              <a:rPr lang="ru-RU" sz="1800" b="1" dirty="0">
                <a:latin typeface="+mn-lt"/>
              </a:rPr>
              <a:t>«Республиканский Центр по профилактике и борьбе со СПИД</a:t>
            </a:r>
            <a:r>
              <a:rPr lang="en-US" sz="1800" b="1" dirty="0">
                <a:latin typeface="+mn-lt"/>
              </a:rPr>
              <a:t> </a:t>
            </a:r>
            <a:r>
              <a:rPr lang="ru-RU" sz="1800" b="1" dirty="0">
                <a:latin typeface="+mn-lt"/>
              </a:rPr>
              <a:t>и инфекционными заболеваниями Министерства здравоохранения Республики Татарстан»</a:t>
            </a:r>
          </a:p>
        </p:txBody>
      </p:sp>
    </p:spTree>
    <p:extLst>
      <p:ext uri="{BB962C8B-B14F-4D97-AF65-F5344CB8AC3E}">
        <p14:creationId xmlns:p14="http://schemas.microsoft.com/office/powerpoint/2010/main" val="301895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746" y="393701"/>
            <a:ext cx="9234054" cy="8568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Смертность ВИЧ-инфицированных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405" y="1435395"/>
            <a:ext cx="10960395" cy="474156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Ежегодно в Республике Татарстан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умирает до 500 - 600 ВИЧ-инфицированных</a:t>
            </a:r>
            <a:r>
              <a:rPr lang="ru-RU" dirty="0"/>
              <a:t>, в том числе от прогрессирования ВИЧ-инфекции  (терминальной стадии- СПИД).</a:t>
            </a:r>
            <a:endParaRPr lang="ru-RU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42,5 % летальных исходов </a:t>
            </a:r>
            <a:r>
              <a:rPr lang="ru-RU" dirty="0"/>
              <a:t>умирают от сочетанной инфекции - 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</a:rPr>
              <a:t>Туберкулез + ВИЧ-инфекция.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Продолжительность жизни ВИЧ-инфицированных зависит от нескольких факторов:</a:t>
            </a:r>
          </a:p>
          <a:p>
            <a:pPr marL="0" indent="0">
              <a:buNone/>
            </a:pPr>
            <a:r>
              <a:rPr lang="ru-RU" dirty="0"/>
              <a:t>- прием АРВТ;</a:t>
            </a:r>
          </a:p>
          <a:p>
            <a:pPr marL="0" indent="0">
              <a:buNone/>
            </a:pPr>
            <a:r>
              <a:rPr lang="ru-RU" dirty="0"/>
              <a:t>- стадия, на которой была выявлена инфекция; </a:t>
            </a:r>
          </a:p>
          <a:p>
            <a:pPr marL="0" indent="0">
              <a:buNone/>
            </a:pPr>
            <a:r>
              <a:rPr lang="ru-RU" dirty="0"/>
              <a:t>- наличие сопутствующих заболеваний, в том числе вирусного гепатита;</a:t>
            </a:r>
          </a:p>
          <a:p>
            <a:pPr marL="0" indent="0">
              <a:buNone/>
            </a:pPr>
            <a:r>
              <a:rPr lang="ru-RU" dirty="0"/>
              <a:t>- образа жизни.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58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5609" y="414483"/>
            <a:ext cx="9254836" cy="8568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</a:rPr>
              <a:t>Российская </a:t>
            </a:r>
            <a:r>
              <a:rPr lang="ru-RU" sz="3200" b="1" dirty="0" smtClean="0">
                <a:latin typeface="+mn-lt"/>
              </a:rPr>
              <a:t>классификация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>
                <a:latin typeface="+mn-lt"/>
              </a:rPr>
              <a:t>ВИЧ-инфекции по Покровскому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018" y="1250547"/>
            <a:ext cx="11024191" cy="531797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solidFill>
                  <a:srgbClr val="FF0000"/>
                </a:solidFill>
              </a:rPr>
              <a:t>1.</a:t>
            </a:r>
            <a:r>
              <a:rPr lang="ru-RU" sz="1600" b="1" dirty="0">
                <a:solidFill>
                  <a:srgbClr val="FF0000"/>
                </a:solidFill>
              </a:rPr>
              <a:t>Стадия инкубации ( от нескольких дней до 3-х месяцев): </a:t>
            </a:r>
            <a:r>
              <a:rPr lang="ru-RU" sz="1600" dirty="0"/>
              <a:t> период от момента заражения до появления клинических проявлений, человек способен заражать других людей, но при этом результат анализа на антитела к ВИЧ-инфекции будет отрицательный.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rgbClr val="FF0000"/>
                </a:solidFill>
              </a:rPr>
              <a:t>2.Стадия первичных проявлений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/>
              <a:t>А. Бессимптомная.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/>
              <a:t>Б. Острая ВИЧ-инфекция без вторичных заболеваний.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/>
              <a:t>В. Острая ВИЧ-инфекция с вторичными заболеваниями.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rgbClr val="FF0000"/>
                </a:solidFill>
              </a:rPr>
              <a:t>3.Субклиническая стадия (латентная) 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от 2-3 -х до 20 и более лет, характеризуется медленным нарастанием иммунодефицита.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rgbClr val="FF0000"/>
                </a:solidFill>
              </a:rPr>
              <a:t>4. Стадия вторичных заболеваний: </a:t>
            </a:r>
            <a:r>
              <a:rPr lang="ru-RU" sz="1600" dirty="0">
                <a:solidFill>
                  <a:srgbClr val="000000"/>
                </a:solidFill>
              </a:rPr>
              <a:t>н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а фоне значительного иммунодефицита развиваются инфекционные и/или онкологические вторичные заболевания. Их наличие обусловливает клиническую картину стадии вторичных заболеваний.</a:t>
            </a:r>
          </a:p>
          <a:p>
            <a:pPr indent="342900" algn="l">
              <a:lnSpc>
                <a:spcPct val="100000"/>
              </a:lnSpc>
            </a:pPr>
            <a:r>
              <a:rPr lang="ru-RU" sz="1600" b="0" i="0" dirty="0">
                <a:solidFill>
                  <a:srgbClr val="FF0000"/>
                </a:solidFill>
                <a:effectLst/>
              </a:rPr>
              <a:t>Стадия 4А 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обычно развивается через 6 - 10 лет с момента заражения. Для нее характерны бактериальные, грибковые и вирусные поражения слизистых и кожных покровов, воспалительные заболевания верхних дыхательных путей.</a:t>
            </a:r>
          </a:p>
          <a:p>
            <a:pPr indent="342900" algn="l">
              <a:lnSpc>
                <a:spcPct val="100000"/>
              </a:lnSpc>
            </a:pPr>
            <a:r>
              <a:rPr lang="ru-RU" sz="1600" b="0" i="0" dirty="0">
                <a:solidFill>
                  <a:srgbClr val="FF0000"/>
                </a:solidFill>
                <a:effectLst/>
              </a:rPr>
              <a:t>Стадия 4Б 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чаще возникает через 7 - 10 лет с момента заражения. Начинают развиваться поражения внутренних органов и периферической нервной системы, локализованная саркома Капоши.</a:t>
            </a:r>
          </a:p>
          <a:p>
            <a:pPr indent="342900" algn="l">
              <a:lnSpc>
                <a:spcPct val="100000"/>
              </a:lnSpc>
            </a:pPr>
            <a:r>
              <a:rPr lang="ru-RU" sz="1600" b="0" i="0" dirty="0">
                <a:solidFill>
                  <a:srgbClr val="FF0000"/>
                </a:solidFill>
                <a:effectLst/>
              </a:rPr>
              <a:t>Стадия 4В 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преимущественно проявляется через 10 - 12 лет с момента заражения. Она характеризуется развитием тяжелых, угрожающих жизни вторичных заболеваний, их генерализованным характером, поражением центральной нервной системы.</a:t>
            </a:r>
            <a:endParaRPr lang="ru-RU" sz="16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rgbClr val="FF0000"/>
                </a:solidFill>
              </a:rPr>
              <a:t>5. Терминальная стадия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проявляется необратимым течением вторичных заболеваний. В результате больной погибает в течение нескольких месяцев.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0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68379" y="3674905"/>
            <a:ext cx="10685417" cy="1509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8379" y="2344118"/>
            <a:ext cx="10685417" cy="14013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000" dirty="0">
                <a:solidFill>
                  <a:srgbClr val="0D0D0D"/>
                </a:solidFill>
              </a:rPr>
              <a:t>Очень </a:t>
            </a:r>
            <a:r>
              <a:rPr lang="ru-RU" sz="2000" b="1" dirty="0">
                <a:solidFill>
                  <a:srgbClr val="CC0000"/>
                </a:solidFill>
              </a:rPr>
              <a:t>склонен к мутациям</a:t>
            </a:r>
            <a:r>
              <a:rPr lang="ru-RU" sz="2000" dirty="0">
                <a:solidFill>
                  <a:srgbClr val="0D0D0D"/>
                </a:solidFill>
              </a:rPr>
              <a:t>:</a:t>
            </a:r>
            <a:br>
              <a:rPr lang="ru-RU" sz="2000" dirty="0">
                <a:solidFill>
                  <a:srgbClr val="0D0D0D"/>
                </a:solidFill>
              </a:rPr>
            </a:br>
            <a:r>
              <a:rPr lang="ru-RU" sz="2000" dirty="0">
                <a:solidFill>
                  <a:srgbClr val="0D0D0D"/>
                </a:solidFill>
              </a:rPr>
              <a:t>- каждый новый вирус отличается от исходного;</a:t>
            </a:r>
            <a:br>
              <a:rPr lang="ru-RU" sz="2000" dirty="0">
                <a:solidFill>
                  <a:srgbClr val="0D0D0D"/>
                </a:solidFill>
              </a:rPr>
            </a:br>
            <a:r>
              <a:rPr lang="ru-RU" sz="2000" dirty="0">
                <a:solidFill>
                  <a:srgbClr val="0D0D0D"/>
                </a:solidFill>
              </a:rPr>
              <a:t>- вирус ускользает от контроля со стороны иммунной системы организма.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8379" y="1673702"/>
            <a:ext cx="10685417" cy="8568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4046" y="266111"/>
            <a:ext cx="9119754" cy="856846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Особенности ВИЧ-инфекции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379" y="1863591"/>
            <a:ext cx="10345775" cy="480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Высокая избирательность – поражает </a:t>
            </a:r>
            <a:r>
              <a:rPr lang="ru-RU" sz="2400" b="1" dirty="0">
                <a:solidFill>
                  <a:srgbClr val="C00000"/>
                </a:solidFill>
              </a:rPr>
              <a:t>только иммунные клетки.</a:t>
            </a: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45D94ED-8C6A-E839-AF97-2E57A2DA8757}"/>
              </a:ext>
            </a:extLst>
          </p:cNvPr>
          <p:cNvSpPr/>
          <p:nvPr/>
        </p:nvSpPr>
        <p:spPr>
          <a:xfrm>
            <a:off x="668379" y="5184298"/>
            <a:ext cx="10685417" cy="12776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D0D0D"/>
                </a:solidFill>
              </a:rPr>
              <a:t>Длительный латентный период – прежде чем антитела в крови начнут определяться, а вирус идентифицироваться, должно пройди несколько месяцев. При этом человек является носителем и источником ВИЧ-инфекции - формируется так называемый </a:t>
            </a:r>
            <a:r>
              <a:rPr lang="ru-RU" sz="2000" dirty="0">
                <a:solidFill>
                  <a:srgbClr val="FF0000"/>
                </a:solidFill>
              </a:rPr>
              <a:t>«период окна»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r>
              <a:rPr lang="ru-RU" sz="20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844F85-3ED2-6A7D-2A12-D5551FA21AAF}"/>
              </a:ext>
            </a:extLst>
          </p:cNvPr>
          <p:cNvSpPr txBox="1"/>
          <p:nvPr/>
        </p:nvSpPr>
        <p:spPr>
          <a:xfrm>
            <a:off x="668382" y="3827156"/>
            <a:ext cx="105155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/>
              <a:t>Способность к сохранению без размножения: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b="1" dirty="0">
                <a:solidFill>
                  <a:srgbClr val="C00000"/>
                </a:solidFill>
              </a:rPr>
              <a:t>хранится</a:t>
            </a:r>
            <a:r>
              <a:rPr lang="ru-RU" sz="2000" dirty="0"/>
              <a:t> в клетках иммунологической памяти на </a:t>
            </a:r>
            <a:r>
              <a:rPr lang="ru-RU" sz="2000" b="1" dirty="0">
                <a:solidFill>
                  <a:srgbClr val="C00000"/>
                </a:solidFill>
              </a:rPr>
              <a:t>протяжении всей жизни</a:t>
            </a:r>
            <a:r>
              <a:rPr lang="ru-RU" sz="2000" dirty="0"/>
              <a:t> организма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42022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792" y="393701"/>
            <a:ext cx="9286008" cy="8568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+mn-lt"/>
              </a:rPr>
              <a:t>Инфицирующие биологические жидкости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684421"/>
            <a:ext cx="4373880" cy="449254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None/>
              <a:defRPr/>
            </a:pP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Высокая степень риска:</a:t>
            </a:r>
          </a:p>
          <a:p>
            <a:pPr>
              <a:defRPr/>
            </a:pPr>
            <a:endParaRPr lang="ru-R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кровь, плазма, сыворотка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семенная жидкость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вагинальный секрет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rgbClr val="0D0D0D"/>
                </a:solidFill>
                <a:cs typeface="Times New Roman" panose="02020603050405020304" pitchFamily="18" charset="0"/>
              </a:rPr>
              <a:t>грудное молоко</a:t>
            </a:r>
            <a:endParaRPr lang="ru-R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227" y="1684421"/>
            <a:ext cx="3925888" cy="44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B01C92F-8EEA-D006-8A10-1491F9CE59B6}"/>
              </a:ext>
            </a:extLst>
          </p:cNvPr>
          <p:cNvSpPr/>
          <p:nvPr/>
        </p:nvSpPr>
        <p:spPr>
          <a:xfrm>
            <a:off x="6709144" y="5050465"/>
            <a:ext cx="308344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0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80" y="170416"/>
            <a:ext cx="8880763" cy="85684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+mn-lt"/>
              </a:rPr>
              <a:t>Методы  лабораторной диагностики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3" y="1463040"/>
            <a:ext cx="9078685" cy="5029200"/>
          </a:xfrm>
        </p:spPr>
      </p:pic>
    </p:spTree>
    <p:extLst>
      <p:ext uri="{BB962C8B-B14F-4D97-AF65-F5344CB8AC3E}">
        <p14:creationId xmlns:p14="http://schemas.microsoft.com/office/powerpoint/2010/main" val="152915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4643" y="2291785"/>
            <a:ext cx="4328931" cy="17709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Антивирусная терапия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Гражданам РФ предоставляется бесплатно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888373" y="2453830"/>
            <a:ext cx="1469985" cy="160888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7" y="4334710"/>
            <a:ext cx="3874283" cy="229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88373" y="5480607"/>
            <a:ext cx="6894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ВИЧ-инфекция перестала быть смертельным заболеванием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48995" y="1907340"/>
            <a:ext cx="4585062" cy="30696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Уменьшает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вирусную нагрузку</a:t>
            </a:r>
          </a:p>
          <a:p>
            <a:r>
              <a:rPr lang="ru-RU" b="1" dirty="0">
                <a:solidFill>
                  <a:srgbClr val="C00000"/>
                </a:solidFill>
              </a:rPr>
              <a:t>Поддерживает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иммунитет</a:t>
            </a:r>
          </a:p>
          <a:p>
            <a:r>
              <a:rPr lang="ru-RU" b="1" dirty="0">
                <a:solidFill>
                  <a:srgbClr val="C00000"/>
                </a:solidFill>
              </a:rPr>
              <a:t>Снижает риск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оппортунистических инфекций</a:t>
            </a:r>
          </a:p>
          <a:p>
            <a:r>
              <a:rPr lang="ru-RU" b="1" dirty="0">
                <a:solidFill>
                  <a:srgbClr val="C00000"/>
                </a:solidFill>
              </a:rPr>
              <a:t>Продлевает жизнь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сохраняет ее качество</a:t>
            </a:r>
          </a:p>
          <a:p>
            <a:r>
              <a:rPr lang="ru-RU" b="1" dirty="0">
                <a:solidFill>
                  <a:srgbClr val="C00000"/>
                </a:solidFill>
              </a:rPr>
              <a:t>Дает шанс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 рождение здорового ребенка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75638" y="251537"/>
            <a:ext cx="94842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1"/>
                </a:solidFill>
                <a:cs typeface="Mongolian Baiti" pitchFamily="66" charset="0"/>
              </a:rPr>
              <a:t>Эффективная антиретровирусная терапия одновременно является </a:t>
            </a:r>
            <a:r>
              <a:rPr lang="ru-RU" sz="3000" b="1" dirty="0" smtClean="0">
                <a:solidFill>
                  <a:schemeClr val="accent1"/>
                </a:solidFill>
                <a:cs typeface="Mongolian Baiti" pitchFamily="66" charset="0"/>
              </a:rPr>
              <a:t>и профилактической мерой</a:t>
            </a:r>
            <a:endParaRPr lang="ru-RU" sz="3000" b="1" dirty="0">
              <a:solidFill>
                <a:schemeClr val="accent1"/>
              </a:solidFill>
              <a:cs typeface="Mongolian Bait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>
          <a:xfrm>
            <a:off x="2179550" y="436078"/>
            <a:ext cx="9413967" cy="71165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+mn-lt"/>
              </a:rPr>
              <a:t>Госпитальная помощь больным ВИЧ-инфекцией </a:t>
            </a:r>
            <a:endParaRPr lang="ru-RU" altLang="ru-RU" sz="3600" b="1" dirty="0">
              <a:solidFill>
                <a:srgbClr val="002060"/>
              </a:solidFill>
              <a:latin typeface="+mn-lt"/>
              <a:cs typeface="Mongolian Baiti" pitchFamily="66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0126" y="1413164"/>
            <a:ext cx="11381316" cy="5219095"/>
          </a:xfrm>
        </p:spPr>
        <p:txBody>
          <a:bodyPr>
            <a:normAutofit/>
          </a:bodyPr>
          <a:lstStyle/>
          <a:p>
            <a:pPr algn="just">
              <a:buFont typeface="Wingdings 3" pitchFamily="18" charset="2"/>
              <a:buNone/>
              <a:defRPr/>
            </a:pPr>
            <a:r>
              <a:rPr lang="ru-RU" altLang="ru-RU" sz="2200" b="1" dirty="0">
                <a:cs typeface="Times New Roman" panose="02020603050405020304" pitchFamily="18" charset="0"/>
              </a:rPr>
              <a:t>Приказ МЗ РТ от 24.07.2019 №1513 «Об организации  оказания медицинской помощи  ВИЧ-инфицированным в Республике Татарстан» (приложение №10)</a:t>
            </a:r>
          </a:p>
          <a:p>
            <a:pPr algn="just">
              <a:buFont typeface="Wingdings 3" pitchFamily="18" charset="2"/>
              <a:buNone/>
              <a:defRPr/>
            </a:pPr>
            <a:endParaRPr lang="ru-RU" altLang="ru-RU" sz="2400" dirty="0">
              <a:cs typeface="Times New Roman" panose="02020603050405020304" pitchFamily="18" charset="0"/>
            </a:endParaRPr>
          </a:p>
          <a:p>
            <a:pPr marL="0" lvl="1">
              <a:spcBef>
                <a:spcPct val="0"/>
              </a:spcBef>
              <a:buSzPct val="70000"/>
              <a:buFont typeface="Wingdings 3" pitchFamily="18" charset="2"/>
              <a:buNone/>
              <a:defRPr/>
            </a:pP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  -       Ежегодно  стационарную помощь  получают от </a:t>
            </a:r>
            <a:r>
              <a:rPr lang="ru-RU" altLang="ru-RU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3000 до 3500  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ВИЧ-инфицированных</a:t>
            </a:r>
          </a:p>
          <a:p>
            <a:pPr marL="0" lvl="1">
              <a:spcBef>
                <a:spcPct val="0"/>
              </a:spcBef>
              <a:buSzPct val="70000"/>
              <a:buFont typeface="Wingdings 3" pitchFamily="18" charset="2"/>
              <a:buNone/>
              <a:defRPr/>
            </a:pP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  -      Около 60%  больных ВИЧ-инфекцией, получивших госпитальную помощь  имеют стаж заболевания  5  и более  лет. </a:t>
            </a:r>
          </a:p>
          <a:p>
            <a:pPr marL="0" lvl="1" indent="0">
              <a:spcBef>
                <a:spcPct val="0"/>
              </a:spcBef>
              <a:buSzPct val="70000"/>
              <a:buNone/>
              <a:defRPr/>
            </a:pP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-    35- 45%  госпитализированных   ВИЧ-инфицированных  составляют больные в стадии вторичных проявлений. </a:t>
            </a:r>
          </a:p>
          <a:p>
            <a:pPr marL="0" lvl="1" indent="0" algn="just">
              <a:spcBef>
                <a:spcPct val="0"/>
              </a:spcBef>
              <a:buSzPct val="70000"/>
              <a:buNone/>
              <a:defRPr/>
            </a:pP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-  Высокие процентные показатели отмечаются среди ВИЧ-инфицированных, получивших стационарную помощь  в медицинских организациях </a:t>
            </a:r>
            <a:r>
              <a:rPr lang="ru-RU" altLang="ru-RU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терапевтического профиля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(14,6%), </a:t>
            </a:r>
            <a:r>
              <a:rPr lang="ru-RU" altLang="ru-RU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противотуберкулезных диспансерах 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(14,4%), </a:t>
            </a:r>
            <a:r>
              <a:rPr lang="ru-RU" altLang="ru-RU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инфекционных больницах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(14,2%), </a:t>
            </a:r>
            <a:r>
              <a:rPr lang="ru-RU" altLang="ru-RU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хирургических стационарах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(13,5%), </a:t>
            </a:r>
            <a:r>
              <a:rPr lang="ru-RU" altLang="ru-RU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наркологических диспансерах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(12,7%). </a:t>
            </a:r>
          </a:p>
        </p:txBody>
      </p:sp>
    </p:spTree>
    <p:extLst>
      <p:ext uri="{BB962C8B-B14F-4D97-AF65-F5344CB8AC3E}">
        <p14:creationId xmlns:p14="http://schemas.microsoft.com/office/powerpoint/2010/main" val="218356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7684" y="308641"/>
            <a:ext cx="8712199" cy="856846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>
                <a:latin typeface="+mn-lt"/>
              </a:rPr>
              <a:t>Мониторинг медицинских аварийных ситуаций в Республике Татарстан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Ежегодно в республике регистрируется около </a:t>
            </a:r>
            <a:r>
              <a:rPr lang="ru-RU" b="1" dirty="0">
                <a:solidFill>
                  <a:srgbClr val="1D3E91"/>
                </a:solidFill>
              </a:rPr>
              <a:t>180 аварийных </a:t>
            </a:r>
            <a:r>
              <a:rPr lang="ru-RU" dirty="0"/>
              <a:t>ситуаций, из них </a:t>
            </a:r>
            <a:r>
              <a:rPr lang="ru-RU" b="1" dirty="0">
                <a:solidFill>
                  <a:srgbClr val="FF0000"/>
                </a:solidFill>
              </a:rPr>
              <a:t>92% составляют медицинские.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>
                <a:solidFill>
                  <a:srgbClr val="1D3E91"/>
                </a:solidFill>
              </a:rPr>
              <a:t>56%</a:t>
            </a:r>
            <a:r>
              <a:rPr lang="ru-RU" dirty="0"/>
              <a:t> случаев аварийных ситуаций регистрируется среди среднего медицинского персонала, </a:t>
            </a:r>
            <a:r>
              <a:rPr lang="ru-RU" b="1" dirty="0">
                <a:solidFill>
                  <a:srgbClr val="1D3E91"/>
                </a:solidFill>
              </a:rPr>
              <a:t>34% </a:t>
            </a:r>
            <a:r>
              <a:rPr lang="ru-RU" dirty="0"/>
              <a:t>среди врачей.</a:t>
            </a:r>
          </a:p>
          <a:p>
            <a:endParaRPr lang="ru-RU" dirty="0"/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83%   </a:t>
            </a:r>
            <a:r>
              <a:rPr lang="ru-RU" dirty="0"/>
              <a:t>приходится на </a:t>
            </a:r>
            <a:r>
              <a:rPr lang="ru-RU" b="1" dirty="0">
                <a:solidFill>
                  <a:srgbClr val="FF0000"/>
                </a:solidFill>
              </a:rPr>
              <a:t>проколы острыми предметами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8%</a:t>
            </a:r>
            <a:r>
              <a:rPr lang="ru-RU" dirty="0"/>
              <a:t> на </a:t>
            </a:r>
            <a:r>
              <a:rPr lang="ru-RU" b="1" dirty="0">
                <a:solidFill>
                  <a:srgbClr val="FF0000"/>
                </a:solidFill>
              </a:rPr>
              <a:t>загрязнение кожных покровов </a:t>
            </a:r>
            <a:r>
              <a:rPr lang="ru-RU" dirty="0"/>
              <a:t>и по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6%</a:t>
            </a:r>
            <a:r>
              <a:rPr lang="ru-RU" dirty="0"/>
              <a:t> на </a:t>
            </a:r>
            <a:r>
              <a:rPr lang="ru-RU" b="1" dirty="0">
                <a:solidFill>
                  <a:srgbClr val="FF0000"/>
                </a:solidFill>
              </a:rPr>
              <a:t>порез</a:t>
            </a:r>
            <a:r>
              <a:rPr lang="ru-RU" dirty="0"/>
              <a:t> и </a:t>
            </a:r>
            <a:r>
              <a:rPr lang="ru-RU" b="1" dirty="0">
                <a:solidFill>
                  <a:srgbClr val="FF0000"/>
                </a:solidFill>
              </a:rPr>
              <a:t>загрязнение слизистых оболочек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94% </a:t>
            </a:r>
            <a:r>
              <a:rPr lang="ru-RU" dirty="0"/>
              <a:t>случаях назначена специфическая </a:t>
            </a:r>
            <a:r>
              <a:rPr lang="ru-RU" dirty="0" err="1"/>
              <a:t>химиопрофилактика</a:t>
            </a:r>
            <a:r>
              <a:rPr lang="ru-RU" dirty="0"/>
              <a:t>, </a:t>
            </a:r>
            <a:r>
              <a:rPr lang="ru-RU" b="1" dirty="0">
                <a:solidFill>
                  <a:srgbClr val="FF0000"/>
                </a:solidFill>
              </a:rPr>
              <a:t>88% получили АРВП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413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0D0D0D"/>
      </a:dk1>
      <a:lt1>
        <a:srgbClr val="FFFFFF"/>
      </a:lt1>
      <a:dk2>
        <a:srgbClr val="44546A"/>
      </a:dk2>
      <a:lt2>
        <a:srgbClr val="E7E6E6"/>
      </a:lt2>
      <a:accent1>
        <a:srgbClr val="1D3E91"/>
      </a:accent1>
      <a:accent2>
        <a:srgbClr val="0D74FA"/>
      </a:accent2>
      <a:accent3>
        <a:srgbClr val="7F7F7F"/>
      </a:accent3>
      <a:accent4>
        <a:srgbClr val="FFDF7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tserrat Medium"/>
        <a:ea typeface=""/>
        <a:cs typeface=""/>
      </a:majorFont>
      <a:minorFont>
        <a:latin typeface="Lor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1180</Words>
  <Application>Microsoft Office PowerPoint</Application>
  <PresentationFormat>Произвольный</PresentationFormat>
  <Paragraphs>134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Mongolian Baiti</vt:lpstr>
      <vt:lpstr>Calibri</vt:lpstr>
      <vt:lpstr>Wingdings 3</vt:lpstr>
      <vt:lpstr>Lora</vt:lpstr>
      <vt:lpstr>Montserrat Medium</vt:lpstr>
      <vt:lpstr>Times New Roman</vt:lpstr>
      <vt:lpstr>Тема Office</vt:lpstr>
      <vt:lpstr>Профилактика ВИЧ-инфекции  (для медицинских работников)</vt:lpstr>
      <vt:lpstr>Смертность ВИЧ-инфицированных</vt:lpstr>
      <vt:lpstr>Российская классификация  ВИЧ-инфекции по Покровскому</vt:lpstr>
      <vt:lpstr>Особенности ВИЧ-инфекции </vt:lpstr>
      <vt:lpstr>Инфицирующие биологические жидкости </vt:lpstr>
      <vt:lpstr>Методы  лабораторной диагностики</vt:lpstr>
      <vt:lpstr> </vt:lpstr>
      <vt:lpstr>Госпитальная помощь больным ВИЧ-инфекцией </vt:lpstr>
      <vt:lpstr>Мониторинг медицинских аварийных ситуаций в Республике Татарстан </vt:lpstr>
      <vt:lpstr>Профилактика ВИЧ-инфекции у медицинских работников</vt:lpstr>
      <vt:lpstr>Профилактика профессионального инфицирования ВИЧ</vt:lpstr>
      <vt:lpstr>Укладка экстренной профилактики парентеральных инфекций для оказания первой помощи при аварийной ситуации</vt:lpstr>
      <vt:lpstr>Аварийные ситуации – первичная обработка</vt:lpstr>
      <vt:lpstr>Аварийные ситуации </vt:lpstr>
      <vt:lpstr>Нормативные документы</vt:lpstr>
      <vt:lpstr>Нормативные документы по обследованию на ВИЧ-инфекцию в Республике Татарстан </vt:lpstr>
      <vt:lpstr> Стигме нет места там,  куда люди приходят за помощью! </vt:lpstr>
      <vt:lpstr> ГАУЗ «Республиканский Центр по профилактике и борьбе со СПИД и инфекционными заболеваниями Министерства здравоохранения Республики Татарстан»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larisa1</cp:lastModifiedBy>
  <cp:revision>132</cp:revision>
  <cp:lastPrinted>2021-02-09T09:16:06Z</cp:lastPrinted>
  <dcterms:created xsi:type="dcterms:W3CDTF">2021-02-08T06:38:07Z</dcterms:created>
  <dcterms:modified xsi:type="dcterms:W3CDTF">2023-05-12T04:28:51Z</dcterms:modified>
</cp:coreProperties>
</file>