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3.xml" ContentType="application/vnd.openxmlformats-officedocument.drawingml.chartshape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3" r:id="rId2"/>
  </p:sldMasterIdLst>
  <p:notesMasterIdLst>
    <p:notesMasterId r:id="rId35"/>
  </p:notesMasterIdLst>
  <p:handoutMasterIdLst>
    <p:handoutMasterId r:id="rId36"/>
  </p:handoutMasterIdLst>
  <p:sldIdLst>
    <p:sldId id="257" r:id="rId3"/>
    <p:sldId id="1469" r:id="rId4"/>
    <p:sldId id="258" r:id="rId5"/>
    <p:sldId id="256" r:id="rId6"/>
    <p:sldId id="1458" r:id="rId7"/>
    <p:sldId id="261" r:id="rId8"/>
    <p:sldId id="259" r:id="rId9"/>
    <p:sldId id="1562" r:id="rId10"/>
    <p:sldId id="1563" r:id="rId11"/>
    <p:sldId id="1564" r:id="rId12"/>
    <p:sldId id="1491" r:id="rId13"/>
    <p:sldId id="1557" r:id="rId14"/>
    <p:sldId id="262" r:id="rId15"/>
    <p:sldId id="1487" r:id="rId16"/>
    <p:sldId id="1551" r:id="rId17"/>
    <p:sldId id="1496" r:id="rId18"/>
    <p:sldId id="1501" r:id="rId19"/>
    <p:sldId id="1452" r:id="rId20"/>
    <p:sldId id="1503" r:id="rId21"/>
    <p:sldId id="1542" r:id="rId22"/>
    <p:sldId id="1468" r:id="rId23"/>
    <p:sldId id="1524" r:id="rId24"/>
    <p:sldId id="1466" r:id="rId25"/>
    <p:sldId id="314" r:id="rId26"/>
    <p:sldId id="1545" r:id="rId27"/>
    <p:sldId id="1467" r:id="rId28"/>
    <p:sldId id="1559" r:id="rId29"/>
    <p:sldId id="1474" r:id="rId30"/>
    <p:sldId id="1549" r:id="rId31"/>
    <p:sldId id="1560" r:id="rId32"/>
    <p:sldId id="263" r:id="rId33"/>
    <p:sldId id="1561" r:id="rId34"/>
  </p:sldIdLst>
  <p:sldSz cx="9144000" cy="6858000" type="screen4x3"/>
  <p:notesSz cx="6799263" cy="9929813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l Deuj" initials="BD" lastIdx="1" clrIdx="0">
    <p:extLst>
      <p:ext uri="{19B8F6BF-5375-455C-9EA6-DF929625EA0E}">
        <p15:presenceInfo xmlns:p15="http://schemas.microsoft.com/office/powerpoint/2012/main" userId="2ce631a56ae8e3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FA"/>
    <a:srgbClr val="5D7EBE"/>
    <a:srgbClr val="AE7584"/>
    <a:srgbClr val="283583"/>
    <a:srgbClr val="D5597D"/>
    <a:srgbClr val="AE1F5E"/>
    <a:srgbClr val="6863A9"/>
    <a:srgbClr val="70AD47"/>
    <a:srgbClr val="164789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90690" autoAdjust="0"/>
  </p:normalViewPr>
  <p:slideViewPr>
    <p:cSldViewPr>
      <p:cViewPr varScale="1">
        <p:scale>
          <a:sx n="90" d="100"/>
          <a:sy n="90" d="100"/>
        </p:scale>
        <p:origin x="2008" y="18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Гомосексуальный контакт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Лист1!$A$2:$A$32</c:f>
              <c:numCache>
                <c:formatCode>General</c:formatCode>
                <c:ptCount val="3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</c:numCache>
            </c:numRef>
          </c:cat>
          <c:val>
            <c:numRef>
              <c:f>Лист1!$B$2:$B$32</c:f>
              <c:numCache>
                <c:formatCode>General</c:formatCode>
                <c:ptCount val="31"/>
                <c:pt idx="0">
                  <c:v>38</c:v>
                </c:pt>
                <c:pt idx="1">
                  <c:v>42</c:v>
                </c:pt>
                <c:pt idx="2">
                  <c:v>5</c:v>
                </c:pt>
                <c:pt idx="3">
                  <c:v>25</c:v>
                </c:pt>
                <c:pt idx="4">
                  <c:v>44</c:v>
                </c:pt>
                <c:pt idx="5">
                  <c:v>38</c:v>
                </c:pt>
                <c:pt idx="6">
                  <c:v>36</c:v>
                </c:pt>
                <c:pt idx="7">
                  <c:v>52</c:v>
                </c:pt>
                <c:pt idx="8">
                  <c:v>49</c:v>
                </c:pt>
                <c:pt idx="9">
                  <c:v>7</c:v>
                </c:pt>
                <c:pt idx="10">
                  <c:v>2</c:v>
                </c:pt>
                <c:pt idx="11">
                  <c:v>2</c:v>
                </c:pt>
                <c:pt idx="12">
                  <c:v>0.5</c:v>
                </c:pt>
                <c:pt idx="13">
                  <c:v>0.2</c:v>
                </c:pt>
                <c:pt idx="14">
                  <c:v>0.2</c:v>
                </c:pt>
                <c:pt idx="15">
                  <c:v>0.5</c:v>
                </c:pt>
                <c:pt idx="16">
                  <c:v>0.5</c:v>
                </c:pt>
                <c:pt idx="17">
                  <c:v>0.8</c:v>
                </c:pt>
                <c:pt idx="18">
                  <c:v>1</c:v>
                </c:pt>
                <c:pt idx="19">
                  <c:v>1</c:v>
                </c:pt>
                <c:pt idx="20">
                  <c:v>1.5</c:v>
                </c:pt>
                <c:pt idx="21">
                  <c:v>1.6</c:v>
                </c:pt>
                <c:pt idx="22">
                  <c:v>1.8</c:v>
                </c:pt>
                <c:pt idx="23">
                  <c:v>1.6</c:v>
                </c:pt>
                <c:pt idx="24">
                  <c:v>1.8</c:v>
                </c:pt>
                <c:pt idx="25">
                  <c:v>1.5</c:v>
                </c:pt>
                <c:pt idx="26">
                  <c:v>1.3</c:v>
                </c:pt>
                <c:pt idx="27">
                  <c:v>1.4</c:v>
                </c:pt>
                <c:pt idx="28">
                  <c:v>1.6</c:v>
                </c:pt>
                <c:pt idx="29">
                  <c:v>1.8</c:v>
                </c:pt>
                <c:pt idx="3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8-4E64-8D58-00E4212CB5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Гетеросексуальный контакт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Лист1!$A$2:$A$32</c:f>
              <c:numCache>
                <c:formatCode>General</c:formatCode>
                <c:ptCount val="3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</c:numCache>
            </c:numRef>
          </c:cat>
          <c:val>
            <c:numRef>
              <c:f>Лист1!$C$2:$C$32</c:f>
              <c:numCache>
                <c:formatCode>General</c:formatCode>
                <c:ptCount val="31"/>
                <c:pt idx="0">
                  <c:v>40</c:v>
                </c:pt>
                <c:pt idx="1">
                  <c:v>40</c:v>
                </c:pt>
                <c:pt idx="2">
                  <c:v>12</c:v>
                </c:pt>
                <c:pt idx="3">
                  <c:v>20</c:v>
                </c:pt>
                <c:pt idx="4">
                  <c:v>38</c:v>
                </c:pt>
                <c:pt idx="5">
                  <c:v>40</c:v>
                </c:pt>
                <c:pt idx="6">
                  <c:v>50</c:v>
                </c:pt>
                <c:pt idx="7">
                  <c:v>35</c:v>
                </c:pt>
                <c:pt idx="8">
                  <c:v>35</c:v>
                </c:pt>
                <c:pt idx="9">
                  <c:v>10</c:v>
                </c:pt>
                <c:pt idx="10">
                  <c:v>15</c:v>
                </c:pt>
                <c:pt idx="11">
                  <c:v>25</c:v>
                </c:pt>
                <c:pt idx="12">
                  <c:v>8</c:v>
                </c:pt>
                <c:pt idx="13">
                  <c:v>4</c:v>
                </c:pt>
                <c:pt idx="14">
                  <c:v>6</c:v>
                </c:pt>
                <c:pt idx="15">
                  <c:v>18</c:v>
                </c:pt>
                <c:pt idx="16">
                  <c:v>25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33</c:v>
                </c:pt>
                <c:pt idx="22">
                  <c:v>35</c:v>
                </c:pt>
                <c:pt idx="23">
                  <c:v>38</c:v>
                </c:pt>
                <c:pt idx="24">
                  <c:v>37</c:v>
                </c:pt>
                <c:pt idx="25">
                  <c:v>40</c:v>
                </c:pt>
                <c:pt idx="26">
                  <c:v>45</c:v>
                </c:pt>
                <c:pt idx="27">
                  <c:v>46</c:v>
                </c:pt>
                <c:pt idx="28">
                  <c:v>47</c:v>
                </c:pt>
                <c:pt idx="29">
                  <c:v>52</c:v>
                </c:pt>
                <c:pt idx="3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F8-4E64-8D58-00E4212CB586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Пребывание в нозокомиальном очаге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Лист1!$A$2:$A$32</c:f>
              <c:numCache>
                <c:formatCode>General</c:formatCode>
                <c:ptCount val="3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</c:numCache>
            </c:numRef>
          </c:cat>
          <c:val>
            <c:numRef>
              <c:f>Лист1!$E$2:$E$32</c:f>
              <c:numCache>
                <c:formatCode>General</c:formatCode>
                <c:ptCount val="31"/>
                <c:pt idx="1">
                  <c:v>13</c:v>
                </c:pt>
                <c:pt idx="2">
                  <c:v>80</c:v>
                </c:pt>
                <c:pt idx="3">
                  <c:v>40</c:v>
                </c:pt>
                <c:pt idx="4">
                  <c:v>13</c:v>
                </c:pt>
                <c:pt idx="5">
                  <c:v>6</c:v>
                </c:pt>
                <c:pt idx="6">
                  <c:v>3</c:v>
                </c:pt>
                <c:pt idx="7">
                  <c:v>4</c:v>
                </c:pt>
                <c:pt idx="8">
                  <c:v>1.5</c:v>
                </c:pt>
                <c:pt idx="9">
                  <c:v>1</c:v>
                </c:pt>
                <c:pt idx="10">
                  <c:v>0.5</c:v>
                </c:pt>
                <c:pt idx="1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F8-4E64-8D58-00E4212CB586}"/>
            </c:ext>
          </c:extLst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Заражение детей от ВИЧ+ матерей во время беременности, родов и при грудном вскармливании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Лист1!$A$2:$A$32</c:f>
              <c:numCache>
                <c:formatCode>General</c:formatCode>
                <c:ptCount val="3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</c:numCache>
            </c:numRef>
          </c:cat>
          <c:val>
            <c:numRef>
              <c:f>Лист1!$F$2:$F$32</c:f>
              <c:numCache>
                <c:formatCode>General</c:formatCode>
                <c:ptCount val="31"/>
                <c:pt idx="2">
                  <c:v>1</c:v>
                </c:pt>
                <c:pt idx="3">
                  <c:v>2.5</c:v>
                </c:pt>
                <c:pt idx="4">
                  <c:v>4</c:v>
                </c:pt>
                <c:pt idx="5">
                  <c:v>3</c:v>
                </c:pt>
                <c:pt idx="7">
                  <c:v>1.5</c:v>
                </c:pt>
                <c:pt idx="9">
                  <c:v>0.5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2.5</c:v>
                </c:pt>
                <c:pt idx="16">
                  <c:v>3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2</c:v>
                </c:pt>
                <c:pt idx="24">
                  <c:v>1.8</c:v>
                </c:pt>
                <c:pt idx="25">
                  <c:v>1.7</c:v>
                </c:pt>
                <c:pt idx="26">
                  <c:v>1.6</c:v>
                </c:pt>
                <c:pt idx="27">
                  <c:v>1.6</c:v>
                </c:pt>
                <c:pt idx="28">
                  <c:v>2</c:v>
                </c:pt>
                <c:pt idx="29">
                  <c:v>1.8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F8-4E64-8D58-00E4212CB586}"/>
            </c:ext>
          </c:extLst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Заражение матерей от детей при грудном вскармливании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Лист1!$A$2:$A$32</c:f>
              <c:numCache>
                <c:formatCode>General</c:formatCode>
                <c:ptCount val="3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</c:numCache>
            </c:numRef>
          </c:cat>
          <c:val>
            <c:numRef>
              <c:f>Лист1!$G$2:$G$32</c:f>
              <c:numCache>
                <c:formatCode>General</c:formatCode>
                <c:ptCount val="3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F8-4E64-8D58-00E4212CB586}"/>
            </c:ext>
          </c:extLst>
        </c:ser>
        <c:ser>
          <c:idx val="2"/>
          <c:order val="5"/>
          <c:tx>
            <c:strRef>
              <c:f>Лист1!$D$1</c:f>
              <c:strCache>
                <c:ptCount val="1"/>
                <c:pt idx="0">
                  <c:v>Переливание инфицированной ВИЧ крови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Лист1!$A$2:$A$32</c:f>
              <c:numCache>
                <c:formatCode>General</c:formatCode>
                <c:ptCount val="3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</c:numCache>
            </c:numRef>
          </c:cat>
          <c:val>
            <c:numRef>
              <c:f>Лист1!$D$2:$D$32</c:f>
              <c:numCache>
                <c:formatCode>General</c:formatCode>
                <c:ptCount val="31"/>
                <c:pt idx="2">
                  <c:v>6</c:v>
                </c:pt>
                <c:pt idx="3">
                  <c:v>8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F8-4E64-8D58-00E4212CB58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Парентеральный контакт при употреблении наркотиков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Лист1!$A$2:$A$32</c:f>
              <c:numCache>
                <c:formatCode>General</c:formatCode>
                <c:ptCount val="3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</c:numCache>
            </c:numRef>
          </c:cat>
          <c:val>
            <c:numRef>
              <c:f>Лист1!$H$2:$H$32</c:f>
              <c:numCache>
                <c:formatCode>General</c:formatCode>
                <c:ptCount val="31"/>
                <c:pt idx="0">
                  <c:v>1</c:v>
                </c:pt>
                <c:pt idx="1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5</c:v>
                </c:pt>
                <c:pt idx="8">
                  <c:v>8</c:v>
                </c:pt>
                <c:pt idx="9">
                  <c:v>83</c:v>
                </c:pt>
                <c:pt idx="10">
                  <c:v>85</c:v>
                </c:pt>
                <c:pt idx="11">
                  <c:v>80</c:v>
                </c:pt>
                <c:pt idx="12">
                  <c:v>90</c:v>
                </c:pt>
                <c:pt idx="13">
                  <c:v>94</c:v>
                </c:pt>
                <c:pt idx="14">
                  <c:v>92</c:v>
                </c:pt>
                <c:pt idx="15">
                  <c:v>82</c:v>
                </c:pt>
                <c:pt idx="16">
                  <c:v>74</c:v>
                </c:pt>
                <c:pt idx="17">
                  <c:v>70</c:v>
                </c:pt>
                <c:pt idx="18">
                  <c:v>67</c:v>
                </c:pt>
                <c:pt idx="19">
                  <c:v>66</c:v>
                </c:pt>
                <c:pt idx="20">
                  <c:v>65</c:v>
                </c:pt>
                <c:pt idx="21">
                  <c:v>64</c:v>
                </c:pt>
                <c:pt idx="22">
                  <c:v>63</c:v>
                </c:pt>
                <c:pt idx="23">
                  <c:v>65</c:v>
                </c:pt>
                <c:pt idx="24">
                  <c:v>64</c:v>
                </c:pt>
                <c:pt idx="25">
                  <c:v>63.5</c:v>
                </c:pt>
                <c:pt idx="26">
                  <c:v>63.2</c:v>
                </c:pt>
                <c:pt idx="27">
                  <c:v>62.9</c:v>
                </c:pt>
                <c:pt idx="28">
                  <c:v>62.6</c:v>
                </c:pt>
                <c:pt idx="29">
                  <c:v>48</c:v>
                </c:pt>
                <c:pt idx="3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F8-4E64-8D58-00E4212CB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3621903"/>
        <c:axId val="247029199"/>
      </c:barChart>
      <c:catAx>
        <c:axId val="63621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029199"/>
        <c:crosses val="autoZero"/>
        <c:auto val="1"/>
        <c:lblAlgn val="ctr"/>
        <c:lblOffset val="100"/>
        <c:noMultiLvlLbl val="0"/>
      </c:catAx>
      <c:valAx>
        <c:axId val="247029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621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74820097722798"/>
          <c:y val="0.16015924350057303"/>
          <c:w val="0.32512979108925871"/>
          <c:h val="0.777406725161122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dirty="0"/>
              <a:t>ХС-ЛНП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Интеленс®+ОБР (n=599)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24</c:v>
                </c:pt>
                <c:pt idx="8">
                  <c:v>32</c:v>
                </c:pt>
                <c:pt idx="9">
                  <c:v>40</c:v>
                </c:pt>
                <c:pt idx="10">
                  <c:v>48</c:v>
                </c:pt>
                <c:pt idx="11">
                  <c:v>56</c:v>
                </c:pt>
                <c:pt idx="12">
                  <c:v>64</c:v>
                </c:pt>
                <c:pt idx="13">
                  <c:v>72</c:v>
                </c:pt>
                <c:pt idx="14">
                  <c:v>84</c:v>
                </c:pt>
                <c:pt idx="15">
                  <c:v>96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-1.5</c:v>
                </c:pt>
                <c:pt idx="1">
                  <c:v>-1.2</c:v>
                </c:pt>
                <c:pt idx="2">
                  <c:v>-1</c:v>
                </c:pt>
                <c:pt idx="3">
                  <c:v>-0.7</c:v>
                </c:pt>
                <c:pt idx="4">
                  <c:v>-0.6</c:v>
                </c:pt>
                <c:pt idx="5">
                  <c:v>-0.64</c:v>
                </c:pt>
                <c:pt idx="6">
                  <c:v>-0.64</c:v>
                </c:pt>
                <c:pt idx="7">
                  <c:v>-0.64</c:v>
                </c:pt>
                <c:pt idx="8">
                  <c:v>-0.5</c:v>
                </c:pt>
                <c:pt idx="9">
                  <c:v>-0.3</c:v>
                </c:pt>
                <c:pt idx="10">
                  <c:v>-0.3</c:v>
                </c:pt>
                <c:pt idx="11">
                  <c:v>-0.3</c:v>
                </c:pt>
                <c:pt idx="12">
                  <c:v>-0.2</c:v>
                </c:pt>
                <c:pt idx="13">
                  <c:v>-0.2</c:v>
                </c:pt>
                <c:pt idx="14">
                  <c:v>-0.3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AD-42BA-8A97-E5AF84B0A2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Плацебо+ОБР (n=604)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24</c:v>
                </c:pt>
                <c:pt idx="8">
                  <c:v>32</c:v>
                </c:pt>
                <c:pt idx="9">
                  <c:v>40</c:v>
                </c:pt>
                <c:pt idx="10">
                  <c:v>48</c:v>
                </c:pt>
                <c:pt idx="11">
                  <c:v>56</c:v>
                </c:pt>
                <c:pt idx="12">
                  <c:v>64</c:v>
                </c:pt>
                <c:pt idx="13">
                  <c:v>72</c:v>
                </c:pt>
                <c:pt idx="14">
                  <c:v>84</c:v>
                </c:pt>
                <c:pt idx="15">
                  <c:v>96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-1.6</c:v>
                </c:pt>
                <c:pt idx="1">
                  <c:v>-1.4</c:v>
                </c:pt>
                <c:pt idx="2">
                  <c:v>-1.2</c:v>
                </c:pt>
                <c:pt idx="3">
                  <c:v>-1.1000000000000001</c:v>
                </c:pt>
                <c:pt idx="4">
                  <c:v>-1.1000000000000001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-0.8</c:v>
                </c:pt>
                <c:pt idx="9">
                  <c:v>-0.6</c:v>
                </c:pt>
                <c:pt idx="10">
                  <c:v>-0.5</c:v>
                </c:pt>
                <c:pt idx="11">
                  <c:v>-0.5</c:v>
                </c:pt>
                <c:pt idx="12">
                  <c:v>-0.45</c:v>
                </c:pt>
                <c:pt idx="13">
                  <c:v>-0.5</c:v>
                </c:pt>
                <c:pt idx="14">
                  <c:v>-0.4</c:v>
                </c:pt>
                <c:pt idx="15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AD-42BA-8A97-E5AF84B0A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110479"/>
        <c:axId val="587579951"/>
      </c:lineChart>
      <c:catAx>
        <c:axId val="4821104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ru-RU" dirty="0"/>
                  <a:t>Время (недели)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587579951"/>
        <c:crossesAt val="0"/>
        <c:auto val="1"/>
        <c:lblAlgn val="ctr"/>
        <c:lblOffset val="100"/>
        <c:noMultiLvlLbl val="0"/>
      </c:catAx>
      <c:valAx>
        <c:axId val="587579951"/>
        <c:scaling>
          <c:orientation val="minMax"/>
          <c:max val="1.5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ru-RU" sz="800" b="0" i="0" baseline="0" dirty="0">
                    <a:effectLst/>
                  </a:rPr>
                  <a:t>Медиана изменений общего холестерина от исходного значения (ммоль/л)</a:t>
                </a:r>
                <a:endParaRPr lang="ru-RU" sz="8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482110479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r>
              <a:rPr lang="ru-RU" dirty="0"/>
              <a:t>Изменение уровня ОХС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DTG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Смена с EFV + 2НИОТ</c:v>
                </c:pt>
                <c:pt idx="1">
                  <c:v>Смена с ИП/р + 2НИОТ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-0.08</c:v>
                </c:pt>
                <c:pt idx="1">
                  <c:v>-0.08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4-4EDC-A68F-2DB08F05CF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PRV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Смена с EFV + 2НИОТ</c:v>
                </c:pt>
                <c:pt idx="1">
                  <c:v>Смена с ИП/р + 2НИОТ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-0.16</c:v>
                </c:pt>
                <c:pt idx="1">
                  <c:v>-0.11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4-4EDC-A68F-2DB08F05CF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10"/>
        <c:axId val="777715071"/>
        <c:axId val="494383663"/>
      </c:barChart>
      <c:catAx>
        <c:axId val="777715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endParaRPr lang="ru-RU"/>
          </a:p>
        </c:txPr>
        <c:crossAx val="494383663"/>
        <c:crosses val="autoZero"/>
        <c:auto val="1"/>
        <c:lblAlgn val="ctr"/>
        <c:lblOffset val="100"/>
        <c:noMultiLvlLbl val="0"/>
      </c:catAx>
      <c:valAx>
        <c:axId val="494383663"/>
        <c:scaling>
          <c:orientation val="minMax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roxima Nova"/>
                    <a:ea typeface="+mn-ea"/>
                    <a:cs typeface="+mn-cs"/>
                  </a:defRPr>
                </a:pPr>
                <a:r>
                  <a:rPr lang="ru-RU" sz="800" dirty="0"/>
                  <a:t>% относительно исходного значения</a:t>
                </a:r>
              </a:p>
            </c:rich>
          </c:tx>
          <c:layout>
            <c:manualLayout>
              <c:xMode val="edge"/>
              <c:yMode val="edge"/>
              <c:x val="3.3743961352657004E-2"/>
              <c:y val="0.13835256410256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oxima Nova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endParaRPr lang="ru-RU"/>
          </a:p>
        </c:txPr>
        <c:crossAx val="777715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Proxima Nova"/>
        </a:defRPr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r>
              <a:rPr lang="ru-RU" dirty="0"/>
              <a:t>Изменение уровня ТГ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DTG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Смена с EFV + 2НИОТ</c:v>
                </c:pt>
                <c:pt idx="1">
                  <c:v>Смена с ИП/р + 2НИОТ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-0.17</c:v>
                </c:pt>
                <c:pt idx="1">
                  <c:v>-0.18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4-4EDC-A68F-2DB08F05CF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PRV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Смена с EFV + 2НИОТ</c:v>
                </c:pt>
                <c:pt idx="1">
                  <c:v>Смена с ИП/р + 2НИОТ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-0.28999999999999998</c:v>
                </c:pt>
                <c:pt idx="1">
                  <c:v>-0.24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4-4EDC-A68F-2DB08F05CF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10"/>
        <c:axId val="777715071"/>
        <c:axId val="494383663"/>
      </c:barChart>
      <c:catAx>
        <c:axId val="777715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endParaRPr lang="ru-RU"/>
          </a:p>
        </c:txPr>
        <c:crossAx val="494383663"/>
        <c:crosses val="autoZero"/>
        <c:auto val="1"/>
        <c:lblAlgn val="ctr"/>
        <c:lblOffset val="100"/>
        <c:noMultiLvlLbl val="0"/>
      </c:catAx>
      <c:valAx>
        <c:axId val="494383663"/>
        <c:scaling>
          <c:orientation val="minMax"/>
          <c:min val="-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roxima Nova"/>
                    <a:ea typeface="+mn-ea"/>
                    <a:cs typeface="+mn-cs"/>
                  </a:defRPr>
                </a:pPr>
                <a:r>
                  <a:rPr lang="ru-RU" sz="800" b="0" i="0" baseline="0" dirty="0">
                    <a:effectLst/>
                  </a:rPr>
                  <a:t>% относительно исходного значения</a:t>
                </a:r>
                <a:endParaRPr lang="ru-RU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3743961352657004E-2"/>
              <c:y val="0.1546346153846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oxima Nova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endParaRPr lang="ru-RU"/>
          </a:p>
        </c:txPr>
        <c:crossAx val="777715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Proxima Nova"/>
        </a:defRPr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r>
              <a:rPr lang="ru-RU" dirty="0"/>
              <a:t>Изменение уровня ЛНП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DTG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Смена с EFV + 2НИОТ</c:v>
                </c:pt>
                <c:pt idx="1">
                  <c:v>Смена с ИП/р + 2НИОТ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-0.09</c:v>
                </c:pt>
                <c:pt idx="1">
                  <c:v>-7.0000000000000007E-2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4-4EDC-A68F-2DB08F05CF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PRV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Смена с EFV + 2НИОТ</c:v>
                </c:pt>
                <c:pt idx="1">
                  <c:v>Смена с ИП/р + 2НИОТ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-0.17</c:v>
                </c:pt>
                <c:pt idx="1">
                  <c:v>-0.12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4-4EDC-A68F-2DB08F05CF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10"/>
        <c:axId val="777715071"/>
        <c:axId val="494383663"/>
      </c:barChart>
      <c:catAx>
        <c:axId val="777715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endParaRPr lang="ru-RU"/>
          </a:p>
        </c:txPr>
        <c:crossAx val="494383663"/>
        <c:crosses val="autoZero"/>
        <c:auto val="1"/>
        <c:lblAlgn val="ctr"/>
        <c:lblOffset val="100"/>
        <c:noMultiLvlLbl val="0"/>
      </c:catAx>
      <c:valAx>
        <c:axId val="494383663"/>
        <c:scaling>
          <c:orientation val="minMax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roxima Nova"/>
                    <a:ea typeface="+mn-ea"/>
                    <a:cs typeface="+mn-cs"/>
                  </a:defRPr>
                </a:pPr>
                <a:r>
                  <a:rPr lang="ru-RU" sz="800" b="0" i="0" baseline="0" dirty="0">
                    <a:effectLst/>
                  </a:rPr>
                  <a:t>% относительно исходного значения</a:t>
                </a:r>
                <a:endParaRPr lang="ru-RU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3743961352657004E-2"/>
              <c:y val="0.143779914529914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oxima Nova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endParaRPr lang="ru-RU"/>
          </a:p>
        </c:txPr>
        <c:crossAx val="777715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Proxima Nova"/>
        </a:defRPr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RPV/TDF/FTC, 6 мес</c:v>
                </c:pt>
                <c:pt idx="1">
                  <c:v>Исходно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0.5</c:v>
                </c:pt>
                <c:pt idx="1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6-4842-83AF-67AD9AFBCB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RPV/TDF/FTC, 6 мес</c:v>
                </c:pt>
                <c:pt idx="1">
                  <c:v>Исходно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0.5</c:v>
                </c:pt>
                <c:pt idx="1">
                  <c:v>0.58299999999999996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6-4842-83AF-67AD9AFBCB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76-4842-83AF-67AD9AFBCB5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RPV/TDF/FTC, 6 мес</c:v>
                </c:pt>
                <c:pt idx="1">
                  <c:v>Исходно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1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76-4842-83AF-67AD9AFBCB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3499136"/>
        <c:axId val="173500672"/>
      </c:barChart>
      <c:catAx>
        <c:axId val="1734991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endParaRPr lang="ru-RU"/>
          </a:p>
        </c:txPr>
        <c:crossAx val="173500672"/>
        <c:crosses val="autoZero"/>
        <c:auto val="1"/>
        <c:lblAlgn val="ctr"/>
        <c:lblOffset val="100"/>
        <c:noMultiLvlLbl val="0"/>
      </c:catAx>
      <c:valAx>
        <c:axId val="17350067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endParaRPr lang="ru-RU"/>
          </a:p>
        </c:txPr>
        <c:crossAx val="17349913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Proxima Nova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r>
              <a:rPr lang="ru-RU"/>
              <a:t>Пациенты с НЯ 2-4 ст. со стороны ЦНС</a:t>
            </a:r>
            <a:br>
              <a:rPr lang="ru-RU"/>
            </a:br>
            <a:r>
              <a:rPr lang="ru-RU"/>
              <a:t>до и после переключения на </a:t>
            </a:r>
            <a:r>
              <a:rPr lang="en-GB"/>
              <a:t>ETR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Немедленное переключение</c:v>
                </c:pt>
                <c:pt idx="1">
                  <c:v>Отсроченное переключение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B-4FF5-863F-B114AFE9D7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недель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Немедленное переключение</c:v>
                </c:pt>
                <c:pt idx="1">
                  <c:v>Отсроченное переключение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DB-4FF5-863F-B114AFE9D7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6777632"/>
        <c:axId val="596774024"/>
      </c:barChart>
      <c:catAx>
        <c:axId val="59677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endParaRPr lang="ru-RU"/>
          </a:p>
        </c:txPr>
        <c:crossAx val="596774024"/>
        <c:crosses val="autoZero"/>
        <c:auto val="1"/>
        <c:lblAlgn val="ctr"/>
        <c:lblOffset val="100"/>
        <c:noMultiLvlLbl val="0"/>
      </c:catAx>
      <c:valAx>
        <c:axId val="5967740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roxima Nova"/>
                    <a:ea typeface="+mn-ea"/>
                    <a:cs typeface="+mn-cs"/>
                  </a:defRPr>
                </a:pPr>
                <a:r>
                  <a:rPr lang="ru-RU" sz="1000" dirty="0"/>
                  <a:t>Пациенты с НЯ 2-4 ст. со</a:t>
                </a:r>
                <a:r>
                  <a:rPr lang="ru-RU" sz="1000" baseline="0" dirty="0"/>
                  <a:t> стороны ЦНС (%)</a:t>
                </a:r>
                <a:endParaRPr lang="ru-RU" sz="1000" dirty="0"/>
              </a:p>
            </c:rich>
          </c:tx>
          <c:layout>
            <c:manualLayout>
              <c:xMode val="edge"/>
              <c:yMode val="edge"/>
              <c:x val="1.6723679209426075E-2"/>
              <c:y val="0.170285825015959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oxima Nova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endParaRPr lang="ru-RU"/>
          </a:p>
        </c:txPr>
        <c:crossAx val="59677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Proxima Nova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АЛТ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20-41B3-9C18-9BEFC568AB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20-41B3-9C18-9BEFC568AB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20-41B3-9C18-9BEFC568A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5041368"/>
        <c:axId val="595044320"/>
      </c:lineChart>
      <c:catAx>
        <c:axId val="59504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5044320"/>
        <c:crossesAt val="-30"/>
        <c:auto val="1"/>
        <c:lblAlgn val="ctr"/>
        <c:lblOffset val="100"/>
        <c:noMultiLvlLbl val="0"/>
      </c:catAx>
      <c:valAx>
        <c:axId val="595044320"/>
        <c:scaling>
          <c:orientation val="minMax"/>
          <c:max val="20"/>
          <c:min val="-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50413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АЛТ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A1-4FC9-9994-50A3207124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A1-4FC9-9994-50A3207124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A1-4FC9-9994-50A320712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5041368"/>
        <c:axId val="595044320"/>
      </c:lineChart>
      <c:catAx>
        <c:axId val="59504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5044320"/>
        <c:crossesAt val="-30"/>
        <c:auto val="1"/>
        <c:lblAlgn val="ctr"/>
        <c:lblOffset val="100"/>
        <c:noMultiLvlLbl val="0"/>
      </c:catAx>
      <c:valAx>
        <c:axId val="595044320"/>
        <c:scaling>
          <c:orientation val="minMax"/>
          <c:max val="20"/>
          <c:min val="-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50413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98671690141188"/>
          <c:y val="2.7231119497247651E-2"/>
          <c:w val="0.60952263126439288"/>
          <c:h val="0.9153402622920142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910-4C05-ACF4-4BCD6E40B2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910-4C05-ACF4-4BCD6E40B20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910-4C05-ACF4-4BCD6E40B20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10-4C05-ACF4-4BCD6E40B20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0-4C05-ACF4-4BCD6E40B20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10-4C05-ACF4-4BCD6E40B20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E21A-4973-A6D0-6E3BB9C7205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910-4C05-ACF4-4BCD6E40B203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910-4C05-ACF4-4BCD6E40B20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B51-4458-BBE7-C69ED68D898E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EB51-4458-BBE7-C69ED68D898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E21A-4973-A6D0-6E3BB9C72052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383B-407A-B297-DBF49EAC78E7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10-4C05-ACF4-4BCD6E40B20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309A-4794-A6FF-E073C404253F}"/>
              </c:ext>
            </c:extLst>
          </c:dPt>
          <c:dLbls>
            <c:dLbl>
              <c:idx val="1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Proxima Nov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910-4C05-ACF4-4BCD6E40B2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'2018'!$D$2:$D$16</c:f>
                <c:numCache>
                  <c:formatCode>General</c:formatCode>
                  <c:ptCount val="15"/>
                  <c:pt idx="0">
                    <c:v>2.46E-2</c:v>
                  </c:pt>
                  <c:pt idx="1">
                    <c:v>2.7400000000000001E-2</c:v>
                  </c:pt>
                  <c:pt idx="2">
                    <c:v>5.7999999999999996E-3</c:v>
                  </c:pt>
                  <c:pt idx="3">
                    <c:v>1.8599999999999998E-2</c:v>
                  </c:pt>
                  <c:pt idx="4">
                    <c:v>5.1000000000000004E-3</c:v>
                  </c:pt>
                  <c:pt idx="5">
                    <c:v>1.11E-2</c:v>
                  </c:pt>
                  <c:pt idx="6">
                    <c:v>2.41E-2</c:v>
                  </c:pt>
                  <c:pt idx="7">
                    <c:v>1.12E-2</c:v>
                  </c:pt>
                  <c:pt idx="8">
                    <c:v>1.34E-2</c:v>
                  </c:pt>
                  <c:pt idx="9">
                    <c:v>6.0000000000000001E-3</c:v>
                  </c:pt>
                  <c:pt idx="10">
                    <c:v>1.0999999999999999E-2</c:v>
                  </c:pt>
                  <c:pt idx="11">
                    <c:v>5.3E-3</c:v>
                  </c:pt>
                  <c:pt idx="12">
                    <c:v>9.4000000000000004E-3</c:v>
                  </c:pt>
                  <c:pt idx="13">
                    <c:v>8.8000000000000005E-3</c:v>
                  </c:pt>
                  <c:pt idx="14">
                    <c:v>1.67E-2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'2018'!$A$2:$A$16</c:f>
              <c:strCache>
                <c:ptCount val="15"/>
                <c:pt idx="0">
                  <c:v>Диданозин (427)</c:v>
                </c:pt>
                <c:pt idx="1">
                  <c:v>Долутегравир (307)</c:v>
                </c:pt>
                <c:pt idx="2">
                  <c:v>Зидовудин (4196)</c:v>
                </c:pt>
                <c:pt idx="3">
                  <c:v>Дарунавир (524)</c:v>
                </c:pt>
                <c:pt idx="4">
                  <c:v>Лавимудин (5132)</c:v>
                </c:pt>
                <c:pt idx="5">
                  <c:v>Абакавир (1228)</c:v>
                </c:pt>
                <c:pt idx="6">
                  <c:v>Ралтегравир (327)</c:v>
                </c:pt>
                <c:pt idx="7">
                  <c:v>Невирапин (1153)</c:v>
                </c:pt>
                <c:pt idx="8">
                  <c:v>Ставудин (811)</c:v>
                </c:pt>
                <c:pt idx="9">
                  <c:v>Эмтрицитабин (3158)</c:v>
                </c:pt>
                <c:pt idx="10">
                  <c:v>Эфавиренз (1061)</c:v>
                </c:pt>
                <c:pt idx="11">
                  <c:v>Тенофовир (3851)</c:v>
                </c:pt>
                <c:pt idx="12">
                  <c:v>Атазанавир (1328)</c:v>
                </c:pt>
                <c:pt idx="13">
                  <c:v>Лопинавир (1424)</c:v>
                </c:pt>
                <c:pt idx="14">
                  <c:v>Рилпивирин (392)</c:v>
                </c:pt>
              </c:strCache>
            </c:strRef>
          </c:cat>
          <c:val>
            <c:numRef>
              <c:f>'2018'!$B$2:$B$16</c:f>
              <c:numCache>
                <c:formatCode>General</c:formatCode>
                <c:ptCount val="15"/>
                <c:pt idx="0">
                  <c:v>4.6800000000000001E-2</c:v>
                </c:pt>
                <c:pt idx="1">
                  <c:v>3.5799999999999998E-2</c:v>
                </c:pt>
                <c:pt idx="2">
                  <c:v>3.1899999999999998E-2</c:v>
                </c:pt>
                <c:pt idx="3">
                  <c:v>3.0499999999999999E-2</c:v>
                </c:pt>
                <c:pt idx="4">
                  <c:v>3.04E-2</c:v>
                </c:pt>
                <c:pt idx="5">
                  <c:v>2.93E-2</c:v>
                </c:pt>
                <c:pt idx="6">
                  <c:v>2.75E-2</c:v>
                </c:pt>
                <c:pt idx="7">
                  <c:v>2.7799999999999998E-2</c:v>
                </c:pt>
                <c:pt idx="8">
                  <c:v>2.5899999999999999E-2</c:v>
                </c:pt>
                <c:pt idx="9">
                  <c:v>2.4400000000000002E-2</c:v>
                </c:pt>
                <c:pt idx="10">
                  <c:v>2.3599999999999999E-2</c:v>
                </c:pt>
                <c:pt idx="11">
                  <c:v>2.3599999999999999E-2</c:v>
                </c:pt>
                <c:pt idx="12">
                  <c:v>2.18E-2</c:v>
                </c:pt>
                <c:pt idx="13">
                  <c:v>2.1100000000000001E-2</c:v>
                </c:pt>
                <c:pt idx="14">
                  <c:v>1.2800000000000001E-2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10-4C05-ACF4-4BCD6E40B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312705680"/>
        <c:axId val="312706336"/>
      </c:barChart>
      <c:catAx>
        <c:axId val="31270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endParaRPr lang="ru-RU"/>
          </a:p>
        </c:txPr>
        <c:crossAx val="312706336"/>
        <c:crosses val="autoZero"/>
        <c:auto val="1"/>
        <c:lblAlgn val="ctr"/>
        <c:lblOffset val="100"/>
        <c:noMultiLvlLbl val="0"/>
      </c:catAx>
      <c:valAx>
        <c:axId val="312706336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endParaRPr lang="ru-RU"/>
          </a:p>
        </c:txPr>
        <c:crossAx val="31270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Proxima Nova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/>
                </a:solidFill>
              </a:rPr>
              <a:t>Случаи госпитализации  /</a:t>
            </a:r>
            <a:r>
              <a:rPr lang="ru-RU" sz="2400" b="1" baseline="0" dirty="0">
                <a:solidFill>
                  <a:schemeClr val="tx1"/>
                </a:solidFill>
              </a:rPr>
              <a:t> 1000 пациентов-лет</a:t>
            </a:r>
            <a:endParaRPr lang="en-US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не ETR+ИП/р</c:v>
                </c:pt>
              </c:strCache>
            </c:strRef>
          </c:tx>
          <c:spPr>
            <a:solidFill>
              <a:srgbClr val="C4037D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Стандартизированный показатель</c:v>
                </c:pt>
                <c:pt idx="1">
                  <c:v>Стандартизированный показатель 
(по RAL и НИОТ)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186.7</c:v>
                </c:pt>
                <c:pt idx="1">
                  <c:v>187.2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4-4985-A8A6-452567F2C5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ETR+ИП/р</c:v>
                </c:pt>
              </c:strCache>
            </c:strRef>
          </c:tx>
          <c:spPr>
            <a:solidFill>
              <a:srgbClr val="8BBA2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Стандартизированный показатель</c:v>
                </c:pt>
                <c:pt idx="1">
                  <c:v>Стандартизированный показатель 
(по RAL и НИОТ)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148.80000000000001</c:v>
                </c:pt>
                <c:pt idx="1">
                  <c:v>164.6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F4-4985-A8A6-452567F2C5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5848480"/>
        <c:axId val="515850776"/>
      </c:barChart>
      <c:catAx>
        <c:axId val="51584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850776"/>
        <c:crosses val="autoZero"/>
        <c:auto val="1"/>
        <c:lblAlgn val="ctr"/>
        <c:lblOffset val="100"/>
        <c:noMultiLvlLbl val="0"/>
      </c:catAx>
      <c:valAx>
        <c:axId val="515850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84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до 15 лет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1.5</c:v>
                </c:pt>
                <c:pt idx="1">
                  <c:v>1.5</c:v>
                </c:pt>
                <c:pt idx="2">
                  <c:v>1.7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1.8</c:v>
                </c:pt>
                <c:pt idx="15">
                  <c:v>1.6</c:v>
                </c:pt>
                <c:pt idx="16">
                  <c:v>1.6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4-462B-B186-A9C44AACBB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15 - 20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28</c:v>
                </c:pt>
                <c:pt idx="1">
                  <c:v>20</c:v>
                </c:pt>
                <c:pt idx="2">
                  <c:v>15</c:v>
                </c:pt>
                <c:pt idx="3">
                  <c:v>12</c:v>
                </c:pt>
                <c:pt idx="4">
                  <c:v>10</c:v>
                </c:pt>
                <c:pt idx="5">
                  <c:v>9</c:v>
                </c:pt>
                <c:pt idx="6">
                  <c:v>7</c:v>
                </c:pt>
                <c:pt idx="7">
                  <c:v>6</c:v>
                </c:pt>
                <c:pt idx="8">
                  <c:v>4.5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84-462B-B186-A9C44AACBB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20 - 30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80</c:v>
                </c:pt>
                <c:pt idx="1">
                  <c:v>77</c:v>
                </c:pt>
                <c:pt idx="2">
                  <c:v>74</c:v>
                </c:pt>
                <c:pt idx="3">
                  <c:v>71</c:v>
                </c:pt>
                <c:pt idx="4">
                  <c:v>68</c:v>
                </c:pt>
                <c:pt idx="5">
                  <c:v>65</c:v>
                </c:pt>
                <c:pt idx="6">
                  <c:v>62</c:v>
                </c:pt>
                <c:pt idx="7">
                  <c:v>59</c:v>
                </c:pt>
                <c:pt idx="8">
                  <c:v>56</c:v>
                </c:pt>
                <c:pt idx="9">
                  <c:v>53</c:v>
                </c:pt>
                <c:pt idx="10">
                  <c:v>50</c:v>
                </c:pt>
                <c:pt idx="11">
                  <c:v>47</c:v>
                </c:pt>
                <c:pt idx="12">
                  <c:v>44</c:v>
                </c:pt>
                <c:pt idx="13">
                  <c:v>41</c:v>
                </c:pt>
                <c:pt idx="14">
                  <c:v>38</c:v>
                </c:pt>
                <c:pt idx="15">
                  <c:v>35</c:v>
                </c:pt>
                <c:pt idx="16">
                  <c:v>32</c:v>
                </c:pt>
                <c:pt idx="17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84-462B-B186-A9C44AACBB5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30 - 40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15</c:v>
                </c:pt>
                <c:pt idx="1">
                  <c:v>17</c:v>
                </c:pt>
                <c:pt idx="2">
                  <c:v>19</c:v>
                </c:pt>
                <c:pt idx="3">
                  <c:v>21</c:v>
                </c:pt>
                <c:pt idx="4">
                  <c:v>23</c:v>
                </c:pt>
                <c:pt idx="5">
                  <c:v>25</c:v>
                </c:pt>
                <c:pt idx="6">
                  <c:v>28</c:v>
                </c:pt>
                <c:pt idx="7">
                  <c:v>30</c:v>
                </c:pt>
                <c:pt idx="8">
                  <c:v>32.6666666666667</c:v>
                </c:pt>
                <c:pt idx="9">
                  <c:v>35.1666666666667</c:v>
                </c:pt>
                <c:pt idx="10">
                  <c:v>37.6666666666667</c:v>
                </c:pt>
                <c:pt idx="11">
                  <c:v>40.1666666666667</c:v>
                </c:pt>
                <c:pt idx="12">
                  <c:v>42.6666666666667</c:v>
                </c:pt>
                <c:pt idx="13">
                  <c:v>45.1666666666667</c:v>
                </c:pt>
                <c:pt idx="14">
                  <c:v>47.6666666666667</c:v>
                </c:pt>
                <c:pt idx="15">
                  <c:v>50.1666666666667</c:v>
                </c:pt>
                <c:pt idx="16">
                  <c:v>52.6666666666667</c:v>
                </c:pt>
                <c:pt idx="1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84-462B-B186-A9C44AACBB5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40 - 50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11.5</c:v>
                </c:pt>
                <c:pt idx="8">
                  <c:v>13</c:v>
                </c:pt>
                <c:pt idx="9">
                  <c:v>14.5</c:v>
                </c:pt>
                <c:pt idx="10">
                  <c:v>16</c:v>
                </c:pt>
                <c:pt idx="11">
                  <c:v>17.5</c:v>
                </c:pt>
                <c:pt idx="12">
                  <c:v>19</c:v>
                </c:pt>
                <c:pt idx="13">
                  <c:v>20.5</c:v>
                </c:pt>
                <c:pt idx="14">
                  <c:v>22</c:v>
                </c:pt>
                <c:pt idx="15">
                  <c:v>23.5</c:v>
                </c:pt>
                <c:pt idx="16">
                  <c:v>25</c:v>
                </c:pt>
                <c:pt idx="17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84-462B-B186-A9C44AACBB5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50 - 60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Лист1!$G$2:$G$19</c:f>
              <c:numCache>
                <c:formatCode>General</c:formatCode>
                <c:ptCount val="18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4.3</c:v>
                </c:pt>
                <c:pt idx="8">
                  <c:v>5.0999999999999996</c:v>
                </c:pt>
                <c:pt idx="9">
                  <c:v>5.9</c:v>
                </c:pt>
                <c:pt idx="10">
                  <c:v>6.7</c:v>
                </c:pt>
                <c:pt idx="11">
                  <c:v>7.5</c:v>
                </c:pt>
                <c:pt idx="12">
                  <c:v>8.3000000000000007</c:v>
                </c:pt>
                <c:pt idx="13">
                  <c:v>9.1</c:v>
                </c:pt>
                <c:pt idx="14">
                  <c:v>9.9</c:v>
                </c:pt>
                <c:pt idx="15">
                  <c:v>10.7</c:v>
                </c:pt>
                <c:pt idx="16">
                  <c:v>11.5</c:v>
                </c:pt>
                <c:pt idx="17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84-462B-B186-A9C44AACBB5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60 - 70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Лист1!$H$2:$H$19</c:f>
              <c:numCache>
                <c:formatCode>General</c:formatCode>
                <c:ptCount val="18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  <c:pt idx="6">
                  <c:v>1.1000000000000001</c:v>
                </c:pt>
                <c:pt idx="7">
                  <c:v>1.2</c:v>
                </c:pt>
                <c:pt idx="8">
                  <c:v>1.3</c:v>
                </c:pt>
                <c:pt idx="9">
                  <c:v>1.4</c:v>
                </c:pt>
                <c:pt idx="10">
                  <c:v>1.5</c:v>
                </c:pt>
                <c:pt idx="11">
                  <c:v>1.6</c:v>
                </c:pt>
                <c:pt idx="12">
                  <c:v>1.7</c:v>
                </c:pt>
                <c:pt idx="13">
                  <c:v>1.8</c:v>
                </c:pt>
                <c:pt idx="14">
                  <c:v>1.9</c:v>
                </c:pt>
                <c:pt idx="15">
                  <c:v>2</c:v>
                </c:pt>
                <c:pt idx="16">
                  <c:v>2.1</c:v>
                </c:pt>
                <c:pt idx="17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84-462B-B186-A9C44AACBB5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&gt; 70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Лист1!$I$2:$I$19</c:f>
              <c:numCache>
                <c:formatCode>General</c:formatCode>
                <c:ptCount val="18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84-462B-B186-A9C44AACB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49286831"/>
        <c:axId val="174234079"/>
      </c:barChart>
      <c:catAx>
        <c:axId val="24928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234079"/>
        <c:crosses val="autoZero"/>
        <c:auto val="1"/>
        <c:lblAlgn val="ctr"/>
        <c:lblOffset val="100"/>
        <c:noMultiLvlLbl val="0"/>
      </c:catAx>
      <c:valAx>
        <c:axId val="174234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286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/>
                </a:solidFill>
              </a:rPr>
              <a:t>Случаи госпитализации  /</a:t>
            </a:r>
            <a:r>
              <a:rPr lang="ru-RU" sz="2400" b="1" baseline="0" dirty="0">
                <a:solidFill>
                  <a:schemeClr val="tx1"/>
                </a:solidFill>
              </a:rPr>
              <a:t> 1000 пациентов-лет</a:t>
            </a:r>
            <a:endParaRPr lang="en-US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не ETR+ИП/р</c:v>
                </c:pt>
              </c:strCache>
            </c:strRef>
          </c:tx>
          <c:spPr>
            <a:solidFill>
              <a:srgbClr val="C4037D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Стандартизированный показатель</c:v>
                </c:pt>
                <c:pt idx="1">
                  <c:v>Стандартизированный показатель (по RAL и НИОТ)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22.7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4-4985-A8A6-452567F2C5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ETR+ИП/р</c:v>
                </c:pt>
              </c:strCache>
            </c:strRef>
          </c:tx>
          <c:spPr>
            <a:solidFill>
              <a:srgbClr val="8BBA2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Стандартизированный показатель</c:v>
                </c:pt>
                <c:pt idx="1">
                  <c:v>Стандартизированный показатель (по RAL и НИОТ)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11.5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F4-4985-A8A6-452567F2C5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5848480"/>
        <c:axId val="515850776"/>
      </c:barChart>
      <c:catAx>
        <c:axId val="51584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850776"/>
        <c:crosses val="autoZero"/>
        <c:auto val="1"/>
        <c:lblAlgn val="ctr"/>
        <c:lblOffset val="100"/>
        <c:noMultiLvlLbl val="0"/>
      </c:catAx>
      <c:valAx>
        <c:axId val="515850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84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8645377661126"/>
          <c:y val="0"/>
          <c:w val="0.89371349160611346"/>
          <c:h val="0.98093283836166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Суммарное влияние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AE1F5E"/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Снижение вероятности развития ИМ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9-4F2E-AADB-9225612B78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Гиперлипидемия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D5597D"/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Снижение вероятности развития ИМ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9-4F2E-AADB-9225612B78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Гипертония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283583"/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Снижение вероятности развития ИМ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09-4F2E-AADB-9225612B78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Курение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6863A9"/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Снижение вероятности развития ИМ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09-4F2E-AADB-9225612B7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21"/>
        <c:axId val="595507296"/>
        <c:axId val="534325432"/>
      </c:barChart>
      <c:catAx>
        <c:axId val="59550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endParaRPr lang="ru-RU"/>
          </a:p>
        </c:txPr>
        <c:crossAx val="534325432"/>
        <c:crosses val="autoZero"/>
        <c:auto val="1"/>
        <c:lblAlgn val="ctr"/>
        <c:lblOffset val="100"/>
        <c:noMultiLvlLbl val="0"/>
      </c:catAx>
      <c:valAx>
        <c:axId val="53432543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endParaRPr lang="ru-RU"/>
          </a:p>
        </c:txPr>
        <c:crossAx val="5955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26977949757877"/>
          <c:y val="0.8191424012775651"/>
          <c:w val="0.69585614170769483"/>
          <c:h val="7.3626773122812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Proxima Nova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ИП + 2НИОТ</c:v>
                </c:pt>
              </c:strCache>
            </c:strRef>
          </c:tx>
          <c:spPr>
            <a:solidFill>
              <a:srgbClr val="CB0709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3DC-41F8-BCCB-4AC108636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Все пациенты</c:v>
                </c:pt>
                <c:pt idx="1">
                  <c:v>Низкий 
ССР</c:v>
                </c:pt>
                <c:pt idx="2">
                  <c:v>Высокий 
ССР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256</c:v>
                </c:pt>
                <c:pt idx="1">
                  <c:v>215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C-41F8-BCCB-4AC1086366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ННИОТ + 2НИОТ</c:v>
                </c:pt>
              </c:strCache>
            </c:strRef>
          </c:tx>
          <c:spPr>
            <a:solidFill>
              <a:srgbClr val="F5A30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3DC-41F8-BCCB-4AC108636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Все пациенты</c:v>
                </c:pt>
                <c:pt idx="1">
                  <c:v>Низкий 
ССР</c:v>
                </c:pt>
                <c:pt idx="2">
                  <c:v>Высокий 
ССР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185</c:v>
                </c:pt>
                <c:pt idx="1">
                  <c:v>159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C-41F8-BCCB-4AC1086366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ИИ + 2НИОТ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Все пациенты</c:v>
                </c:pt>
                <c:pt idx="1">
                  <c:v>Низкий 
ССР</c:v>
                </c:pt>
                <c:pt idx="2">
                  <c:v>Высокий 
ССР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C-41F8-BCCB-4AC1086366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rgbClr val="00337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Все пациенты</c:v>
                </c:pt>
                <c:pt idx="1">
                  <c:v>Низкий 
ССР</c:v>
                </c:pt>
                <c:pt idx="2">
                  <c:v>Высокий 
ССР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17</c:v>
                </c:pt>
                <c:pt idx="1">
                  <c:v>13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C-41F8-BCCB-4AC108636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543511688"/>
        <c:axId val="543512016"/>
      </c:barChart>
      <c:catAx>
        <c:axId val="54351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3512016"/>
        <c:crosses val="autoZero"/>
        <c:auto val="1"/>
        <c:lblAlgn val="ctr"/>
        <c:lblOffset val="100"/>
        <c:noMultiLvlLbl val="0"/>
      </c:catAx>
      <c:valAx>
        <c:axId val="54351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3511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Риски за 1 год</c:v>
                </c:pt>
              </c:strCache>
            </c:strRef>
          </c:tx>
          <c:dPt>
            <c:idx val="0"/>
            <c:bubble3D val="0"/>
            <c:spPr>
              <a:solidFill>
                <a:srgbClr val="B30F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A74-47C4-9FA3-7FC081EE1C23}"/>
              </c:ext>
            </c:extLst>
          </c:dPt>
          <c:dPt>
            <c:idx val="1"/>
            <c:bubble3D val="0"/>
            <c:spPr>
              <a:solidFill>
                <a:srgbClr val="64B3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74-47C4-9FA3-7FC081EE1C23}"/>
              </c:ext>
            </c:extLst>
          </c:dPt>
          <c:dPt>
            <c:idx val="2"/>
            <c:bubble3D val="0"/>
            <c:spPr>
              <a:solidFill>
                <a:srgbClr val="FABE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A74-47C4-9FA3-7FC081EE1C23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74-47C4-9FA3-7FC081EE1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Повышение</c:v>
                </c:pt>
                <c:pt idx="1">
                  <c:v>Снижение</c:v>
                </c:pt>
                <c:pt idx="2">
                  <c:v>Без изменений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224</c:v>
                </c:pt>
                <c:pt idx="1">
                  <c:v>133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4-47C4-9FA3-7FC081EE1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6896B"/>
                  </a:gs>
                  <a:gs pos="0">
                    <a:srgbClr val="B5C614"/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087-4C3E-9C71-4F8412C451E6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rgbClr val="B60606"/>
                  </a:gs>
                  <a:gs pos="55000">
                    <a:srgbClr val="B5C614"/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87-4C3E-9C71-4F8412C451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Исх.</c:v>
                </c:pt>
                <c:pt idx="1">
                  <c:v>Через 1 год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2.25</c:v>
                </c:pt>
                <c:pt idx="1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87-4C3E-9C71-4F8412C451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514872656"/>
        <c:axId val="514873968"/>
      </c:barChart>
      <c:catAx>
        <c:axId val="51487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873968"/>
        <c:crosses val="autoZero"/>
        <c:auto val="1"/>
        <c:lblAlgn val="ctr"/>
        <c:lblOffset val="100"/>
        <c:noMultiLvlLbl val="0"/>
      </c:catAx>
      <c:valAx>
        <c:axId val="51487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8726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B60606"/>
                  </a:gs>
                  <a:gs pos="60000">
                    <a:srgbClr val="B5C614"/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087-4C3E-9C71-4F8412C451E6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36896B"/>
                  </a:gs>
                  <a:gs pos="0">
                    <a:srgbClr val="B5C614"/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87-4C3E-9C71-4F8412C451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Исх.</c:v>
                </c:pt>
                <c:pt idx="1">
                  <c:v>Через 1 год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2.62</c:v>
                </c:pt>
                <c:pt idx="1">
                  <c:v>1.86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87-4C3E-9C71-4F8412C451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514872656"/>
        <c:axId val="514873968"/>
      </c:barChart>
      <c:catAx>
        <c:axId val="51487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873968"/>
        <c:crosses val="autoZero"/>
        <c:auto val="1"/>
        <c:lblAlgn val="ctr"/>
        <c:lblOffset val="100"/>
        <c:noMultiLvlLbl val="0"/>
      </c:catAx>
      <c:valAx>
        <c:axId val="51487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8726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r>
              <a:rPr lang="ru-RU" sz="1400"/>
              <a:t>Результаты снижения ОХС, ЛНП, ТГ при переключении на АРТ с этравирином (исследование, 24 недели)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ОХС</c:v>
                </c:pt>
                <c:pt idx="1">
                  <c:v>ЛНП</c:v>
                </c:pt>
                <c:pt idx="2">
                  <c:v>ТГ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-0.08</c:v>
                </c:pt>
                <c:pt idx="1">
                  <c:v>-0.08</c:v>
                </c:pt>
                <c:pt idx="2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3-4A0B-AC16-F8C816EDE0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Предшествующая терапия включала эфавиренз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ОХС</c:v>
                </c:pt>
                <c:pt idx="1">
                  <c:v>ЛНП</c:v>
                </c:pt>
                <c:pt idx="2">
                  <c:v>ТГ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-0.13</c:v>
                </c:pt>
                <c:pt idx="1">
                  <c:v>-0.21</c:v>
                </c:pt>
                <c:pt idx="2">
                  <c:v>-0.21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3-4A0B-AC16-F8C816EDE0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Предшествующая терапия ИП/р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Proxima Nova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ОХС</c:v>
                </c:pt>
                <c:pt idx="1">
                  <c:v>ЛНП</c:v>
                </c:pt>
                <c:pt idx="2">
                  <c:v>ТГ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-7.0000000000000007E-2</c:v>
                </c:pt>
                <c:pt idx="1">
                  <c:v>-0.02</c:v>
                </c:pt>
                <c:pt idx="2">
                  <c:v>-0.16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3-4A0B-AC16-F8C816EDE0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5630408"/>
        <c:axId val="605631392"/>
      </c:barChart>
      <c:catAx>
        <c:axId val="60563040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endParaRPr lang="ru-RU"/>
          </a:p>
        </c:txPr>
        <c:crossAx val="605631392"/>
        <c:crosses val="max"/>
        <c:auto val="1"/>
        <c:lblAlgn val="ctr"/>
        <c:lblOffset val="100"/>
        <c:noMultiLvlLbl val="0"/>
      </c:catAx>
      <c:valAx>
        <c:axId val="60563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ea typeface="+mn-ea"/>
                <a:cs typeface="+mn-cs"/>
              </a:defRPr>
            </a:pPr>
            <a:endParaRPr lang="ru-RU"/>
          </a:p>
        </c:txPr>
        <c:crossAx val="60563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0072156022E-2"/>
          <c:y val="0.93343602362204736"/>
          <c:w val="0.89999994014431206"/>
          <c:h val="6.343897637795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Proxima Nova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dirty="0"/>
              <a:t>Общий холестерин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Интеленс®+ОБР (n=599)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24</c:v>
                </c:pt>
                <c:pt idx="8">
                  <c:v>32</c:v>
                </c:pt>
                <c:pt idx="9">
                  <c:v>40</c:v>
                </c:pt>
                <c:pt idx="10">
                  <c:v>48</c:v>
                </c:pt>
                <c:pt idx="11">
                  <c:v>56</c:v>
                </c:pt>
                <c:pt idx="12">
                  <c:v>64</c:v>
                </c:pt>
                <c:pt idx="13">
                  <c:v>72</c:v>
                </c:pt>
                <c:pt idx="14">
                  <c:v>84</c:v>
                </c:pt>
                <c:pt idx="15">
                  <c:v>96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-0.1</c:v>
                </c:pt>
                <c:pt idx="1">
                  <c:v>-0.1</c:v>
                </c:pt>
                <c:pt idx="2">
                  <c:v>0.12</c:v>
                </c:pt>
                <c:pt idx="3">
                  <c:v>0.2</c:v>
                </c:pt>
                <c:pt idx="4">
                  <c:v>0.3</c:v>
                </c:pt>
                <c:pt idx="5">
                  <c:v>0.3</c:v>
                </c:pt>
                <c:pt idx="6">
                  <c:v>0.36</c:v>
                </c:pt>
                <c:pt idx="7">
                  <c:v>0.36</c:v>
                </c:pt>
                <c:pt idx="8">
                  <c:v>0.5</c:v>
                </c:pt>
                <c:pt idx="9">
                  <c:v>0.56000000000000005</c:v>
                </c:pt>
                <c:pt idx="10">
                  <c:v>0.5</c:v>
                </c:pt>
                <c:pt idx="11">
                  <c:v>0.6</c:v>
                </c:pt>
                <c:pt idx="12">
                  <c:v>0.6</c:v>
                </c:pt>
                <c:pt idx="13">
                  <c:v>0.6</c:v>
                </c:pt>
                <c:pt idx="14">
                  <c:v>0.6</c:v>
                </c:pt>
                <c:pt idx="15">
                  <c:v>0.51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AD-42BA-8A97-E5AF84B0A2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Плацебо+ОБР (n=604)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cat>
            <c:numRef>
              <c:f>Лист1!$A$2:$A$18</c:f>
              <c:numCache>
                <c:formatCode>General</c:formatCode>
                <c:ptCount val="1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24</c:v>
                </c:pt>
                <c:pt idx="8">
                  <c:v>32</c:v>
                </c:pt>
                <c:pt idx="9">
                  <c:v>40</c:v>
                </c:pt>
                <c:pt idx="10">
                  <c:v>48</c:v>
                </c:pt>
                <c:pt idx="11">
                  <c:v>56</c:v>
                </c:pt>
                <c:pt idx="12">
                  <c:v>64</c:v>
                </c:pt>
                <c:pt idx="13">
                  <c:v>72</c:v>
                </c:pt>
                <c:pt idx="14">
                  <c:v>84</c:v>
                </c:pt>
                <c:pt idx="15">
                  <c:v>96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-0.1</c:v>
                </c:pt>
                <c:pt idx="1">
                  <c:v>-0.1</c:v>
                </c:pt>
                <c:pt idx="2">
                  <c:v>0.05</c:v>
                </c:pt>
                <c:pt idx="3">
                  <c:v>7.0000000000000007E-2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0.2</c:v>
                </c:pt>
                <c:pt idx="8">
                  <c:v>0.2</c:v>
                </c:pt>
                <c:pt idx="9">
                  <c:v>0.3</c:v>
                </c:pt>
                <c:pt idx="10">
                  <c:v>0.32</c:v>
                </c:pt>
                <c:pt idx="11">
                  <c:v>0.33</c:v>
                </c:pt>
                <c:pt idx="12">
                  <c:v>0.33</c:v>
                </c:pt>
                <c:pt idx="13">
                  <c:v>0.3</c:v>
                </c:pt>
                <c:pt idx="14">
                  <c:v>0.35</c:v>
                </c:pt>
                <c:pt idx="15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AD-42BA-8A97-E5AF84B0A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110479"/>
        <c:axId val="587579951"/>
      </c:lineChart>
      <c:catAx>
        <c:axId val="4821104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ru-RU" dirty="0"/>
                  <a:t>Время</a:t>
                </a:r>
                <a:r>
                  <a:rPr lang="ru-RU" baseline="0" dirty="0"/>
                  <a:t> (недели)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587579951"/>
        <c:crossesAt val="0"/>
        <c:auto val="1"/>
        <c:lblAlgn val="ctr"/>
        <c:lblOffset val="100"/>
        <c:noMultiLvlLbl val="0"/>
      </c:catAx>
      <c:valAx>
        <c:axId val="587579951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ru-RU" sz="800" dirty="0"/>
                  <a:t>Медиана</a:t>
                </a:r>
                <a:r>
                  <a:rPr lang="ru-RU" sz="800" baseline="0" dirty="0"/>
                  <a:t> изменений общего холестерина от исходного значения (ммоль/л)</a:t>
                </a:r>
                <a:endParaRPr lang="ru-RU" sz="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482110479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0.27617</cdr:x>
      <cdr:y>0.55766</cdr:y>
    </cdr:from>
    <cdr:to>
      <cdr:x>0.3756</cdr:x>
      <cdr:y>0.6117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0481695E-BB2B-4414-BFF2-35D14B25B508}"/>
            </a:ext>
          </a:extLst>
        </cdr:cNvPr>
        <cdr:cNvSpPr txBox="1"/>
      </cdr:nvSpPr>
      <cdr:spPr>
        <a:xfrm xmlns:a="http://schemas.openxmlformats.org/drawingml/2006/main">
          <a:off x="1143336" y="1304924"/>
          <a:ext cx="411640" cy="1264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P=0,021</a:t>
          </a:r>
        </a:p>
      </cdr:txBody>
    </cdr:sp>
  </cdr:relSizeAnchor>
  <cdr:relSizeAnchor xmlns:cdr="http://schemas.openxmlformats.org/drawingml/2006/chartDrawing">
    <cdr:from>
      <cdr:x>0.39792</cdr:x>
      <cdr:y>0.8271</cdr:y>
    </cdr:from>
    <cdr:to>
      <cdr:x>0.51274</cdr:x>
      <cdr:y>0.88114</cdr:y>
    </cdr:to>
    <cdr:sp macro="" textlink="">
      <cdr:nvSpPr>
        <cdr:cNvPr id="3" name="TextBox 10">
          <a:extLst xmlns:a="http://schemas.openxmlformats.org/drawingml/2006/main">
            <a:ext uri="{FF2B5EF4-FFF2-40B4-BE49-F238E27FC236}">
              <a16:creationId xmlns:a16="http://schemas.microsoft.com/office/drawing/2014/main" id="{CA0A7CEC-10CE-49DD-B44A-42EE08B9F3A4}"/>
            </a:ext>
          </a:extLst>
        </cdr:cNvPr>
        <cdr:cNvSpPr txBox="1"/>
      </cdr:nvSpPr>
      <cdr:spPr>
        <a:xfrm xmlns:a="http://schemas.openxmlformats.org/drawingml/2006/main">
          <a:off x="1647392" y="1935414"/>
          <a:ext cx="475354" cy="1264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P=0,0001</a:t>
          </a:r>
        </a:p>
      </cdr:txBody>
    </cdr:sp>
  </cdr:relSizeAnchor>
  <cdr:relSizeAnchor xmlns:cdr="http://schemas.openxmlformats.org/drawingml/2006/chartDrawing">
    <cdr:from>
      <cdr:x>0.65882</cdr:x>
      <cdr:y>0.55374</cdr:y>
    </cdr:from>
    <cdr:to>
      <cdr:x>0.77364</cdr:x>
      <cdr:y>0.60777</cdr:y>
    </cdr:to>
    <cdr:sp macro="" textlink="">
      <cdr:nvSpPr>
        <cdr:cNvPr id="4" name="TextBox 11">
          <a:extLst xmlns:a="http://schemas.openxmlformats.org/drawingml/2006/main">
            <a:ext uri="{FF2B5EF4-FFF2-40B4-BE49-F238E27FC236}">
              <a16:creationId xmlns:a16="http://schemas.microsoft.com/office/drawing/2014/main" id="{836332DE-4470-4F1E-B239-3AE108F9CBD3}"/>
            </a:ext>
          </a:extLst>
        </cdr:cNvPr>
        <cdr:cNvSpPr txBox="1"/>
      </cdr:nvSpPr>
      <cdr:spPr>
        <a:xfrm xmlns:a="http://schemas.openxmlformats.org/drawingml/2006/main">
          <a:off x="2727512" y="1295752"/>
          <a:ext cx="475354" cy="1264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P=0,0040</a:t>
          </a:r>
        </a:p>
      </cdr:txBody>
    </cdr:sp>
  </cdr:relSizeAnchor>
  <cdr:relSizeAnchor xmlns:cdr="http://schemas.openxmlformats.org/drawingml/2006/chartDrawing">
    <cdr:from>
      <cdr:x>0.78057</cdr:x>
      <cdr:y>0.64247</cdr:y>
    </cdr:from>
    <cdr:to>
      <cdr:x>0.89539</cdr:x>
      <cdr:y>0.6965</cdr:y>
    </cdr:to>
    <cdr:sp macro="" textlink="">
      <cdr:nvSpPr>
        <cdr:cNvPr id="5" name="TextBox 12">
          <a:extLst xmlns:a="http://schemas.openxmlformats.org/drawingml/2006/main">
            <a:ext uri="{FF2B5EF4-FFF2-40B4-BE49-F238E27FC236}">
              <a16:creationId xmlns:a16="http://schemas.microsoft.com/office/drawing/2014/main" id="{E49B5D26-73B8-4CEB-AA61-50C7D9FD00A1}"/>
            </a:ext>
          </a:extLst>
        </cdr:cNvPr>
        <cdr:cNvSpPr txBox="1"/>
      </cdr:nvSpPr>
      <cdr:spPr>
        <a:xfrm xmlns:a="http://schemas.openxmlformats.org/drawingml/2006/main">
          <a:off x="3231568" y="1503380"/>
          <a:ext cx="475355" cy="1264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P=0,0001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0.23961</cdr:x>
      <cdr:y>0.66968</cdr:y>
    </cdr:from>
    <cdr:to>
      <cdr:x>0.35442</cdr:x>
      <cdr:y>0.72371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9A19E8D0-3861-4E40-A6E8-31169376EEC5}"/>
            </a:ext>
          </a:extLst>
        </cdr:cNvPr>
        <cdr:cNvSpPr txBox="1"/>
      </cdr:nvSpPr>
      <cdr:spPr>
        <a:xfrm xmlns:a="http://schemas.openxmlformats.org/drawingml/2006/main">
          <a:off x="992000" y="1567051"/>
          <a:ext cx="475313" cy="1264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P=0,1992</a:t>
          </a:r>
        </a:p>
      </cdr:txBody>
    </cdr:sp>
  </cdr:relSizeAnchor>
  <cdr:relSizeAnchor xmlns:cdr="http://schemas.openxmlformats.org/drawingml/2006/chartDrawing">
    <cdr:from>
      <cdr:x>0.39615</cdr:x>
      <cdr:y>0.90627</cdr:y>
    </cdr:from>
    <cdr:to>
      <cdr:x>0.51097</cdr:x>
      <cdr:y>0.9603</cdr:y>
    </cdr:to>
    <cdr:sp macro="" textlink="">
      <cdr:nvSpPr>
        <cdr:cNvPr id="3" name="TextBox 14">
          <a:extLst xmlns:a="http://schemas.openxmlformats.org/drawingml/2006/main">
            <a:ext uri="{FF2B5EF4-FFF2-40B4-BE49-F238E27FC236}">
              <a16:creationId xmlns:a16="http://schemas.microsoft.com/office/drawing/2014/main" id="{50931CD3-6538-4D16-B589-448FE68ADB59}"/>
            </a:ext>
          </a:extLst>
        </cdr:cNvPr>
        <cdr:cNvSpPr txBox="1"/>
      </cdr:nvSpPr>
      <cdr:spPr>
        <a:xfrm xmlns:a="http://schemas.openxmlformats.org/drawingml/2006/main">
          <a:off x="1640072" y="2120672"/>
          <a:ext cx="475355" cy="1264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P=0,0116</a:t>
          </a:r>
        </a:p>
      </cdr:txBody>
    </cdr:sp>
  </cdr:relSizeAnchor>
  <cdr:relSizeAnchor xmlns:cdr="http://schemas.openxmlformats.org/drawingml/2006/chartDrawing">
    <cdr:from>
      <cdr:x>0.65705</cdr:x>
      <cdr:y>0.70045</cdr:y>
    </cdr:from>
    <cdr:to>
      <cdr:x>0.77187</cdr:x>
      <cdr:y>0.75448</cdr:y>
    </cdr:to>
    <cdr:sp macro="" textlink="">
      <cdr:nvSpPr>
        <cdr:cNvPr id="4" name="TextBox 15">
          <a:extLst xmlns:a="http://schemas.openxmlformats.org/drawingml/2006/main">
            <a:ext uri="{FF2B5EF4-FFF2-40B4-BE49-F238E27FC236}">
              <a16:creationId xmlns:a16="http://schemas.microsoft.com/office/drawing/2014/main" id="{5C5C9D94-D627-4581-80DD-EBE5CE75581B}"/>
            </a:ext>
          </a:extLst>
        </cdr:cNvPr>
        <cdr:cNvSpPr txBox="1"/>
      </cdr:nvSpPr>
      <cdr:spPr>
        <a:xfrm xmlns:a="http://schemas.openxmlformats.org/drawingml/2006/main">
          <a:off x="2720192" y="1639053"/>
          <a:ext cx="475355" cy="1264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P=0,0028</a:t>
          </a:r>
        </a:p>
      </cdr:txBody>
    </cdr:sp>
  </cdr:relSizeAnchor>
  <cdr:relSizeAnchor xmlns:cdr="http://schemas.openxmlformats.org/drawingml/2006/chartDrawing">
    <cdr:from>
      <cdr:x>0.7788</cdr:x>
      <cdr:y>0.82354</cdr:y>
    </cdr:from>
    <cdr:to>
      <cdr:x>0.89362</cdr:x>
      <cdr:y>0.87757</cdr:y>
    </cdr:to>
    <cdr:sp macro="" textlink="">
      <cdr:nvSpPr>
        <cdr:cNvPr id="5" name="TextBox 16">
          <a:extLst xmlns:a="http://schemas.openxmlformats.org/drawingml/2006/main">
            <a:ext uri="{FF2B5EF4-FFF2-40B4-BE49-F238E27FC236}">
              <a16:creationId xmlns:a16="http://schemas.microsoft.com/office/drawing/2014/main" id="{57871F6E-364C-4C3B-966B-03F25C2C2E28}"/>
            </a:ext>
          </a:extLst>
        </cdr:cNvPr>
        <cdr:cNvSpPr txBox="1"/>
      </cdr:nvSpPr>
      <cdr:spPr>
        <a:xfrm xmlns:a="http://schemas.openxmlformats.org/drawingml/2006/main">
          <a:off x="3224248" y="1927084"/>
          <a:ext cx="475355" cy="1264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P=0,0216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0.27628</cdr:x>
      <cdr:y>0.59033</cdr:y>
    </cdr:from>
    <cdr:to>
      <cdr:x>0.3911</cdr:x>
      <cdr:y>0.64436</cdr:y>
    </cdr:to>
    <cdr:sp macro="" textlink="">
      <cdr:nvSpPr>
        <cdr:cNvPr id="2" name="TextBox 17">
          <a:extLst xmlns:a="http://schemas.openxmlformats.org/drawingml/2006/main">
            <a:ext uri="{FF2B5EF4-FFF2-40B4-BE49-F238E27FC236}">
              <a16:creationId xmlns:a16="http://schemas.microsoft.com/office/drawing/2014/main" id="{A39F7B35-A09B-42EE-928E-2E7CA70A15EA}"/>
            </a:ext>
          </a:extLst>
        </cdr:cNvPr>
        <cdr:cNvSpPr txBox="1"/>
      </cdr:nvSpPr>
      <cdr:spPr>
        <a:xfrm xmlns:a="http://schemas.openxmlformats.org/drawingml/2006/main">
          <a:off x="1143808" y="1381372"/>
          <a:ext cx="475354" cy="1264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P=0,0771</a:t>
          </a:r>
        </a:p>
      </cdr:txBody>
    </cdr:sp>
  </cdr:relSizeAnchor>
  <cdr:relSizeAnchor xmlns:cdr="http://schemas.openxmlformats.org/drawingml/2006/chartDrawing">
    <cdr:from>
      <cdr:x>0.40351</cdr:x>
      <cdr:y>0.85304</cdr:y>
    </cdr:from>
    <cdr:to>
      <cdr:x>0.51833</cdr:x>
      <cdr:y>0.90707</cdr:y>
    </cdr:to>
    <cdr:sp macro="" textlink="">
      <cdr:nvSpPr>
        <cdr:cNvPr id="3" name="TextBox 18">
          <a:extLst xmlns:a="http://schemas.openxmlformats.org/drawingml/2006/main">
            <a:ext uri="{FF2B5EF4-FFF2-40B4-BE49-F238E27FC236}">
              <a16:creationId xmlns:a16="http://schemas.microsoft.com/office/drawing/2014/main" id="{99D03E03-C248-4C78-8824-23FEC77E7547}"/>
            </a:ext>
          </a:extLst>
        </cdr:cNvPr>
        <cdr:cNvSpPr txBox="1"/>
      </cdr:nvSpPr>
      <cdr:spPr>
        <a:xfrm xmlns:a="http://schemas.openxmlformats.org/drawingml/2006/main">
          <a:off x="1670535" y="1996114"/>
          <a:ext cx="475354" cy="1264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P=0,0001</a:t>
          </a:r>
        </a:p>
      </cdr:txBody>
    </cdr:sp>
  </cdr:relSizeAnchor>
  <cdr:relSizeAnchor xmlns:cdr="http://schemas.openxmlformats.org/drawingml/2006/chartDrawing">
    <cdr:from>
      <cdr:x>0.64355</cdr:x>
      <cdr:y>0.52466</cdr:y>
    </cdr:from>
    <cdr:to>
      <cdr:x>0.75837</cdr:x>
      <cdr:y>0.57869</cdr:y>
    </cdr:to>
    <cdr:sp macro="" textlink="">
      <cdr:nvSpPr>
        <cdr:cNvPr id="4" name="TextBox 19">
          <a:extLst xmlns:a="http://schemas.openxmlformats.org/drawingml/2006/main">
            <a:ext uri="{FF2B5EF4-FFF2-40B4-BE49-F238E27FC236}">
              <a16:creationId xmlns:a16="http://schemas.microsoft.com/office/drawing/2014/main" id="{E9FECD6D-4920-4C90-A949-08F1B931A8EF}"/>
            </a:ext>
          </a:extLst>
        </cdr:cNvPr>
        <cdr:cNvSpPr txBox="1"/>
      </cdr:nvSpPr>
      <cdr:spPr>
        <a:xfrm xmlns:a="http://schemas.openxmlformats.org/drawingml/2006/main">
          <a:off x="2664296" y="1227704"/>
          <a:ext cx="475355" cy="1264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P=0,1247</a:t>
          </a:r>
        </a:p>
      </cdr:txBody>
    </cdr:sp>
  </cdr:relSizeAnchor>
  <cdr:relSizeAnchor xmlns:cdr="http://schemas.openxmlformats.org/drawingml/2006/chartDrawing">
    <cdr:from>
      <cdr:x>0.7827</cdr:x>
      <cdr:y>0.70045</cdr:y>
    </cdr:from>
    <cdr:to>
      <cdr:x>0.89752</cdr:x>
      <cdr:y>0.75448</cdr:y>
    </cdr:to>
    <cdr:sp macro="" textlink="">
      <cdr:nvSpPr>
        <cdr:cNvPr id="5" name="TextBox 20">
          <a:extLst xmlns:a="http://schemas.openxmlformats.org/drawingml/2006/main">
            <a:ext uri="{FF2B5EF4-FFF2-40B4-BE49-F238E27FC236}">
              <a16:creationId xmlns:a16="http://schemas.microsoft.com/office/drawing/2014/main" id="{39B92A97-D7B6-4B5D-8ED7-16776104AE7D}"/>
            </a:ext>
          </a:extLst>
        </cdr:cNvPr>
        <cdr:cNvSpPr txBox="1"/>
      </cdr:nvSpPr>
      <cdr:spPr>
        <a:xfrm xmlns:a="http://schemas.openxmlformats.org/drawingml/2006/main">
          <a:off x="3240360" y="1639053"/>
          <a:ext cx="475354" cy="1264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P=0,0064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CFED1D4-C6EC-4836-AFE0-0FD29D73AB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1587B3-6D91-4FDA-AB66-15306AA51B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E52AA-BF20-4B67-92EE-1031348A3642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AE859D-6DAE-4591-A27E-29D77B1F16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AABB7C-9F96-40D4-BD3E-F5997BB222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4513E-5DA5-4E0E-8938-BD138948C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42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0CB34-EC6C-4DD7-BE79-F052A3977EA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37D1C-C4F6-4DAF-845C-E3830359C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9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1 year, we found that the low CVR group showed a CVR increase from 2.3% to 2.7% 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&lt;0.001), and the high CVR group showed a CVR decrease from 16% to 14.2% 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&lt;0.001).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37D1C-C4F6-4DAF-845C-E3830359C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8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213290-40F7-455E-AA31-A82559F11D31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11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344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37D1C-C4F6-4DAF-845C-E3830359C5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2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65" marR="0" indent="-342865" algn="l" defTabSz="457153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Мета-анализ</a:t>
            </a:r>
            <a:r>
              <a:rPr lang="en-US" sz="1200" b="1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fr-FR" sz="1200" b="1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4</a:t>
            </a:r>
            <a:r>
              <a:rPr lang="ru-RU" sz="1200" b="1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 ранд-х </a:t>
            </a:r>
            <a:r>
              <a:rPr lang="ru-RU" sz="1200" b="1" dirty="0" err="1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исслед</a:t>
            </a:r>
            <a:r>
              <a:rPr lang="ru-RU" sz="1200" b="1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-я </a:t>
            </a:r>
            <a:r>
              <a:rPr lang="en-US" sz="1200" b="1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fr-FR" sz="1200" b="1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2001-2010</a:t>
            </a:r>
            <a:r>
              <a:rPr lang="ru-RU" sz="1200" b="1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 гг.</a:t>
            </a:r>
            <a:r>
              <a:rPr lang="fr-FR" sz="1200" b="1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  </a:t>
            </a:r>
            <a:r>
              <a:rPr lang="ru-RU" sz="1200" b="1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1</a:t>
            </a:r>
            <a:r>
              <a:rPr lang="en-US" sz="1200" b="1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-</a:t>
            </a:r>
            <a:r>
              <a:rPr lang="ru-RU" sz="1200" b="1" dirty="0" err="1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ая</a:t>
            </a:r>
            <a:r>
              <a:rPr lang="ru-RU" sz="1200" b="1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 линия АРТ</a:t>
            </a:r>
            <a:r>
              <a:rPr lang="en-US" sz="1200" b="1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.</a:t>
            </a:r>
            <a:r>
              <a:rPr lang="en-US" sz="1200" b="1" baseline="0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+mn-lt"/>
              </a:rPr>
              <a:t>Отягощенный анамнез – </a:t>
            </a:r>
            <a:r>
              <a:rPr lang="ru-RU" sz="1200" b="1" dirty="0">
                <a:solidFill>
                  <a:prstClr val="black"/>
                </a:solidFill>
                <a:latin typeface="+mn-lt"/>
                <a:sym typeface="Symbol"/>
              </a:rPr>
              <a:t> </a:t>
            </a:r>
            <a:r>
              <a:rPr lang="ru-RU" sz="1200" b="1" dirty="0">
                <a:solidFill>
                  <a:prstClr val="black"/>
                </a:solidFill>
                <a:latin typeface="+mn-lt"/>
              </a:rPr>
              <a:t>риска в 4 раза</a:t>
            </a:r>
            <a:endParaRPr lang="en-US" sz="1200" b="1" dirty="0">
              <a:solidFill>
                <a:prstClr val="black"/>
              </a:solidFill>
              <a:latin typeface="+mn-lt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Design: Participant-level data were analyzed from 4 AIDS Clinical Trials Group, antiretroviral-naive studies conducted from 2001 to 2010. Within each study, participants were randomly assigned to an </a:t>
            </a:r>
            <a:r>
              <a:rPr lang="en-US" dirty="0" err="1"/>
              <a:t>efavirenz</a:t>
            </a:r>
            <a:r>
              <a:rPr lang="en-US" dirty="0"/>
              <a:t>-containing (n  3241) or </a:t>
            </a:r>
            <a:r>
              <a:rPr lang="en-US" dirty="0" err="1"/>
              <a:t>efavirenz</a:t>
            </a:r>
            <a:r>
              <a:rPr lang="en-US" dirty="0"/>
              <a:t>-free (n  2091) regimen. (ClinicalTrials.gov: NCT00013520 [A5095], NCT00050895 [A5142], NCT00084136 [A5175], and NCT 00118898 [A5202])  </a:t>
            </a:r>
          </a:p>
          <a:p>
            <a:r>
              <a:rPr lang="en-US" dirty="0"/>
              <a:t>Results: Seventy-three percent of participants were men, the median age was 37 years, and 32% had documented psychiatric history or received psychoactive medication within 30 days before entering the study. Median follow-up was 96 weeks. Suicidality incidence per 1000 person-years was 8.08 (47 events) in the </a:t>
            </a:r>
            <a:r>
              <a:rPr lang="en-US" dirty="0" err="1"/>
              <a:t>efavirenz</a:t>
            </a:r>
            <a:r>
              <a:rPr lang="en-US" dirty="0"/>
              <a:t> group and 3.66 (15 events) in the </a:t>
            </a:r>
            <a:r>
              <a:rPr lang="en-US" dirty="0" err="1"/>
              <a:t>efavirenz</a:t>
            </a:r>
            <a:r>
              <a:rPr lang="en-US" dirty="0"/>
              <a:t>-free group (hazard ratio, 2.28 [95% CI, 1.27 to 4.10]; P  0.006). Incidence of attempted or completed suicide was 2.90 (17 events) and 1.22 (5 events) in the </a:t>
            </a:r>
            <a:r>
              <a:rPr lang="en-US" dirty="0" err="1"/>
              <a:t>efavirenz</a:t>
            </a:r>
            <a:r>
              <a:rPr lang="en-US" dirty="0"/>
              <a:t> and </a:t>
            </a:r>
            <a:r>
              <a:rPr lang="en-US" dirty="0" err="1"/>
              <a:t>efavirenz</a:t>
            </a:r>
            <a:r>
              <a:rPr lang="en-US" dirty="0"/>
              <a:t>-free groups, respectively (hazard ratio, 2.58 [CI, 0.94 to 7.06]; P  0.065). Eight suicides in the </a:t>
            </a:r>
            <a:r>
              <a:rPr lang="en-US" dirty="0" err="1"/>
              <a:t>efavirenz</a:t>
            </a:r>
            <a:r>
              <a:rPr lang="en-US" dirty="0"/>
              <a:t> group and 1 in the </a:t>
            </a:r>
            <a:r>
              <a:rPr lang="en-US" dirty="0" err="1"/>
              <a:t>efavirenz</a:t>
            </a:r>
            <a:r>
              <a:rPr lang="en-US" dirty="0"/>
              <a:t>-free group were reported.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46AE7-D1E6-428C-A8FC-A9FBECDF725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33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Дамы вперёд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37D1C-C4F6-4DAF-845C-E3830359C5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0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Дамы вперёд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37D1C-C4F6-4DAF-845C-E3830359C5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6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overall rates of defects are compared with rates from two external comparator populations, the Metropolitan Atlanta Congenital Defects Program (MACDP)</a:t>
            </a:r>
            <a:r>
              <a:rPr lang="ru-RU" dirty="0"/>
              <a:t> – 2,72</a:t>
            </a:r>
            <a:r>
              <a:rPr lang="en-US" dirty="0"/>
              <a:t> and the Texas Birth Defects Registry (TBDR)</a:t>
            </a:r>
            <a:r>
              <a:rPr lang="ru-RU" dirty="0"/>
              <a:t> – 4,17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37D1C-C4F6-4DAF-845C-E3830359C5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3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8" y="1541463"/>
            <a:ext cx="8353425" cy="2387600"/>
          </a:xfrm>
        </p:spPr>
        <p:txBody>
          <a:bodyPr anchor="b"/>
          <a:lstStyle>
            <a:lvl1pPr algn="l">
              <a:defRPr sz="6000">
                <a:gradFill flip="none" rotWithShape="1">
                  <a:gsLst>
                    <a:gs pos="65000">
                      <a:schemeClr val="accent5"/>
                    </a:gs>
                    <a:gs pos="28000">
                      <a:schemeClr val="accent1"/>
                    </a:gs>
                    <a:gs pos="100000">
                      <a:schemeClr val="accent3"/>
                    </a:gs>
                  </a:gsLst>
                  <a:lin ang="10800000" scaled="1"/>
                  <a:tileRect/>
                </a:gra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14E96AD-3561-4B94-B7A4-8B00EB300D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7" y="4103235"/>
            <a:ext cx="7094537" cy="16541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gradFill>
                  <a:gsLst>
                    <a:gs pos="33000">
                      <a:schemeClr val="accent1"/>
                    </a:gs>
                    <a:gs pos="92000">
                      <a:schemeClr val="accent3"/>
                    </a:gs>
                  </a:gsLst>
                  <a:lin ang="10800000" scaled="1"/>
                </a:gra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3178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470025"/>
          </a:xfrm>
        </p:spPr>
        <p:txBody>
          <a:bodyPr/>
          <a:lstStyle>
            <a:lvl1pPr algn="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8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4844" y="6309320"/>
            <a:ext cx="8280400" cy="36036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368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4844" y="6309320"/>
            <a:ext cx="8280400" cy="36036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34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4844" y="6309320"/>
            <a:ext cx="8280400" cy="36036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64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82575"/>
            <a:ext cx="7886700" cy="5873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gradFill flip="none" rotWithShape="1">
                  <a:gsLst>
                    <a:gs pos="10000">
                      <a:schemeClr val="accent5"/>
                    </a:gs>
                    <a:gs pos="69616">
                      <a:schemeClr val="accent2"/>
                    </a:gs>
                    <a:gs pos="52000">
                      <a:schemeClr val="accent1"/>
                    </a:gs>
                    <a:gs pos="100000">
                      <a:schemeClr val="accent3"/>
                    </a:gs>
                  </a:gsLst>
                  <a:lin ang="2400000" scaled="0"/>
                  <a:tileRect/>
                </a:gradFill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28FF30-59AE-4A59-B70C-31473067F7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907" y="6547697"/>
            <a:ext cx="8353425" cy="2159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65112" indent="0">
              <a:buNone/>
              <a:defRPr/>
            </a:lvl2pPr>
            <a:lvl3pPr marL="538162" indent="0">
              <a:buNone/>
              <a:defRPr/>
            </a:lvl3pPr>
            <a:lvl4pPr marL="80327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dirty="0"/>
              <a:t>Образец ссылки</a:t>
            </a:r>
          </a:p>
        </p:txBody>
      </p:sp>
    </p:spTree>
    <p:extLst>
      <p:ext uri="{BB962C8B-B14F-4D97-AF65-F5344CB8AC3E}">
        <p14:creationId xmlns:p14="http://schemas.microsoft.com/office/powerpoint/2010/main" val="86758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82575"/>
            <a:ext cx="7886700" cy="5873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gradFill flip="none" rotWithShape="1">
                  <a:gsLst>
                    <a:gs pos="10000">
                      <a:schemeClr val="accent5"/>
                    </a:gs>
                    <a:gs pos="69616">
                      <a:schemeClr val="accent2"/>
                    </a:gs>
                    <a:gs pos="52000">
                      <a:schemeClr val="accent1"/>
                    </a:gs>
                    <a:gs pos="100000">
                      <a:schemeClr val="accent3"/>
                    </a:gs>
                  </a:gsLst>
                  <a:lin ang="2400000" scaled="0"/>
                  <a:tileRect/>
                </a:gradFill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09A3F0-B967-4F95-8A29-0B2437C822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706563"/>
            <a:ext cx="8353425" cy="4608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3620FB59-8D5E-4325-A339-7180FF5F3F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2907" y="6547697"/>
            <a:ext cx="8353425" cy="2159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65112" indent="0">
              <a:buNone/>
              <a:defRPr/>
            </a:lvl2pPr>
            <a:lvl3pPr marL="538162" indent="0">
              <a:buNone/>
              <a:defRPr/>
            </a:lvl3pPr>
            <a:lvl4pPr marL="80327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dirty="0"/>
              <a:t>Образец ссылки</a:t>
            </a:r>
          </a:p>
        </p:txBody>
      </p:sp>
    </p:spTree>
    <p:extLst>
      <p:ext uri="{BB962C8B-B14F-4D97-AF65-F5344CB8AC3E}">
        <p14:creationId xmlns:p14="http://schemas.microsoft.com/office/powerpoint/2010/main" val="2989783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заголовок">
    <p:bg>
      <p:bgPr>
        <a:solidFill>
          <a:srgbClr val="F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82575"/>
            <a:ext cx="7886700" cy="586800"/>
          </a:xfrm>
        </p:spPr>
        <p:txBody>
          <a:bodyPr anchor="t">
            <a:normAutofit/>
          </a:bodyPr>
          <a:lstStyle>
            <a:lvl1pPr>
              <a:defRPr sz="2400">
                <a:gradFill flip="none" rotWithShape="1">
                  <a:gsLst>
                    <a:gs pos="63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2400000" scaled="0"/>
                  <a:tileRect/>
                </a:gra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9FAFE90B-1D13-470D-A1D2-3036FA0006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907" y="6547697"/>
            <a:ext cx="8353425" cy="2159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65112" indent="0">
              <a:buNone/>
              <a:defRPr/>
            </a:lvl2pPr>
            <a:lvl3pPr marL="538162" indent="0">
              <a:buNone/>
              <a:defRPr/>
            </a:lvl3pPr>
            <a:lvl4pPr marL="80327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dirty="0"/>
              <a:t>Образец ссылки</a:t>
            </a:r>
          </a:p>
        </p:txBody>
      </p:sp>
    </p:spTree>
    <p:extLst>
      <p:ext uri="{BB962C8B-B14F-4D97-AF65-F5344CB8AC3E}">
        <p14:creationId xmlns:p14="http://schemas.microsoft.com/office/powerpoint/2010/main" val="319425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заголовок и объект">
    <p:bg>
      <p:bgPr>
        <a:solidFill>
          <a:srgbClr val="F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82575"/>
            <a:ext cx="7886700" cy="586800"/>
          </a:xfrm>
        </p:spPr>
        <p:txBody>
          <a:bodyPr anchor="t">
            <a:normAutofit/>
          </a:bodyPr>
          <a:lstStyle>
            <a:lvl1pPr>
              <a:defRPr sz="2400">
                <a:gradFill flip="none" rotWithShape="1">
                  <a:gsLst>
                    <a:gs pos="63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2400000" scaled="0"/>
                  <a:tileRect/>
                </a:gra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82CE91-6C41-497F-B4E5-1583B2E8DC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706563"/>
            <a:ext cx="8353425" cy="4608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E9A11641-3AEF-4BCE-B985-4987E77AE5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2907" y="6547697"/>
            <a:ext cx="8353425" cy="2159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65112" indent="0">
              <a:buNone/>
              <a:defRPr/>
            </a:lvl2pPr>
            <a:lvl3pPr marL="538162" indent="0">
              <a:buNone/>
              <a:defRPr/>
            </a:lvl3pPr>
            <a:lvl4pPr marL="80327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dirty="0"/>
              <a:t>Образец ссылки</a:t>
            </a:r>
          </a:p>
        </p:txBody>
      </p:sp>
    </p:spTree>
    <p:extLst>
      <p:ext uri="{BB962C8B-B14F-4D97-AF65-F5344CB8AC3E}">
        <p14:creationId xmlns:p14="http://schemas.microsoft.com/office/powerpoint/2010/main" val="1553867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заголовок">
    <p:bg>
      <p:bgPr>
        <a:solidFill>
          <a:srgbClr val="F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82575"/>
            <a:ext cx="7886700" cy="5873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gradFill flip="none" rotWithShape="1">
                  <a:gsLst>
                    <a:gs pos="58000">
                      <a:schemeClr val="accent5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3"/>
                    </a:gs>
                  </a:gsLst>
                  <a:lin ang="2400000" scaled="0"/>
                  <a:tileRect/>
                </a:gradFill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6809675E-0D1F-41E2-A1A1-D7ACA40F89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907" y="6547697"/>
            <a:ext cx="8353425" cy="2159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65112" indent="0">
              <a:buNone/>
              <a:defRPr/>
            </a:lvl2pPr>
            <a:lvl3pPr marL="538162" indent="0">
              <a:buNone/>
              <a:defRPr/>
            </a:lvl3pPr>
            <a:lvl4pPr marL="80327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dirty="0"/>
              <a:t>Образец ссылки</a:t>
            </a:r>
          </a:p>
        </p:txBody>
      </p:sp>
    </p:spTree>
    <p:extLst>
      <p:ext uri="{BB962C8B-B14F-4D97-AF65-F5344CB8AC3E}">
        <p14:creationId xmlns:p14="http://schemas.microsoft.com/office/powerpoint/2010/main" val="1584332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заголовок и объект">
    <p:bg>
      <p:bgPr>
        <a:solidFill>
          <a:srgbClr val="F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82575"/>
            <a:ext cx="7886700" cy="5873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gradFill flip="none" rotWithShape="1">
                  <a:gsLst>
                    <a:gs pos="58000">
                      <a:schemeClr val="accent5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3"/>
                    </a:gs>
                  </a:gsLst>
                  <a:lin ang="2400000" scaled="0"/>
                  <a:tileRect/>
                </a:gradFill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59CA2C0-8B8B-4FF2-8352-A09F4C2DD1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706563"/>
            <a:ext cx="8353425" cy="4608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39B2A047-4001-4582-9730-F510EFCDE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2907" y="6547697"/>
            <a:ext cx="8353425" cy="2159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65112" indent="0">
              <a:buNone/>
              <a:defRPr/>
            </a:lvl2pPr>
            <a:lvl3pPr marL="538162" indent="0">
              <a:buNone/>
              <a:defRPr/>
            </a:lvl3pPr>
            <a:lvl4pPr marL="80327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dirty="0"/>
              <a:t>Образец ссылки</a:t>
            </a:r>
          </a:p>
        </p:txBody>
      </p:sp>
    </p:spTree>
    <p:extLst>
      <p:ext uri="{BB962C8B-B14F-4D97-AF65-F5344CB8AC3E}">
        <p14:creationId xmlns:p14="http://schemas.microsoft.com/office/powerpoint/2010/main" val="3978530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00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4844" y="6309320"/>
            <a:ext cx="8280400" cy="36036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0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12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vmlDrawing" Target="../drawings/vmlDrawing2.vml"/><Relationship Id="rId5" Type="http://schemas.openxmlformats.org/officeDocument/2006/relationships/theme" Target="../theme/theme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3.xml"/><Relationship Id="rId9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2C7D278-653B-4D5C-9DE1-553DDE931D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142868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38E3343-2F1E-4773-8BC4-EC31E99E3A11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1" i="0" baseline="0" dirty="0">
              <a:latin typeface="Proxima Nova"/>
              <a:ea typeface="+mj-ea"/>
              <a:cs typeface="+mj-cs"/>
              <a:sym typeface="Proxima Nov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886700" cy="5873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62881"/>
            <a:ext cx="835342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FE646-BDBD-4E18-894E-611C6DA7C402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F1B68-AB7F-4E93-B5E6-20742D272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2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2400" b="1" kern="1200" dirty="0">
          <a:gradFill flip="none" rotWithShape="1">
            <a:gsLst>
              <a:gs pos="10000">
                <a:schemeClr val="accent5"/>
              </a:gs>
              <a:gs pos="69616">
                <a:schemeClr val="accent2"/>
              </a:gs>
              <a:gs pos="52000">
                <a:schemeClr val="accent1"/>
              </a:gs>
              <a:gs pos="100000">
                <a:schemeClr val="accent3"/>
              </a:gs>
            </a:gsLst>
            <a:lin ang="2400000" scaled="0"/>
            <a:tileRect/>
          </a:gradFill>
          <a:latin typeface="Proxima Nova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b="0" kern="1200">
          <a:solidFill>
            <a:schemeClr val="tx2">
              <a:lumMod val="75000"/>
            </a:schemeClr>
          </a:solidFill>
          <a:latin typeface="Proxima Nova"/>
          <a:ea typeface="+mn-ea"/>
          <a:cs typeface="+mn-cs"/>
        </a:defRPr>
      </a:lvl1pPr>
      <a:lvl2pPr marL="444500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2">
              <a:lumMod val="75000"/>
            </a:schemeClr>
          </a:solidFill>
          <a:latin typeface="Proxima Nova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2">
              <a:lumMod val="75000"/>
            </a:schemeClr>
          </a:solidFill>
          <a:latin typeface="Proxima Nova"/>
          <a:ea typeface="+mn-ea"/>
          <a:cs typeface="+mn-cs"/>
        </a:defRPr>
      </a:lvl3pPr>
      <a:lvl4pPr marL="98266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2">
              <a:lumMod val="75000"/>
            </a:schemeClr>
          </a:solidFill>
          <a:latin typeface="Proxima Nova"/>
          <a:ea typeface="+mn-ea"/>
          <a:cs typeface="+mn-cs"/>
        </a:defRPr>
      </a:lvl4pPr>
      <a:lvl5pPr marL="12557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2">
              <a:lumMod val="75000"/>
            </a:schemeClr>
          </a:solidFill>
          <a:latin typeface="Proxima Nov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49">
          <p15:clr>
            <a:srgbClr val="F26B43"/>
          </p15:clr>
        </p15:guide>
        <p15:guide id="2" pos="5511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orient="horz" pos="424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2330033-0651-4054-A32A-BC92655078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2330033-0651-4054-A32A-BC92655078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82E4C6B-EBFE-4AC4-A394-ED691C249790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Segoe Print" panose="02000600000000000000" pitchFamily="2" charset="0"/>
              <a:ea typeface="+mj-ea"/>
              <a:cs typeface="+mj-cs"/>
              <a:sym typeface="Segoe Print" panose="02000600000000000000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4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latin typeface="Segoe Print" panose="020006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tags" Target="../tags/tag23.xml"/><Relationship Id="rId7" Type="http://schemas.openxmlformats.org/officeDocument/2006/relationships/chart" Target="../charts/chart9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3.xml"/><Relationship Id="rId10" Type="http://schemas.openxmlformats.org/officeDocument/2006/relationships/chart" Target="../charts/chart13.xml"/><Relationship Id="rId4" Type="http://schemas.openxmlformats.org/officeDocument/2006/relationships/slideLayout" Target="../slideLayouts/slideLayout4.xml"/><Relationship Id="rId9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chart" Target="../charts/chart14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shiv.ru/kids-and-hiv/pregnant/klinicheskie-rekomendatsii-vich-infektsiya-profilaktika-perinatalnoj-peredachi-virusa-immunodefitsita-chelovek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6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tags" Target="../tags/tag35.xml"/><Relationship Id="rId7" Type="http://schemas.openxmlformats.org/officeDocument/2006/relationships/image" Target="../media/image1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apregistry.com/forms/interim_report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7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chart" Target="../charts/chart1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chart" Target="../charts/chart20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chart" Target="../charts/char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://www.croiconference.org/sessions/impact-smoking-hypertension-cholesterol-myocardial-infarction-hiv-adul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chart" Target="../charts/chart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.xml"/><Relationship Id="rId10" Type="http://schemas.openxmlformats.org/officeDocument/2006/relationships/chart" Target="../charts/chart7.xml"/><Relationship Id="rId4" Type="http://schemas.openxmlformats.org/officeDocument/2006/relationships/slideLayout" Target="../slideLayouts/slideLayout11.xml"/><Relationship Id="rId9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2B6C45F-4457-4C54-8A02-A24A3615573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033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FBE77A2-08A7-4BE0-8184-239640A1007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b="1" dirty="0">
              <a:latin typeface="Proxima Nova"/>
              <a:ea typeface="+mj-ea"/>
              <a:cs typeface="+mj-cs"/>
              <a:sym typeface="Proxima Nov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A4333-8004-4616-841B-733141C9D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Применение ННИОТ второго поколения в клинической практике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0A2D45-34C5-457F-9187-5D8F5E7E6936}"/>
              </a:ext>
            </a:extLst>
          </p:cNvPr>
          <p:cNvSpPr/>
          <p:nvPr/>
        </p:nvSpPr>
        <p:spPr>
          <a:xfrm>
            <a:off x="7541524" y="6165304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CP-106128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12F0F6-BE83-AD4F-BB4B-76C6DB343996}"/>
              </a:ext>
            </a:extLst>
          </p:cNvPr>
          <p:cNvSpPr/>
          <p:nvPr/>
        </p:nvSpPr>
        <p:spPr>
          <a:xfrm>
            <a:off x="463135" y="-27384"/>
            <a:ext cx="7362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Всероссийская научно-практическая конференция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вопросы ВИЧ-инфекции: взгляд в будущее»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F2D70D-B9E0-8243-83F9-5A21883C214A}"/>
              </a:ext>
            </a:extLst>
          </p:cNvPr>
          <p:cNvSpPr/>
          <p:nvPr/>
        </p:nvSpPr>
        <p:spPr>
          <a:xfrm>
            <a:off x="1835696" y="3933056"/>
            <a:ext cx="5328592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3600" dirty="0">
                <a:latin typeface="Times New Roman"/>
                <a:cs typeface="Times New Roman"/>
              </a:rPr>
              <a:t>А.В. Кравченко</a:t>
            </a:r>
          </a:p>
          <a:p>
            <a:pPr marL="548640" indent="-411480"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endParaRPr lang="ru-RU" dirty="0">
              <a:latin typeface="Times New Roman"/>
              <a:cs typeface="Times New Roman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i="1" dirty="0">
                <a:latin typeface="Times New Roman"/>
                <a:cs typeface="Times New Roman"/>
              </a:rPr>
              <a:t>д.м.н., профессор</a:t>
            </a:r>
          </a:p>
          <a:p>
            <a:pPr algn="ctr">
              <a:lnSpc>
                <a:spcPct val="120000"/>
              </a:lnSpc>
              <a:defRPr/>
            </a:pPr>
            <a:r>
              <a:rPr lang="ru-RU" i="1" dirty="0">
                <a:latin typeface="Times New Roman"/>
                <a:cs typeface="Times New Roman"/>
              </a:rPr>
              <a:t>ФБУН Центрального НИИ эпидемиологии </a:t>
            </a:r>
            <a:r>
              <a:rPr lang="ru-RU" i="1" dirty="0" err="1">
                <a:latin typeface="Times New Roman"/>
                <a:cs typeface="Times New Roman"/>
              </a:rPr>
              <a:t>Роспотребнадзора</a:t>
            </a:r>
            <a:endParaRPr lang="ru-RU" i="1" dirty="0">
              <a:latin typeface="Times New Roman"/>
              <a:cs typeface="Times New Roman"/>
            </a:endParaRPr>
          </a:p>
          <a:p>
            <a:endParaRPr lang="ru-RU" i="1" dirty="0">
              <a:latin typeface="Times New Roman"/>
              <a:cs typeface="Times New Roman"/>
            </a:endParaRPr>
          </a:p>
          <a:p>
            <a:pPr algn="ctr"/>
            <a:r>
              <a:rPr lang="ru-RU" i="1" dirty="0">
                <a:latin typeface="Times New Roman"/>
                <a:cs typeface="Times New Roman"/>
              </a:rPr>
              <a:t>Казань, 19 сентября 2019 г.</a:t>
            </a:r>
          </a:p>
        </p:txBody>
      </p:sp>
    </p:spTree>
    <p:extLst>
      <p:ext uri="{BB962C8B-B14F-4D97-AF65-F5344CB8AC3E}">
        <p14:creationId xmlns:p14="http://schemas.microsoft.com/office/powerpoint/2010/main" val="3320664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030F280-C6D2-4909-91E6-1C683BE334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030F280-C6D2-4909-91E6-1C683BE33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5A664A07-E663-4187-8179-D954DCD672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  <a:sym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02B05-A804-4103-835A-3C507D4D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Связь ВИЧ-инфекции с повышенным риском развития сердечно-сосудистых заболеваний более выражена у молодых, чем у возрастных людей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5DDCE-BF81-4061-AE41-F4172850EB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Alonso et al. J Am Heart Assoc. 2019 Jul 16;8(14):e012241</a:t>
            </a:r>
            <a:endParaRPr lang="ru-RU" dirty="0"/>
          </a:p>
          <a:p>
            <a:endParaRPr lang="ru-RU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3D7373D3-F054-4D13-B1DC-5A9795C0F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156308" y="1797248"/>
            <a:ext cx="3169814" cy="3263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649769-A706-4AA4-A22C-D291583B3E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67" y="1797248"/>
            <a:ext cx="3388422" cy="32635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25BAFC-4625-4ED6-A42A-F52FCF08EF4A}"/>
              </a:ext>
            </a:extLst>
          </p:cNvPr>
          <p:cNvSpPr/>
          <p:nvPr/>
        </p:nvSpPr>
        <p:spPr>
          <a:xfrm>
            <a:off x="5156307" y="1953696"/>
            <a:ext cx="3488297" cy="4724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07E8D1-9C94-4FA6-90C9-E576477338C2}"/>
              </a:ext>
            </a:extLst>
          </p:cNvPr>
          <p:cNvSpPr/>
          <p:nvPr/>
        </p:nvSpPr>
        <p:spPr>
          <a:xfrm>
            <a:off x="5156307" y="2883575"/>
            <a:ext cx="3488297" cy="4724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E1CD6A-13CA-408D-A848-E3D5D41A9A76}"/>
              </a:ext>
            </a:extLst>
          </p:cNvPr>
          <p:cNvSpPr/>
          <p:nvPr/>
        </p:nvSpPr>
        <p:spPr>
          <a:xfrm>
            <a:off x="376781" y="5379441"/>
            <a:ext cx="8310019" cy="676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Связь статуса ВИЧ-инфекции с частотой сердечно-сосудистых заболеваний в разбивке по полу и возрастным группам,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MarketScan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2009–2015 гг. Результаты скорректированных регрессионных моделей Кокса. HR указывает соотношение рисков.</a:t>
            </a:r>
          </a:p>
        </p:txBody>
      </p:sp>
    </p:spTree>
    <p:extLst>
      <p:ext uri="{BB962C8B-B14F-4D97-AF65-F5344CB8AC3E}">
        <p14:creationId xmlns:p14="http://schemas.microsoft.com/office/powerpoint/2010/main" val="198018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E628889-41A5-4D40-AFE6-630775131C2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0571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E02F623-A1E9-4E50-B10E-6AF612784B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Proxima Nova"/>
              <a:ea typeface="+mj-ea"/>
              <a:cs typeface="+mj-cs"/>
              <a:sym typeface="Proxima Nova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85DD91D-10BC-4527-81A8-BA5E14F9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82575"/>
            <a:ext cx="8497192" cy="587374"/>
          </a:xfrm>
        </p:spPr>
        <p:txBody>
          <a:bodyPr>
            <a:normAutofit/>
          </a:bodyPr>
          <a:lstStyle/>
          <a:p>
            <a:r>
              <a:rPr lang="en-US" dirty="0"/>
              <a:t>ETR</a:t>
            </a:r>
            <a:r>
              <a:rPr lang="ru-RU" dirty="0"/>
              <a:t> улучшает липидный профиль, измененный</a:t>
            </a:r>
            <a:br>
              <a:rPr lang="ru-RU" dirty="0"/>
            </a:br>
            <a:r>
              <a:rPr lang="ru-RU" dirty="0"/>
              <a:t>на предыдущей АРТ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8033BEB-D895-4B71-A2A0-020EBBB0C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dirty="0"/>
              <a:t>АРТ – антиретровирусная терапия, ИП/р ингибиторы протеазы, </a:t>
            </a:r>
            <a:r>
              <a:rPr lang="ru-RU" dirty="0" err="1"/>
              <a:t>бустированные</a:t>
            </a:r>
            <a:r>
              <a:rPr lang="ru-RU" dirty="0"/>
              <a:t> </a:t>
            </a:r>
            <a:r>
              <a:rPr lang="ru-RU" dirty="0" err="1"/>
              <a:t>ритонавиром</a:t>
            </a:r>
            <a:r>
              <a:rPr lang="ru-RU" dirty="0"/>
              <a:t>,  ЛНП – липопротеины низкой плотности,</a:t>
            </a:r>
            <a:br>
              <a:rPr lang="ru-RU" dirty="0"/>
            </a:br>
            <a:r>
              <a:rPr lang="ru-RU" dirty="0"/>
              <a:t>ОХС – общий холестерин, ТГ – триглицериды</a:t>
            </a:r>
          </a:p>
          <a:p>
            <a:r>
              <a:rPr lang="ru-RU" dirty="0" err="1"/>
              <a:t>Casado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HIV </a:t>
            </a:r>
            <a:r>
              <a:rPr lang="ru-RU" dirty="0" err="1"/>
              <a:t>Clin</a:t>
            </a:r>
            <a:r>
              <a:rPr lang="ru-RU" dirty="0"/>
              <a:t> </a:t>
            </a:r>
            <a:r>
              <a:rPr lang="ru-RU" dirty="0" err="1"/>
              <a:t>Trials</a:t>
            </a:r>
            <a:r>
              <a:rPr lang="ru-RU" dirty="0"/>
              <a:t>. 2013 </a:t>
            </a:r>
            <a:r>
              <a:rPr lang="ru-RU" dirty="0" err="1"/>
              <a:t>Jan-Feb</a:t>
            </a:r>
            <a:r>
              <a:rPr lang="ru-RU" dirty="0"/>
              <a:t>; 14 (1): 1-9.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103C4094-881F-428C-BD32-49037917B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567364"/>
              </p:ext>
            </p:extLst>
          </p:nvPr>
        </p:nvGraphicFramePr>
        <p:xfrm>
          <a:off x="395287" y="1397000"/>
          <a:ext cx="83534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21068D2-84B2-4EC3-82CE-92D3E6FCCBBF}"/>
              </a:ext>
            </a:extLst>
          </p:cNvPr>
          <p:cNvSpPr txBox="1"/>
          <p:nvPr/>
        </p:nvSpPr>
        <p:spPr>
          <a:xfrm>
            <a:off x="1331640" y="3429000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p&lt;0,01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59D4C-C2EA-4CA9-93F8-CA3177147FE5}"/>
              </a:ext>
            </a:extLst>
          </p:cNvPr>
          <p:cNvSpPr txBox="1"/>
          <p:nvPr/>
        </p:nvSpPr>
        <p:spPr>
          <a:xfrm>
            <a:off x="1907704" y="3956051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p&lt;0,01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70C932-A88C-4CDB-9066-828B6EA581AC}"/>
              </a:ext>
            </a:extLst>
          </p:cNvPr>
          <p:cNvSpPr txBox="1"/>
          <p:nvPr/>
        </p:nvSpPr>
        <p:spPr>
          <a:xfrm>
            <a:off x="2483768" y="3339492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p&lt;0,01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073D65-B55C-41AF-9E54-07FF4CC97041}"/>
              </a:ext>
            </a:extLst>
          </p:cNvPr>
          <p:cNvSpPr txBox="1"/>
          <p:nvPr/>
        </p:nvSpPr>
        <p:spPr>
          <a:xfrm>
            <a:off x="3877382" y="3404738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p&lt;0,01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42ABFF-15F8-4DE9-8780-009F9EC349FD}"/>
              </a:ext>
            </a:extLst>
          </p:cNvPr>
          <p:cNvSpPr txBox="1"/>
          <p:nvPr/>
        </p:nvSpPr>
        <p:spPr>
          <a:xfrm>
            <a:off x="6444208" y="472514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p&lt;0,01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FCDF0E-2F20-4B4F-80CF-26BC6C80691A}"/>
              </a:ext>
            </a:extLst>
          </p:cNvPr>
          <p:cNvSpPr txBox="1"/>
          <p:nvPr/>
        </p:nvSpPr>
        <p:spPr>
          <a:xfrm>
            <a:off x="7561908" y="4293096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p&lt;0,01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E26089-3FDF-4947-B623-3042A4FDD1BD}"/>
              </a:ext>
            </a:extLst>
          </p:cNvPr>
          <p:cNvSpPr txBox="1"/>
          <p:nvPr/>
        </p:nvSpPr>
        <p:spPr>
          <a:xfrm>
            <a:off x="7020272" y="4820147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P=0,06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3189FC-D369-4B52-B833-BB211185BDC3}"/>
              </a:ext>
            </a:extLst>
          </p:cNvPr>
          <p:cNvSpPr txBox="1"/>
          <p:nvPr/>
        </p:nvSpPr>
        <p:spPr>
          <a:xfrm>
            <a:off x="4447034" y="4811679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P=0,1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1B1CD8-1928-4A8D-A402-A21A03CF3F22}"/>
              </a:ext>
            </a:extLst>
          </p:cNvPr>
          <p:cNvSpPr txBox="1"/>
          <p:nvPr/>
        </p:nvSpPr>
        <p:spPr>
          <a:xfrm>
            <a:off x="5037956" y="2822739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P=0,07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728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A4D63B5-1C2A-480C-9BA6-8FCC15D7498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29286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8BF5944-04E9-4CD8-8679-80EE2E86B1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Proxima Nova"/>
              <a:ea typeface="+mj-ea"/>
              <a:cs typeface="+mj-cs"/>
              <a:sym typeface="Proxima Nova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08075-1FD6-4F8B-A249-2B76F023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282574"/>
            <a:ext cx="8353425" cy="1029701"/>
          </a:xfrm>
        </p:spPr>
        <p:txBody>
          <a:bodyPr>
            <a:normAutofit/>
          </a:bodyPr>
          <a:lstStyle/>
          <a:p>
            <a:r>
              <a:rPr lang="ru-RU" dirty="0"/>
              <a:t>ETR оказывает минимальное воздействие на липидные показатели, сопоставимое с плацебо, в сочетании с базовым режимом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75E168-0E6C-4E34-967D-95DD696E2D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da-DK" dirty="0"/>
              <a:t>ETR – </a:t>
            </a:r>
            <a:r>
              <a:rPr lang="ru-RU" dirty="0" err="1"/>
              <a:t>этравирин</a:t>
            </a:r>
            <a:r>
              <a:rPr lang="ru-RU" dirty="0"/>
              <a:t>, ОБР – обязательный базовый режим, ХС-ЛНП – холестерин липопротеины низкой плотности</a:t>
            </a:r>
          </a:p>
          <a:p>
            <a:r>
              <a:rPr lang="da-DK" dirty="0"/>
              <a:t>Girard PM et al. HIV Med 2012; 13(7): 427-435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D894245-69BB-4684-8390-14192850E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557155"/>
              </p:ext>
            </p:extLst>
          </p:nvPr>
        </p:nvGraphicFramePr>
        <p:xfrm>
          <a:off x="299864" y="1772816"/>
          <a:ext cx="4272136" cy="284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651ED680-62EE-4726-9923-FAC6E1A26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616317"/>
              </p:ext>
            </p:extLst>
          </p:nvPr>
        </p:nvGraphicFramePr>
        <p:xfrm>
          <a:off x="4682325" y="1772815"/>
          <a:ext cx="4272136" cy="284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7EAA3F9-C4E2-42FE-AE82-88AFB783F1EF}"/>
              </a:ext>
            </a:extLst>
          </p:cNvPr>
          <p:cNvSpPr txBox="1"/>
          <p:nvPr/>
        </p:nvSpPr>
        <p:spPr>
          <a:xfrm>
            <a:off x="2734111" y="4926238"/>
            <a:ext cx="1814856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ru-RU" sz="1400" dirty="0" err="1"/>
              <a:t>Интеленс</a:t>
            </a:r>
            <a:r>
              <a:rPr lang="ru-RU" sz="1400" dirty="0"/>
              <a:t>®+ОБР (</a:t>
            </a:r>
            <a:r>
              <a:rPr lang="en-US" sz="1400" dirty="0"/>
              <a:t>n=599)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25D618-FE3C-4182-905F-2EBBE546B074}"/>
              </a:ext>
            </a:extLst>
          </p:cNvPr>
          <p:cNvSpPr txBox="1"/>
          <p:nvPr/>
        </p:nvSpPr>
        <p:spPr>
          <a:xfrm>
            <a:off x="5590356" y="4933933"/>
            <a:ext cx="1671868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ru-RU" sz="1400" dirty="0" err="1"/>
              <a:t>Плацебо+ОБР</a:t>
            </a:r>
            <a:r>
              <a:rPr lang="ru-RU" sz="1400" dirty="0"/>
              <a:t> (</a:t>
            </a:r>
            <a:r>
              <a:rPr lang="en-US" sz="1400" dirty="0"/>
              <a:t>n=604)</a:t>
            </a:r>
            <a:endParaRPr lang="ru-RU" sz="14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1794DEE-57AF-4F48-B065-1EBFAD9CAF82}"/>
              </a:ext>
            </a:extLst>
          </p:cNvPr>
          <p:cNvGrpSpPr/>
          <p:nvPr/>
        </p:nvGrpSpPr>
        <p:grpSpPr>
          <a:xfrm>
            <a:off x="2031713" y="4925948"/>
            <a:ext cx="576064" cy="216024"/>
            <a:chOff x="3894588" y="5015659"/>
            <a:chExt cx="576064" cy="216024"/>
          </a:xfrm>
          <a:solidFill>
            <a:schemeClr val="accent4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17583A95-F080-402B-BE3F-C1C3552E7EF0}"/>
                </a:ext>
              </a:extLst>
            </p:cNvPr>
            <p:cNvSpPr/>
            <p:nvPr/>
          </p:nvSpPr>
          <p:spPr>
            <a:xfrm>
              <a:off x="4074608" y="5015659"/>
              <a:ext cx="216024" cy="21602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D2418D6F-1174-40FF-80A8-1A7F43FAC241}"/>
                </a:ext>
              </a:extLst>
            </p:cNvPr>
            <p:cNvCxnSpPr/>
            <p:nvPr/>
          </p:nvCxnSpPr>
          <p:spPr>
            <a:xfrm>
              <a:off x="3894588" y="5122688"/>
              <a:ext cx="576064" cy="0"/>
            </a:xfrm>
            <a:prstGeom prst="line">
              <a:avLst/>
            </a:prstGeom>
            <a:grp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0B27F00-53E6-4016-BCDA-B2F6E105973B}"/>
              </a:ext>
            </a:extLst>
          </p:cNvPr>
          <p:cNvGrpSpPr/>
          <p:nvPr/>
        </p:nvGrpSpPr>
        <p:grpSpPr>
          <a:xfrm>
            <a:off x="4878201" y="4933643"/>
            <a:ext cx="576064" cy="216024"/>
            <a:chOff x="3894588" y="5015659"/>
            <a:chExt cx="576064" cy="216024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91759D8-3410-4DE6-A9A4-029AB82A371C}"/>
                </a:ext>
              </a:extLst>
            </p:cNvPr>
            <p:cNvSpPr/>
            <p:nvPr/>
          </p:nvSpPr>
          <p:spPr>
            <a:xfrm>
              <a:off x="4074608" y="5015659"/>
              <a:ext cx="216024" cy="2160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B56A7735-5C1E-4562-9FF0-637397AE6D97}"/>
                </a:ext>
              </a:extLst>
            </p:cNvPr>
            <p:cNvCxnSpPr/>
            <p:nvPr/>
          </p:nvCxnSpPr>
          <p:spPr>
            <a:xfrm>
              <a:off x="3894588" y="5122688"/>
              <a:ext cx="576064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825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6DA2BEA-ADF2-4EBC-B4C4-8AFF06F460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6106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B82FBD4-C1F6-43F7-88DF-A8806ED04A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Proxima Nova"/>
              <a:ea typeface="+mj-ea"/>
              <a:cs typeface="+mj-cs"/>
              <a:sym typeface="Proxima Nova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90B58-CE36-4964-8A9C-D4E90351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фоне приема схемы с </a:t>
            </a:r>
            <a:r>
              <a:rPr lang="en-US" dirty="0"/>
              <a:t>RPV </a:t>
            </a:r>
            <a:r>
              <a:rPr lang="ru-RU" dirty="0"/>
              <a:t>наблюдается снижение уровня липидов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FFEE3E-613E-4846-9C45-CC08CBC13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ru-RU" dirty="0"/>
              <a:t>1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 err="1"/>
              <a:t>Taramasso</a:t>
            </a:r>
            <a:r>
              <a:rPr lang="en-US" dirty="0"/>
              <a:t> </a:t>
            </a:r>
            <a:r>
              <a:rPr lang="en-US" dirty="0" err="1"/>
              <a:t>ct</a:t>
            </a:r>
            <a:r>
              <a:rPr lang="en-US" dirty="0"/>
              <a:t> al improvement of lipid profile after switching from </a:t>
            </a:r>
            <a:r>
              <a:rPr lang="en-US" dirty="0" err="1"/>
              <a:t>efavtrenz</a:t>
            </a:r>
            <a:r>
              <a:rPr lang="en-US" dirty="0"/>
              <a:t> or ritonavir boosted protease inhibitors to </a:t>
            </a:r>
            <a:r>
              <a:rPr lang="en-US" dirty="0" err="1"/>
              <a:t>rilpivirine</a:t>
            </a:r>
            <a:r>
              <a:rPr lang="en-US" dirty="0"/>
              <a:t> or once daily integrase inhibitors results from a large observational cohort study (SCOLTA) BMC Infect Dis 2018 Jul 31; 18 (1) 357 </a:t>
            </a:r>
            <a:r>
              <a:rPr lang="en-US" dirty="0" err="1"/>
              <a:t>doi</a:t>
            </a:r>
            <a:r>
              <a:rPr lang="en-US" dirty="0"/>
              <a:t> 10.1186/s12879-018-3268-5.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8D1C138-D129-4E0A-9DE9-F23D99C36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765516"/>
              </p:ext>
            </p:extLst>
          </p:nvPr>
        </p:nvGraphicFramePr>
        <p:xfrm>
          <a:off x="404328" y="1108789"/>
          <a:ext cx="41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C16173B-2C2E-42EC-906C-1978BDDFD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15399"/>
              </p:ext>
            </p:extLst>
          </p:nvPr>
        </p:nvGraphicFramePr>
        <p:xfrm>
          <a:off x="411648" y="3571017"/>
          <a:ext cx="41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54CEC64-22D3-40A8-B9B8-6F5F6E29F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655941"/>
              </p:ext>
            </p:extLst>
          </p:nvPr>
        </p:nvGraphicFramePr>
        <p:xfrm>
          <a:off x="4716016" y="1108789"/>
          <a:ext cx="41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645674D-7AA7-419B-A81A-4473DD6DD0E8}"/>
              </a:ext>
            </a:extLst>
          </p:cNvPr>
          <p:cNvSpPr/>
          <p:nvPr/>
        </p:nvSpPr>
        <p:spPr>
          <a:xfrm>
            <a:off x="5419649" y="3563209"/>
            <a:ext cx="216024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25C6B31-DB9D-475F-A8EB-310DC2930AD2}"/>
              </a:ext>
            </a:extLst>
          </p:cNvPr>
          <p:cNvSpPr/>
          <p:nvPr/>
        </p:nvSpPr>
        <p:spPr>
          <a:xfrm>
            <a:off x="5423768" y="4005008"/>
            <a:ext cx="216024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7D2D2-C6BB-4EC8-A6C3-8B9629B3435D}"/>
              </a:ext>
            </a:extLst>
          </p:cNvPr>
          <p:cNvSpPr txBox="1"/>
          <p:nvPr/>
        </p:nvSpPr>
        <p:spPr>
          <a:xfrm>
            <a:off x="5796136" y="4005298"/>
            <a:ext cx="31899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RPV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Proxima Nov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88BBF2-B5E0-4135-A1A7-AFA079D72C3D}"/>
              </a:ext>
            </a:extLst>
          </p:cNvPr>
          <p:cNvSpPr txBox="1"/>
          <p:nvPr/>
        </p:nvSpPr>
        <p:spPr>
          <a:xfrm>
            <a:off x="5779689" y="3563789"/>
            <a:ext cx="33874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DTG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Proxima Nova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1C77EB4-1F82-4384-BA32-1439936A03ED}"/>
              </a:ext>
            </a:extLst>
          </p:cNvPr>
          <p:cNvSpPr/>
          <p:nvPr/>
        </p:nvSpPr>
        <p:spPr>
          <a:xfrm>
            <a:off x="4716016" y="4726443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DTG - </a:t>
            </a:r>
            <a:r>
              <a:rPr lang="ru-RU" sz="1000" dirty="0" err="1">
                <a:solidFill>
                  <a:schemeClr val="tx2">
                    <a:lumMod val="75000"/>
                  </a:schemeClr>
                </a:solidFill>
                <a:latin typeface="Proxima Nova"/>
              </a:rPr>
              <a:t>долутегравир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. Е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FV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 - </a:t>
            </a:r>
            <a:r>
              <a:rPr lang="ru-RU" sz="1000" dirty="0" err="1">
                <a:solidFill>
                  <a:schemeClr val="tx2">
                    <a:lumMod val="75000"/>
                  </a:schemeClr>
                </a:solidFill>
                <a:latin typeface="Proxima Nova"/>
              </a:rPr>
              <a:t>эфавиренз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, 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RPV - </a:t>
            </a:r>
            <a:r>
              <a:rPr lang="ru-RU" sz="1000" dirty="0" err="1">
                <a:solidFill>
                  <a:schemeClr val="tx2">
                    <a:lumMod val="75000"/>
                  </a:schemeClr>
                </a:solidFill>
                <a:latin typeface="Proxima Nova"/>
              </a:rPr>
              <a:t>рилпивирин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.</a:t>
            </a:r>
            <a:br>
              <a:rPr lang="en-GB" sz="10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</a:b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APT -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антиретровирусная терапия. ВИЧ - вирус иммунодефицита человека. ИП/р - ингибиторы протеазы, </a:t>
            </a:r>
            <a:r>
              <a:rPr lang="ru-RU" sz="1000" dirty="0" err="1">
                <a:solidFill>
                  <a:schemeClr val="tx2">
                    <a:lumMod val="75000"/>
                  </a:schemeClr>
                </a:solidFill>
                <a:latin typeface="Proxima Nova"/>
              </a:rPr>
              <a:t>бустированные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 </a:t>
            </a:r>
            <a:r>
              <a:rPr lang="ru-RU" sz="1000" dirty="0" err="1">
                <a:solidFill>
                  <a:schemeClr val="tx2">
                    <a:lumMod val="75000"/>
                  </a:schemeClr>
                </a:solidFill>
                <a:latin typeface="Proxima Nova"/>
              </a:rPr>
              <a:t>ритонавиром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. ЛНЛ - липопротеины низкой плотности, НИОТ - </a:t>
            </a:r>
            <a:r>
              <a:rPr lang="ru-RU" sz="1000" dirty="0" err="1">
                <a:solidFill>
                  <a:schemeClr val="tx2">
                    <a:lumMod val="75000"/>
                  </a:schemeClr>
                </a:solidFill>
                <a:latin typeface="Proxima Nova"/>
              </a:rPr>
              <a:t>нуклеозидные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 ингибиторы обратной транскриптазы, ОХС - общий холестерин. ТГ – триглицериды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23767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EB04891-DC0C-4935-AB39-CF860F8B023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958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B0C6A5F-4E5E-4E2D-85EB-93234F60E8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Proxima Nova"/>
              <a:ea typeface="+mj-ea"/>
              <a:cs typeface="+mj-cs"/>
              <a:sym typeface="Proxima Nova"/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91E2CCFF-0C8D-407E-AED6-D83B53221ADB}"/>
              </a:ext>
            </a:extLst>
          </p:cNvPr>
          <p:cNvCxnSpPr>
            <a:cxnSpLocks/>
          </p:cNvCxnSpPr>
          <p:nvPr/>
        </p:nvCxnSpPr>
        <p:spPr>
          <a:xfrm>
            <a:off x="3358910" y="2493494"/>
            <a:ext cx="811080" cy="1008112"/>
          </a:xfrm>
          <a:prstGeom prst="line">
            <a:avLst/>
          </a:prstGeom>
          <a:ln w="28575">
            <a:solidFill>
              <a:srgbClr val="16478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0FB3C52F-4D2D-44A3-BE33-AC7DA3580CF2}"/>
              </a:ext>
            </a:extLst>
          </p:cNvPr>
          <p:cNvCxnSpPr>
            <a:cxnSpLocks/>
          </p:cNvCxnSpPr>
          <p:nvPr/>
        </p:nvCxnSpPr>
        <p:spPr>
          <a:xfrm>
            <a:off x="7166029" y="2493494"/>
            <a:ext cx="244322" cy="1008112"/>
          </a:xfrm>
          <a:prstGeom prst="line">
            <a:avLst/>
          </a:prstGeom>
          <a:ln w="28575">
            <a:solidFill>
              <a:srgbClr val="16478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E7CEE-1170-4133-B9F2-AF4EC51E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82573"/>
            <a:ext cx="8353426" cy="1095521"/>
          </a:xfrm>
        </p:spPr>
        <p:txBody>
          <a:bodyPr>
            <a:normAutofit/>
          </a:bodyPr>
          <a:lstStyle/>
          <a:p>
            <a:r>
              <a:rPr lang="ru-RU" dirty="0"/>
              <a:t>Переключение с ИП/р на RPV/FTC/TDF:</a:t>
            </a:r>
            <a:br>
              <a:rPr lang="ru-RU" dirty="0"/>
            </a:br>
            <a:r>
              <a:rPr lang="ru-RU" dirty="0"/>
              <a:t>изменение сердечно-сосудистого риска</a:t>
            </a:r>
            <a:endParaRPr lang="ru-RU" baseline="30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002EA-0A46-4144-B9C8-13A752E019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dirty="0"/>
              <a:t>FTC – </a:t>
            </a:r>
            <a:r>
              <a:rPr lang="ru-RU" dirty="0" err="1"/>
              <a:t>эмтрицитабин</a:t>
            </a:r>
            <a:r>
              <a:rPr lang="ru-RU" dirty="0"/>
              <a:t>, RPV – рилпивирин, TDF- </a:t>
            </a:r>
            <a:r>
              <a:rPr lang="ru-RU" dirty="0" err="1"/>
              <a:t>тенофовир</a:t>
            </a:r>
            <a:r>
              <a:rPr lang="ru-RU" dirty="0"/>
              <a:t>, ИП/р – ингибиторы протеазы, </a:t>
            </a:r>
            <a:r>
              <a:rPr lang="ru-RU" dirty="0" err="1"/>
              <a:t>бустированные</a:t>
            </a:r>
            <a:r>
              <a:rPr lang="ru-RU" dirty="0"/>
              <a:t> </a:t>
            </a:r>
            <a:r>
              <a:rPr lang="ru-RU" dirty="0" err="1"/>
              <a:t>ритонавиром</a:t>
            </a:r>
            <a:endParaRPr lang="ru-RU" dirty="0"/>
          </a:p>
          <a:p>
            <a:pPr marL="228600" indent="-228600">
              <a:buAutoNum type="arabicPeriod"/>
            </a:pPr>
            <a:r>
              <a:rPr lang="en-US" dirty="0"/>
              <a:t>Isabel A Pérez-Hernández et al. J Int AIDS Soc. 2014; 17 (4Suppl 3): 19795. Published online 2014 Nov 2. </a:t>
            </a:r>
            <a:r>
              <a:rPr lang="en-US" dirty="0" err="1"/>
              <a:t>doi</a:t>
            </a:r>
            <a:r>
              <a:rPr lang="en-US" dirty="0"/>
              <a:t>: 10.7448/IAS.17.4.19795. </a:t>
            </a:r>
            <a:r>
              <a:rPr lang="ru-RU" dirty="0"/>
              <a:t>Через 24 недели после перевода на Эвиплеру с режимов «2НИОТ+ННИОТ» и «2НИОТ+ИП/</a:t>
            </a:r>
            <a:r>
              <a:rPr lang="en-US" dirty="0"/>
              <a:t>r» </a:t>
            </a:r>
            <a:r>
              <a:rPr lang="ru-RU" dirty="0"/>
              <a:t>ОХ в среднем снизился со 193 до 169 мг/</a:t>
            </a:r>
            <a:r>
              <a:rPr lang="ru-RU" dirty="0" err="1"/>
              <a:t>дл</a:t>
            </a:r>
            <a:r>
              <a:rPr lang="ru-RU" dirty="0"/>
              <a:t> (</a:t>
            </a:r>
            <a:r>
              <a:rPr lang="en-US" dirty="0"/>
              <a:t>p=0.0001), </a:t>
            </a:r>
            <a:r>
              <a:rPr lang="ru-RU" dirty="0"/>
              <a:t>ЛВП с 49 до 45 мг/</a:t>
            </a:r>
            <a:r>
              <a:rPr lang="ru-RU" dirty="0" err="1"/>
              <a:t>дл</a:t>
            </a:r>
            <a:r>
              <a:rPr lang="ru-RU" dirty="0"/>
              <a:t> (</a:t>
            </a:r>
            <a:r>
              <a:rPr lang="en-US" dirty="0"/>
              <a:t>p=0.0001), </a:t>
            </a:r>
            <a:r>
              <a:rPr lang="ru-RU" dirty="0"/>
              <a:t>ЛНП со 114 до 103 мг/</a:t>
            </a:r>
            <a:r>
              <a:rPr lang="ru-RU" dirty="0" err="1"/>
              <a:t>дл</a:t>
            </a:r>
            <a:r>
              <a:rPr lang="ru-RU" dirty="0"/>
              <a:t> (</a:t>
            </a:r>
            <a:r>
              <a:rPr lang="en-US" dirty="0"/>
              <a:t>p=0.001), </a:t>
            </a:r>
            <a:r>
              <a:rPr lang="ru-RU" dirty="0"/>
              <a:t>ТГ со 158 до 115 мг/</a:t>
            </a:r>
            <a:r>
              <a:rPr lang="ru-RU" dirty="0" err="1"/>
              <a:t>дл</a:t>
            </a:r>
            <a:r>
              <a:rPr lang="ru-RU" dirty="0"/>
              <a:t> (</a:t>
            </a:r>
            <a:r>
              <a:rPr lang="en-US" dirty="0"/>
              <a:t>p=0.0001), </a:t>
            </a:r>
            <a:r>
              <a:rPr lang="ru-RU" dirty="0"/>
              <a:t>соотношение ОХ/ЛВП с 4,2 до 4,1 (</a:t>
            </a:r>
            <a:r>
              <a:rPr lang="en-US" dirty="0"/>
              <a:t>p=0.3), </a:t>
            </a:r>
            <a:r>
              <a:rPr lang="ru-RU" dirty="0"/>
              <a:t>при этом у 96,8% пациентов сохранялась вирусная супрессия. СС риск снизился с 8,7 до 7,5% (</a:t>
            </a:r>
            <a:r>
              <a:rPr lang="en-US" dirty="0"/>
              <a:t>p=0.0001) </a:t>
            </a:r>
            <a:endParaRPr lang="ru-RU" dirty="0"/>
          </a:p>
          <a:p>
            <a:pPr marL="228600" indent="-228600">
              <a:buAutoNum type="arabicPeriod"/>
            </a:pPr>
            <a:r>
              <a:rPr lang="en-US" dirty="0" err="1"/>
              <a:t>Cazanave</a:t>
            </a:r>
            <a:r>
              <a:rPr lang="en-US" dirty="0"/>
              <a:t> C. et al. Open Forum Infect Dis, 2015, 12, 2(1)</a:t>
            </a:r>
          </a:p>
        </p:txBody>
      </p:sp>
      <p:graphicFrame>
        <p:nvGraphicFramePr>
          <p:cNvPr id="6" name="Chart 8">
            <a:extLst>
              <a:ext uri="{FF2B5EF4-FFF2-40B4-BE49-F238E27FC236}">
                <a16:creationId xmlns:a16="http://schemas.microsoft.com/office/drawing/2014/main" id="{699FFC95-E518-42A9-B5C5-0FD37F91D0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098604"/>
              </p:ext>
            </p:extLst>
          </p:nvPr>
        </p:nvGraphicFramePr>
        <p:xfrm>
          <a:off x="490177" y="1268760"/>
          <a:ext cx="7280213" cy="3653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6D44DFC-81ED-45E8-ACA2-C2CD9ED7EEA1}"/>
              </a:ext>
            </a:extLst>
          </p:cNvPr>
          <p:cNvSpPr txBox="1"/>
          <p:nvPr/>
        </p:nvSpPr>
        <p:spPr>
          <a:xfrm>
            <a:off x="1370813" y="2753403"/>
            <a:ext cx="189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Низкий риск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Proxima Nova"/>
            </a:endParaRPr>
          </a:p>
          <a:p>
            <a:pPr algn="ctr"/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&lt; 10%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8479" y="2753403"/>
            <a:ext cx="249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Промежуточный риск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Proxima Nova"/>
            </a:endParaRPr>
          </a:p>
          <a:p>
            <a:pPr algn="ctr"/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10 - 19%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3895" y="2753403"/>
            <a:ext cx="128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Высокий</a:t>
            </a:r>
            <a:br>
              <a:rPr lang="en-GB" sz="14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риск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&gt; 20%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5311" y="1366767"/>
            <a:ext cx="4709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%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пациентов в группах в зависимости от риска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1EE197-839F-4489-8C2A-04BED245DD68}"/>
              </a:ext>
            </a:extLst>
          </p:cNvPr>
          <p:cNvSpPr txBox="1"/>
          <p:nvPr/>
        </p:nvSpPr>
        <p:spPr>
          <a:xfrm>
            <a:off x="7410351" y="196868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4%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788331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77F7223-0E83-46B9-B3F2-417DEB5AB8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24910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B79EFCC-7A60-451B-86A4-CBBA615204D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Proxima Nova"/>
              <a:ea typeface="+mj-ea"/>
              <a:cs typeface="+mj-cs"/>
              <a:sym typeface="Proxima Nova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A5EBE37-10A5-4A63-A10A-DBDDD8E8DC60}"/>
              </a:ext>
            </a:extLst>
          </p:cNvPr>
          <p:cNvSpPr/>
          <p:nvPr/>
        </p:nvSpPr>
        <p:spPr>
          <a:xfrm>
            <a:off x="0" y="1010713"/>
            <a:ext cx="5076056" cy="65803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1"/>
              </a:gs>
              <a:gs pos="83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>
                <a:gsLst>
                  <a:gs pos="10000">
                    <a:schemeClr val="accent5"/>
                  </a:gs>
                  <a:gs pos="69616">
                    <a:schemeClr val="accent2"/>
                  </a:gs>
                  <a:gs pos="52000">
                    <a:schemeClr val="accent1"/>
                  </a:gs>
                  <a:gs pos="100000">
                    <a:schemeClr val="accent3"/>
                  </a:gs>
                </a:gsLst>
                <a:lin ang="2400000" scaled="0"/>
              </a:gra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4366B-BA9E-429C-8E0D-31FFC51E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8" y="228417"/>
            <a:ext cx="8695879" cy="586800"/>
          </a:xfrm>
        </p:spPr>
        <p:txBody>
          <a:bodyPr/>
          <a:lstStyle/>
          <a:p>
            <a:r>
              <a:rPr lang="en-US" dirty="0"/>
              <a:t>RPV, TDF, FTC</a:t>
            </a:r>
            <a:r>
              <a:rPr lang="ru-RU" dirty="0"/>
              <a:t> сочетается с большинством препаратов для лечения ССЗ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465383-FBF9-4411-B1FB-234EFB441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en-US" dirty="0"/>
              <a:t>FTC – </a:t>
            </a:r>
            <a:r>
              <a:rPr lang="ru-RU" dirty="0" err="1"/>
              <a:t>эмтрицитабин</a:t>
            </a:r>
            <a:r>
              <a:rPr lang="ru-RU" dirty="0"/>
              <a:t>, </a:t>
            </a:r>
            <a:r>
              <a:rPr lang="en-US" dirty="0"/>
              <a:t>RPV – </a:t>
            </a:r>
            <a:r>
              <a:rPr lang="ru-RU" dirty="0" err="1"/>
              <a:t>рилпивирин</a:t>
            </a:r>
            <a:r>
              <a:rPr lang="ru-RU" dirty="0"/>
              <a:t>, </a:t>
            </a:r>
            <a:r>
              <a:rPr lang="en-US" dirty="0"/>
              <a:t>TDF- </a:t>
            </a:r>
            <a:r>
              <a:rPr lang="ru-RU" dirty="0" err="1"/>
              <a:t>тенофовир</a:t>
            </a:r>
            <a:r>
              <a:rPr lang="ru-RU" dirty="0"/>
              <a:t>, АПФ – </a:t>
            </a:r>
            <a:r>
              <a:rPr lang="ru-RU" dirty="0" err="1"/>
              <a:t>ангиотензинпревращающий</a:t>
            </a:r>
            <a:r>
              <a:rPr lang="ru-RU" dirty="0"/>
              <a:t> фермент ССЗ – сердечно-сосудистые заболевания</a:t>
            </a:r>
            <a:endParaRPr lang="en-US" dirty="0"/>
          </a:p>
          <a:p>
            <a:r>
              <a:rPr lang="ru-RU" dirty="0"/>
              <a:t>Адаптировано из: EACS 9.1 </a:t>
            </a:r>
            <a:r>
              <a:rPr lang="ru-RU" dirty="0" err="1"/>
              <a:t>guidelines</a:t>
            </a:r>
            <a:r>
              <a:rPr lang="ru-RU" dirty="0"/>
              <a:t> 2018. Электронный ресурс: http://www.eacsociety.org/files/2018_guidelines-9.1-english.pdf, дата доступа 08.07.2019</a:t>
            </a:r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E3E933AA-1E65-4F74-A72A-3C3E9E4AFD62}"/>
              </a:ext>
            </a:extLst>
          </p:cNvPr>
          <p:cNvSpPr/>
          <p:nvPr/>
        </p:nvSpPr>
        <p:spPr>
          <a:xfrm>
            <a:off x="395288" y="1076577"/>
            <a:ext cx="4608760" cy="526309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RPV, FTC, TDF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статинами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антигипертензивными препаратами</a:t>
            </a:r>
            <a:endParaRPr lang="ru-RU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7153D8C-029D-466E-A08C-37A4EC1E4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938195"/>
              </p:ext>
            </p:extLst>
          </p:nvPr>
        </p:nvGraphicFramePr>
        <p:xfrm>
          <a:off x="766667" y="1756339"/>
          <a:ext cx="3420968" cy="45529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8299">
                  <a:extLst>
                    <a:ext uri="{9D8B030D-6E8A-4147-A177-3AD203B41FA5}">
                      <a16:colId xmlns:a16="http://schemas.microsoft.com/office/drawing/2014/main" val="1500111151"/>
                    </a:ext>
                  </a:extLst>
                </a:gridCol>
                <a:gridCol w="1514761">
                  <a:extLst>
                    <a:ext uri="{9D8B030D-6E8A-4147-A177-3AD203B41FA5}">
                      <a16:colId xmlns:a16="http://schemas.microsoft.com/office/drawing/2014/main" val="2106326952"/>
                    </a:ext>
                  </a:extLst>
                </a:gridCol>
                <a:gridCol w="515634">
                  <a:extLst>
                    <a:ext uri="{9D8B030D-6E8A-4147-A177-3AD203B41FA5}">
                      <a16:colId xmlns:a16="http://schemas.microsoft.com/office/drawing/2014/main" val="641097069"/>
                    </a:ext>
                  </a:extLst>
                </a:gridCol>
                <a:gridCol w="456137">
                  <a:extLst>
                    <a:ext uri="{9D8B030D-6E8A-4147-A177-3AD203B41FA5}">
                      <a16:colId xmlns:a16="http://schemas.microsoft.com/office/drawing/2014/main" val="1070254039"/>
                    </a:ext>
                  </a:extLst>
                </a:gridCol>
                <a:gridCol w="456137">
                  <a:extLst>
                    <a:ext uri="{9D8B030D-6E8A-4147-A177-3AD203B41FA5}">
                      <a16:colId xmlns:a16="http://schemas.microsoft.com/office/drawing/2014/main" val="3195082561"/>
                    </a:ext>
                  </a:extLst>
                </a:gridCol>
              </a:tblGrid>
              <a:tr h="289381">
                <a:tc>
                  <a:txBody>
                    <a:bodyPr/>
                    <a:lstStyle/>
                    <a:p>
                      <a:pPr algn="ctr"/>
                      <a:endParaRPr lang="ru-RU" sz="1050" baseline="0" dirty="0">
                        <a:latin typeface="Proxima Nov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aseline="0" dirty="0">
                        <a:latin typeface="Proxima Nov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RPV</a:t>
                      </a:r>
                      <a:endParaRPr lang="ru-RU" sz="1050" b="1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Proxima Nov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FTC</a:t>
                      </a:r>
                      <a:endParaRPr lang="ru-RU" sz="1050" b="1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Proxima Nov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TDF</a:t>
                      </a:r>
                      <a:endParaRPr lang="ru-RU" sz="1050" b="1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Proxima Nov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313594"/>
                  </a:ext>
                </a:extLst>
              </a:tr>
              <a:tr h="215443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Статины</a:t>
                      </a:r>
                      <a:endParaRPr lang="ru-RU" sz="9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Proxima Nova"/>
                      </a:endParaRPr>
                    </a:p>
                  </a:txBody>
                  <a:tcPr marL="72000" marR="72000" marT="36000" marB="36000" vert="vert27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Аторвастатин</a:t>
                      </a:r>
                      <a:endParaRPr lang="ru-RU" sz="9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Proxima Nov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81757"/>
                  </a:ext>
                </a:extLst>
              </a:tr>
              <a:tr h="2154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Розувастатин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426127"/>
                  </a:ext>
                </a:extLst>
              </a:tr>
              <a:tr h="2154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Симвастатин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28248"/>
                  </a:ext>
                </a:extLst>
              </a:tr>
              <a:tr h="215443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Ингибиторы АПФ</a:t>
                      </a:r>
                    </a:p>
                  </a:txBody>
                  <a:tcPr marL="72000" marR="72000" marT="36000" marB="36000" vert="vert27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Эналаприл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834325"/>
                  </a:ext>
                </a:extLst>
              </a:tr>
              <a:tr h="2154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Лизиноприл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814082"/>
                  </a:ext>
                </a:extLst>
              </a:tr>
              <a:tr h="2154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Периндоприл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8826"/>
                  </a:ext>
                </a:extLst>
              </a:tr>
              <a:tr h="2154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Квинаприл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99615"/>
                  </a:ext>
                </a:extLst>
              </a:tr>
              <a:tr h="2154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Рамиприл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69997"/>
                  </a:ext>
                </a:extLst>
              </a:tr>
              <a:tr h="21544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Сартаны</a:t>
                      </a:r>
                    </a:p>
                  </a:txBody>
                  <a:tcPr marL="72000" marR="72000" marT="36000" marB="36000" vert="vert27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Кандесартан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06640"/>
                  </a:ext>
                </a:extLst>
              </a:tr>
              <a:tr h="2154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Ирбесартан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878585"/>
                  </a:ext>
                </a:extLst>
              </a:tr>
              <a:tr h="2154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Лозартан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33238"/>
                  </a:ext>
                </a:extLst>
              </a:tr>
              <a:tr h="2154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Олмесартан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59071"/>
                  </a:ext>
                </a:extLst>
              </a:tr>
              <a:tr h="2154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Телмисартан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84498"/>
                  </a:ext>
                </a:extLst>
              </a:tr>
              <a:tr h="2154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Валсартан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509559"/>
                  </a:ext>
                </a:extLst>
              </a:tr>
              <a:tr h="215443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Бета-блокаторы</a:t>
                      </a:r>
                    </a:p>
                  </a:txBody>
                  <a:tcPr marL="72000" marR="72000" marT="36000" marB="36000" vert="vert27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Атенолол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388662"/>
                  </a:ext>
                </a:extLst>
              </a:tr>
              <a:tr h="2154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Бисопролол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056053"/>
                  </a:ext>
                </a:extLst>
              </a:tr>
              <a:tr h="2154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Карведилол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557758"/>
                  </a:ext>
                </a:extLst>
              </a:tr>
              <a:tr h="2154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Метопролол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695294"/>
                  </a:ext>
                </a:extLst>
              </a:tr>
              <a:tr h="2154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Пропанолол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520281"/>
                  </a:ext>
                </a:extLst>
              </a:tr>
            </a:tbl>
          </a:graphicData>
        </a:graphic>
      </p:graphicFrame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3E502D9-EF01-43BD-8AB9-AC2D132F121B}"/>
              </a:ext>
            </a:extLst>
          </p:cNvPr>
          <p:cNvSpPr/>
          <p:nvPr/>
        </p:nvSpPr>
        <p:spPr>
          <a:xfrm>
            <a:off x="4596326" y="2578388"/>
            <a:ext cx="360040" cy="155536"/>
          </a:xfrm>
          <a:prstGeom prst="rect">
            <a:avLst/>
          </a:prstGeom>
          <a:solidFill>
            <a:srgbClr val="F6C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133C651-ED0F-4B69-A19D-B0ABFEFAB62B}"/>
              </a:ext>
            </a:extLst>
          </p:cNvPr>
          <p:cNvSpPr/>
          <p:nvPr/>
        </p:nvSpPr>
        <p:spPr>
          <a:xfrm>
            <a:off x="4469554" y="2262397"/>
            <a:ext cx="1901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chemeClr val="tx2"/>
                </a:solidFill>
                <a:latin typeface="Proxima Nova"/>
              </a:rPr>
              <a:t>Цветовые обозначения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63765C1-B207-4B66-9407-4313C165D318}"/>
              </a:ext>
            </a:extLst>
          </p:cNvPr>
          <p:cNvSpPr/>
          <p:nvPr/>
        </p:nvSpPr>
        <p:spPr>
          <a:xfrm>
            <a:off x="4956366" y="2539779"/>
            <a:ext cx="32046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клинически значимых взаимодействий не ожидается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BDD106A-2A1E-4815-88F5-E1DB627C710D}"/>
              </a:ext>
            </a:extLst>
          </p:cNvPr>
          <p:cNvSpPr/>
          <p:nvPr/>
        </p:nvSpPr>
        <p:spPr>
          <a:xfrm>
            <a:off x="4956366" y="3091575"/>
            <a:ext cx="33106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возможно снижение воздействия АРВ-препарата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13455D7-80F4-47D8-89C6-6BA0618FF15A}"/>
              </a:ext>
            </a:extLst>
          </p:cNvPr>
          <p:cNvSpPr/>
          <p:nvPr/>
        </p:nvSpPr>
        <p:spPr>
          <a:xfrm>
            <a:off x="4472967" y="2824992"/>
            <a:ext cx="2150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chemeClr val="tx2"/>
                </a:solidFill>
                <a:latin typeface="Proxima Nova"/>
              </a:rPr>
              <a:t>Условные обозначения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196037-EF76-48FA-8A5B-BCC90B5DB353}"/>
              </a:ext>
            </a:extLst>
          </p:cNvPr>
          <p:cNvSpPr txBox="1"/>
          <p:nvPr/>
        </p:nvSpPr>
        <p:spPr>
          <a:xfrm>
            <a:off x="4654307" y="3072664"/>
            <a:ext cx="2440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Proxima Nova"/>
              </a:rPr>
              <a:t>↔</a:t>
            </a:r>
          </a:p>
        </p:txBody>
      </p:sp>
    </p:spTree>
    <p:extLst>
      <p:ext uri="{BB962C8B-B14F-4D97-AF65-F5344CB8AC3E}">
        <p14:creationId xmlns:p14="http://schemas.microsoft.com/office/powerpoint/2010/main" val="3359113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5D5E-552B-4805-A98A-783EB5D6C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АРТ и НЯ</a:t>
            </a:r>
            <a:br>
              <a:rPr lang="ru-RU" dirty="0"/>
            </a:br>
            <a:r>
              <a:rPr lang="ru-RU" dirty="0"/>
              <a:t>со стороны ЦНС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89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282575"/>
            <a:ext cx="8353425" cy="587374"/>
          </a:xfrm>
        </p:spPr>
        <p:txBody>
          <a:bodyPr/>
          <a:lstStyle/>
          <a:p>
            <a:r>
              <a:rPr lang="ru-RU" dirty="0"/>
              <a:t>Прием </a:t>
            </a:r>
            <a:r>
              <a:rPr lang="en-US" dirty="0"/>
              <a:t>EFV </a:t>
            </a:r>
            <a:r>
              <a:rPr lang="ru-RU" dirty="0"/>
              <a:t>увеличивает риск суицида в 2 раза</a:t>
            </a:r>
            <a:endParaRPr lang="en-US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D1F4DDCF-4570-4F99-8899-578DAC9A1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EFV – </a:t>
            </a:r>
            <a:r>
              <a:rPr lang="ru-RU" dirty="0" err="1"/>
              <a:t>эфавиренз</a:t>
            </a:r>
            <a:endParaRPr lang="ru-RU" dirty="0"/>
          </a:p>
          <a:p>
            <a:pPr lvl="0"/>
            <a:r>
              <a:rPr lang="en-US" dirty="0" err="1"/>
              <a:t>Mollan</a:t>
            </a:r>
            <a:r>
              <a:rPr lang="en-US" dirty="0"/>
              <a:t> et al. </a:t>
            </a:r>
            <a:r>
              <a:rPr lang="sv-SE" dirty="0"/>
              <a:t>Ann Intern Med. 2014 Jul 1; 161 (1): 1-10.</a:t>
            </a:r>
            <a:r>
              <a:rPr lang="en-US" dirty="0"/>
              <a:t> </a:t>
            </a:r>
          </a:p>
        </p:txBody>
      </p:sp>
      <p:grpSp>
        <p:nvGrpSpPr>
          <p:cNvPr id="5144" name="Группа 5143">
            <a:extLst>
              <a:ext uri="{FF2B5EF4-FFF2-40B4-BE49-F238E27FC236}">
                <a16:creationId xmlns:a16="http://schemas.microsoft.com/office/drawing/2014/main" id="{C7751E29-521B-4E45-93FC-725087D3B0B3}"/>
              </a:ext>
            </a:extLst>
          </p:cNvPr>
          <p:cNvGrpSpPr/>
          <p:nvPr/>
        </p:nvGrpSpPr>
        <p:grpSpPr>
          <a:xfrm>
            <a:off x="765145" y="1245102"/>
            <a:ext cx="8199333" cy="4927442"/>
            <a:chOff x="1550892" y="1565112"/>
            <a:chExt cx="6772698" cy="4070096"/>
          </a:xfrm>
        </p:grpSpPr>
        <p:grpSp>
          <p:nvGrpSpPr>
            <p:cNvPr id="5132" name="Группа 5131">
              <a:extLst>
                <a:ext uri="{FF2B5EF4-FFF2-40B4-BE49-F238E27FC236}">
                  <a16:creationId xmlns:a16="http://schemas.microsoft.com/office/drawing/2014/main" id="{FF56679A-B77F-41CC-926C-766F492F6833}"/>
                </a:ext>
              </a:extLst>
            </p:cNvPr>
            <p:cNvGrpSpPr/>
            <p:nvPr/>
          </p:nvGrpSpPr>
          <p:grpSpPr>
            <a:xfrm>
              <a:off x="1782554" y="1565112"/>
              <a:ext cx="5597759" cy="3739971"/>
              <a:chOff x="1248510" y="1508316"/>
              <a:chExt cx="5876190" cy="3739971"/>
            </a:xfrm>
          </p:grpSpPr>
          <p:sp>
            <p:nvSpPr>
              <p:cNvPr id="5130" name="Полилиния: фигура 5129">
                <a:extLst>
                  <a:ext uri="{FF2B5EF4-FFF2-40B4-BE49-F238E27FC236}">
                    <a16:creationId xmlns:a16="http://schemas.microsoft.com/office/drawing/2014/main" id="{3A7D56D8-5133-4105-9741-95242EC8CDB4}"/>
                  </a:ext>
                </a:extLst>
              </p:cNvPr>
              <p:cNvSpPr/>
              <p:nvPr/>
            </p:nvSpPr>
            <p:spPr>
              <a:xfrm>
                <a:off x="1651000" y="3443817"/>
                <a:ext cx="5473700" cy="1432984"/>
              </a:xfrm>
              <a:custGeom>
                <a:avLst/>
                <a:gdLst>
                  <a:gd name="connsiteX0" fmla="*/ 0 w 5410200"/>
                  <a:gd name="connsiteY0" fmla="*/ 1435663 h 1435663"/>
                  <a:gd name="connsiteX1" fmla="*/ 57150 w 5410200"/>
                  <a:gd name="connsiteY1" fmla="*/ 1359463 h 1435663"/>
                  <a:gd name="connsiteX2" fmla="*/ 133350 w 5410200"/>
                  <a:gd name="connsiteY2" fmla="*/ 1283263 h 1435663"/>
                  <a:gd name="connsiteX3" fmla="*/ 184150 w 5410200"/>
                  <a:gd name="connsiteY3" fmla="*/ 1245163 h 1435663"/>
                  <a:gd name="connsiteX4" fmla="*/ 215900 w 5410200"/>
                  <a:gd name="connsiteY4" fmla="*/ 1118163 h 1435663"/>
                  <a:gd name="connsiteX5" fmla="*/ 330200 w 5410200"/>
                  <a:gd name="connsiteY5" fmla="*/ 1073713 h 1435663"/>
                  <a:gd name="connsiteX6" fmla="*/ 381000 w 5410200"/>
                  <a:gd name="connsiteY6" fmla="*/ 1003863 h 1435663"/>
                  <a:gd name="connsiteX7" fmla="*/ 488950 w 5410200"/>
                  <a:gd name="connsiteY7" fmla="*/ 984813 h 1435663"/>
                  <a:gd name="connsiteX8" fmla="*/ 558800 w 5410200"/>
                  <a:gd name="connsiteY8" fmla="*/ 921313 h 1435663"/>
                  <a:gd name="connsiteX9" fmla="*/ 660400 w 5410200"/>
                  <a:gd name="connsiteY9" fmla="*/ 908613 h 1435663"/>
                  <a:gd name="connsiteX10" fmla="*/ 774700 w 5410200"/>
                  <a:gd name="connsiteY10" fmla="*/ 838763 h 1435663"/>
                  <a:gd name="connsiteX11" fmla="*/ 1003300 w 5410200"/>
                  <a:gd name="connsiteY11" fmla="*/ 832413 h 1435663"/>
                  <a:gd name="connsiteX12" fmla="*/ 1073150 w 5410200"/>
                  <a:gd name="connsiteY12" fmla="*/ 813363 h 1435663"/>
                  <a:gd name="connsiteX13" fmla="*/ 1289050 w 5410200"/>
                  <a:gd name="connsiteY13" fmla="*/ 826063 h 1435663"/>
                  <a:gd name="connsiteX14" fmla="*/ 1517650 w 5410200"/>
                  <a:gd name="connsiteY14" fmla="*/ 800663 h 1435663"/>
                  <a:gd name="connsiteX15" fmla="*/ 1587500 w 5410200"/>
                  <a:gd name="connsiteY15" fmla="*/ 756213 h 1435663"/>
                  <a:gd name="connsiteX16" fmla="*/ 1739900 w 5410200"/>
                  <a:gd name="connsiteY16" fmla="*/ 718113 h 1435663"/>
                  <a:gd name="connsiteX17" fmla="*/ 2127250 w 5410200"/>
                  <a:gd name="connsiteY17" fmla="*/ 711763 h 1435663"/>
                  <a:gd name="connsiteX18" fmla="*/ 2222500 w 5410200"/>
                  <a:gd name="connsiteY18" fmla="*/ 635563 h 1435663"/>
                  <a:gd name="connsiteX19" fmla="*/ 2368550 w 5410200"/>
                  <a:gd name="connsiteY19" fmla="*/ 622863 h 1435663"/>
                  <a:gd name="connsiteX20" fmla="*/ 2457450 w 5410200"/>
                  <a:gd name="connsiteY20" fmla="*/ 591113 h 1435663"/>
                  <a:gd name="connsiteX21" fmla="*/ 2597150 w 5410200"/>
                  <a:gd name="connsiteY21" fmla="*/ 495863 h 1435663"/>
                  <a:gd name="connsiteX22" fmla="*/ 2914650 w 5410200"/>
                  <a:gd name="connsiteY22" fmla="*/ 483163 h 1435663"/>
                  <a:gd name="connsiteX23" fmla="*/ 2971800 w 5410200"/>
                  <a:gd name="connsiteY23" fmla="*/ 432363 h 1435663"/>
                  <a:gd name="connsiteX24" fmla="*/ 3251200 w 5410200"/>
                  <a:gd name="connsiteY24" fmla="*/ 432363 h 1435663"/>
                  <a:gd name="connsiteX25" fmla="*/ 3314700 w 5410200"/>
                  <a:gd name="connsiteY25" fmla="*/ 426013 h 1435663"/>
                  <a:gd name="connsiteX26" fmla="*/ 3403600 w 5410200"/>
                  <a:gd name="connsiteY26" fmla="*/ 426013 h 1435663"/>
                  <a:gd name="connsiteX27" fmla="*/ 3441700 w 5410200"/>
                  <a:gd name="connsiteY27" fmla="*/ 305363 h 1435663"/>
                  <a:gd name="connsiteX28" fmla="*/ 3498850 w 5410200"/>
                  <a:gd name="connsiteY28" fmla="*/ 216463 h 1435663"/>
                  <a:gd name="connsiteX29" fmla="*/ 3638550 w 5410200"/>
                  <a:gd name="connsiteY29" fmla="*/ 216463 h 1435663"/>
                  <a:gd name="connsiteX30" fmla="*/ 3689350 w 5410200"/>
                  <a:gd name="connsiteY30" fmla="*/ 140263 h 1435663"/>
                  <a:gd name="connsiteX31" fmla="*/ 3879850 w 5410200"/>
                  <a:gd name="connsiteY31" fmla="*/ 108513 h 1435663"/>
                  <a:gd name="connsiteX32" fmla="*/ 3924300 w 5410200"/>
                  <a:gd name="connsiteY32" fmla="*/ 19613 h 1435663"/>
                  <a:gd name="connsiteX33" fmla="*/ 4959350 w 5410200"/>
                  <a:gd name="connsiteY33" fmla="*/ 19613 h 1435663"/>
                  <a:gd name="connsiteX34" fmla="*/ 5003800 w 5410200"/>
                  <a:gd name="connsiteY34" fmla="*/ 563 h 1435663"/>
                  <a:gd name="connsiteX35" fmla="*/ 5410200 w 5410200"/>
                  <a:gd name="connsiteY35" fmla="*/ 6913 h 1435663"/>
                  <a:gd name="connsiteX0" fmla="*/ 0 w 5473700"/>
                  <a:gd name="connsiteY0" fmla="*/ 1435663 h 1435663"/>
                  <a:gd name="connsiteX1" fmla="*/ 57150 w 5473700"/>
                  <a:gd name="connsiteY1" fmla="*/ 1359463 h 1435663"/>
                  <a:gd name="connsiteX2" fmla="*/ 133350 w 5473700"/>
                  <a:gd name="connsiteY2" fmla="*/ 1283263 h 1435663"/>
                  <a:gd name="connsiteX3" fmla="*/ 184150 w 5473700"/>
                  <a:gd name="connsiteY3" fmla="*/ 1245163 h 1435663"/>
                  <a:gd name="connsiteX4" fmla="*/ 215900 w 5473700"/>
                  <a:gd name="connsiteY4" fmla="*/ 1118163 h 1435663"/>
                  <a:gd name="connsiteX5" fmla="*/ 330200 w 5473700"/>
                  <a:gd name="connsiteY5" fmla="*/ 1073713 h 1435663"/>
                  <a:gd name="connsiteX6" fmla="*/ 381000 w 5473700"/>
                  <a:gd name="connsiteY6" fmla="*/ 1003863 h 1435663"/>
                  <a:gd name="connsiteX7" fmla="*/ 488950 w 5473700"/>
                  <a:gd name="connsiteY7" fmla="*/ 984813 h 1435663"/>
                  <a:gd name="connsiteX8" fmla="*/ 558800 w 5473700"/>
                  <a:gd name="connsiteY8" fmla="*/ 921313 h 1435663"/>
                  <a:gd name="connsiteX9" fmla="*/ 660400 w 5473700"/>
                  <a:gd name="connsiteY9" fmla="*/ 908613 h 1435663"/>
                  <a:gd name="connsiteX10" fmla="*/ 774700 w 5473700"/>
                  <a:gd name="connsiteY10" fmla="*/ 838763 h 1435663"/>
                  <a:gd name="connsiteX11" fmla="*/ 1003300 w 5473700"/>
                  <a:gd name="connsiteY11" fmla="*/ 832413 h 1435663"/>
                  <a:gd name="connsiteX12" fmla="*/ 1073150 w 5473700"/>
                  <a:gd name="connsiteY12" fmla="*/ 813363 h 1435663"/>
                  <a:gd name="connsiteX13" fmla="*/ 1289050 w 5473700"/>
                  <a:gd name="connsiteY13" fmla="*/ 826063 h 1435663"/>
                  <a:gd name="connsiteX14" fmla="*/ 1517650 w 5473700"/>
                  <a:gd name="connsiteY14" fmla="*/ 800663 h 1435663"/>
                  <a:gd name="connsiteX15" fmla="*/ 1587500 w 5473700"/>
                  <a:gd name="connsiteY15" fmla="*/ 756213 h 1435663"/>
                  <a:gd name="connsiteX16" fmla="*/ 1739900 w 5473700"/>
                  <a:gd name="connsiteY16" fmla="*/ 718113 h 1435663"/>
                  <a:gd name="connsiteX17" fmla="*/ 2127250 w 5473700"/>
                  <a:gd name="connsiteY17" fmla="*/ 711763 h 1435663"/>
                  <a:gd name="connsiteX18" fmla="*/ 2222500 w 5473700"/>
                  <a:gd name="connsiteY18" fmla="*/ 635563 h 1435663"/>
                  <a:gd name="connsiteX19" fmla="*/ 2368550 w 5473700"/>
                  <a:gd name="connsiteY19" fmla="*/ 622863 h 1435663"/>
                  <a:gd name="connsiteX20" fmla="*/ 2457450 w 5473700"/>
                  <a:gd name="connsiteY20" fmla="*/ 591113 h 1435663"/>
                  <a:gd name="connsiteX21" fmla="*/ 2597150 w 5473700"/>
                  <a:gd name="connsiteY21" fmla="*/ 495863 h 1435663"/>
                  <a:gd name="connsiteX22" fmla="*/ 2914650 w 5473700"/>
                  <a:gd name="connsiteY22" fmla="*/ 483163 h 1435663"/>
                  <a:gd name="connsiteX23" fmla="*/ 2971800 w 5473700"/>
                  <a:gd name="connsiteY23" fmla="*/ 432363 h 1435663"/>
                  <a:gd name="connsiteX24" fmla="*/ 3251200 w 5473700"/>
                  <a:gd name="connsiteY24" fmla="*/ 432363 h 1435663"/>
                  <a:gd name="connsiteX25" fmla="*/ 3314700 w 5473700"/>
                  <a:gd name="connsiteY25" fmla="*/ 426013 h 1435663"/>
                  <a:gd name="connsiteX26" fmla="*/ 3403600 w 5473700"/>
                  <a:gd name="connsiteY26" fmla="*/ 426013 h 1435663"/>
                  <a:gd name="connsiteX27" fmla="*/ 3441700 w 5473700"/>
                  <a:gd name="connsiteY27" fmla="*/ 305363 h 1435663"/>
                  <a:gd name="connsiteX28" fmla="*/ 3498850 w 5473700"/>
                  <a:gd name="connsiteY28" fmla="*/ 216463 h 1435663"/>
                  <a:gd name="connsiteX29" fmla="*/ 3638550 w 5473700"/>
                  <a:gd name="connsiteY29" fmla="*/ 216463 h 1435663"/>
                  <a:gd name="connsiteX30" fmla="*/ 3689350 w 5473700"/>
                  <a:gd name="connsiteY30" fmla="*/ 140263 h 1435663"/>
                  <a:gd name="connsiteX31" fmla="*/ 3879850 w 5473700"/>
                  <a:gd name="connsiteY31" fmla="*/ 108513 h 1435663"/>
                  <a:gd name="connsiteX32" fmla="*/ 3924300 w 5473700"/>
                  <a:gd name="connsiteY32" fmla="*/ 19613 h 1435663"/>
                  <a:gd name="connsiteX33" fmla="*/ 4959350 w 5473700"/>
                  <a:gd name="connsiteY33" fmla="*/ 19613 h 1435663"/>
                  <a:gd name="connsiteX34" fmla="*/ 5003800 w 5473700"/>
                  <a:gd name="connsiteY34" fmla="*/ 563 h 1435663"/>
                  <a:gd name="connsiteX35" fmla="*/ 5473700 w 5473700"/>
                  <a:gd name="connsiteY35" fmla="*/ 6913 h 1435663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289050 w 5473700"/>
                  <a:gd name="connsiteY13" fmla="*/ 823384 h 1432984"/>
                  <a:gd name="connsiteX14" fmla="*/ 1517650 w 5473700"/>
                  <a:gd name="connsiteY14" fmla="*/ 797984 h 1432984"/>
                  <a:gd name="connsiteX15" fmla="*/ 1587500 w 5473700"/>
                  <a:gd name="connsiteY15" fmla="*/ 753534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7450 w 5473700"/>
                  <a:gd name="connsiteY20" fmla="*/ 588434 h 1432984"/>
                  <a:gd name="connsiteX21" fmla="*/ 2597150 w 5473700"/>
                  <a:gd name="connsiteY21" fmla="*/ 493184 h 1432984"/>
                  <a:gd name="connsiteX22" fmla="*/ 2914650 w 5473700"/>
                  <a:gd name="connsiteY22" fmla="*/ 480484 h 1432984"/>
                  <a:gd name="connsiteX23" fmla="*/ 2971800 w 5473700"/>
                  <a:gd name="connsiteY23" fmla="*/ 429684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137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798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289050 w 5473700"/>
                  <a:gd name="connsiteY13" fmla="*/ 823384 h 1432984"/>
                  <a:gd name="connsiteX14" fmla="*/ 1517650 w 5473700"/>
                  <a:gd name="connsiteY14" fmla="*/ 797984 h 1432984"/>
                  <a:gd name="connsiteX15" fmla="*/ 1587500 w 5473700"/>
                  <a:gd name="connsiteY15" fmla="*/ 753534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7450 w 5473700"/>
                  <a:gd name="connsiteY20" fmla="*/ 588434 h 1432984"/>
                  <a:gd name="connsiteX21" fmla="*/ 2597150 w 5473700"/>
                  <a:gd name="connsiteY21" fmla="*/ 493184 h 1432984"/>
                  <a:gd name="connsiteX22" fmla="*/ 2914650 w 5473700"/>
                  <a:gd name="connsiteY22" fmla="*/ 480484 h 1432984"/>
                  <a:gd name="connsiteX23" fmla="*/ 2971800 w 5473700"/>
                  <a:gd name="connsiteY23" fmla="*/ 429684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137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798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289050 w 5473700"/>
                  <a:gd name="connsiteY13" fmla="*/ 823384 h 1432984"/>
                  <a:gd name="connsiteX14" fmla="*/ 1517650 w 5473700"/>
                  <a:gd name="connsiteY14" fmla="*/ 797984 h 1432984"/>
                  <a:gd name="connsiteX15" fmla="*/ 1587500 w 5473700"/>
                  <a:gd name="connsiteY15" fmla="*/ 753534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7450 w 5473700"/>
                  <a:gd name="connsiteY20" fmla="*/ 588434 h 1432984"/>
                  <a:gd name="connsiteX21" fmla="*/ 2597150 w 5473700"/>
                  <a:gd name="connsiteY21" fmla="*/ 493184 h 1432984"/>
                  <a:gd name="connsiteX22" fmla="*/ 2914650 w 5473700"/>
                  <a:gd name="connsiteY22" fmla="*/ 480484 h 1432984"/>
                  <a:gd name="connsiteX23" fmla="*/ 2971800 w 5473700"/>
                  <a:gd name="connsiteY23" fmla="*/ 429684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137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289050 w 5473700"/>
                  <a:gd name="connsiteY13" fmla="*/ 823384 h 1432984"/>
                  <a:gd name="connsiteX14" fmla="*/ 1517650 w 5473700"/>
                  <a:gd name="connsiteY14" fmla="*/ 797984 h 1432984"/>
                  <a:gd name="connsiteX15" fmla="*/ 1587500 w 5473700"/>
                  <a:gd name="connsiteY15" fmla="*/ 753534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7450 w 5473700"/>
                  <a:gd name="connsiteY20" fmla="*/ 588434 h 1432984"/>
                  <a:gd name="connsiteX21" fmla="*/ 2597150 w 5473700"/>
                  <a:gd name="connsiteY21" fmla="*/ 493184 h 1432984"/>
                  <a:gd name="connsiteX22" fmla="*/ 2914650 w 5473700"/>
                  <a:gd name="connsiteY22" fmla="*/ 480484 h 1432984"/>
                  <a:gd name="connsiteX23" fmla="*/ 2971800 w 5473700"/>
                  <a:gd name="connsiteY23" fmla="*/ 429684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137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289050 w 5473700"/>
                  <a:gd name="connsiteY13" fmla="*/ 823384 h 1432984"/>
                  <a:gd name="connsiteX14" fmla="*/ 1517650 w 5473700"/>
                  <a:gd name="connsiteY14" fmla="*/ 797984 h 1432984"/>
                  <a:gd name="connsiteX15" fmla="*/ 1587500 w 5473700"/>
                  <a:gd name="connsiteY15" fmla="*/ 753534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7450 w 5473700"/>
                  <a:gd name="connsiteY20" fmla="*/ 588434 h 1432984"/>
                  <a:gd name="connsiteX21" fmla="*/ 2597150 w 5473700"/>
                  <a:gd name="connsiteY21" fmla="*/ 493184 h 1432984"/>
                  <a:gd name="connsiteX22" fmla="*/ 2914650 w 5473700"/>
                  <a:gd name="connsiteY22" fmla="*/ 480484 h 1432984"/>
                  <a:gd name="connsiteX23" fmla="*/ 2971800 w 5473700"/>
                  <a:gd name="connsiteY23" fmla="*/ 429684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289050 w 5473700"/>
                  <a:gd name="connsiteY13" fmla="*/ 823384 h 1432984"/>
                  <a:gd name="connsiteX14" fmla="*/ 1517650 w 5473700"/>
                  <a:gd name="connsiteY14" fmla="*/ 797984 h 1432984"/>
                  <a:gd name="connsiteX15" fmla="*/ 1587500 w 5473700"/>
                  <a:gd name="connsiteY15" fmla="*/ 753534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7450 w 5473700"/>
                  <a:gd name="connsiteY20" fmla="*/ 588434 h 1432984"/>
                  <a:gd name="connsiteX21" fmla="*/ 2597150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29684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289050 w 5473700"/>
                  <a:gd name="connsiteY13" fmla="*/ 823384 h 1432984"/>
                  <a:gd name="connsiteX14" fmla="*/ 1517650 w 5473700"/>
                  <a:gd name="connsiteY14" fmla="*/ 797984 h 1432984"/>
                  <a:gd name="connsiteX15" fmla="*/ 1587500 w 5473700"/>
                  <a:gd name="connsiteY15" fmla="*/ 753534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7450 w 5473700"/>
                  <a:gd name="connsiteY20" fmla="*/ 588434 h 1432984"/>
                  <a:gd name="connsiteX21" fmla="*/ 2597150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289050 w 5473700"/>
                  <a:gd name="connsiteY13" fmla="*/ 823384 h 1432984"/>
                  <a:gd name="connsiteX14" fmla="*/ 1517650 w 5473700"/>
                  <a:gd name="connsiteY14" fmla="*/ 797984 h 1432984"/>
                  <a:gd name="connsiteX15" fmla="*/ 1587500 w 5473700"/>
                  <a:gd name="connsiteY15" fmla="*/ 753534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7150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289050 w 5473700"/>
                  <a:gd name="connsiteY13" fmla="*/ 823384 h 1432984"/>
                  <a:gd name="connsiteX14" fmla="*/ 1517650 w 5473700"/>
                  <a:gd name="connsiteY14" fmla="*/ 797984 h 1432984"/>
                  <a:gd name="connsiteX15" fmla="*/ 1587500 w 5473700"/>
                  <a:gd name="connsiteY15" fmla="*/ 753534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502709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289050 w 5473700"/>
                  <a:gd name="connsiteY13" fmla="*/ 823384 h 1432984"/>
                  <a:gd name="connsiteX14" fmla="*/ 1517650 w 5473700"/>
                  <a:gd name="connsiteY14" fmla="*/ 797984 h 1432984"/>
                  <a:gd name="connsiteX15" fmla="*/ 1587500 w 5473700"/>
                  <a:gd name="connsiteY15" fmla="*/ 753534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289050 w 5473700"/>
                  <a:gd name="connsiteY13" fmla="*/ 823384 h 1432984"/>
                  <a:gd name="connsiteX14" fmla="*/ 1517650 w 5473700"/>
                  <a:gd name="connsiteY14" fmla="*/ 797984 h 1432984"/>
                  <a:gd name="connsiteX15" fmla="*/ 1625600 w 5473700"/>
                  <a:gd name="connsiteY15" fmla="*/ 756709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289050 w 5473700"/>
                  <a:gd name="connsiteY13" fmla="*/ 823384 h 1432984"/>
                  <a:gd name="connsiteX14" fmla="*/ 1517650 w 5473700"/>
                  <a:gd name="connsiteY14" fmla="*/ 797984 h 1432984"/>
                  <a:gd name="connsiteX15" fmla="*/ 1619250 w 5473700"/>
                  <a:gd name="connsiteY15" fmla="*/ 744009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289050 w 5473700"/>
                  <a:gd name="connsiteY13" fmla="*/ 823384 h 1432984"/>
                  <a:gd name="connsiteX14" fmla="*/ 1498600 w 5473700"/>
                  <a:gd name="connsiteY14" fmla="*/ 797984 h 1432984"/>
                  <a:gd name="connsiteX15" fmla="*/ 1619250 w 5473700"/>
                  <a:gd name="connsiteY15" fmla="*/ 744009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289050 w 5473700"/>
                  <a:gd name="connsiteY13" fmla="*/ 823384 h 1432984"/>
                  <a:gd name="connsiteX14" fmla="*/ 1498600 w 5473700"/>
                  <a:gd name="connsiteY14" fmla="*/ 797984 h 1432984"/>
                  <a:gd name="connsiteX15" fmla="*/ 1593850 w 5473700"/>
                  <a:gd name="connsiteY15" fmla="*/ 744009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289050 w 5473700"/>
                  <a:gd name="connsiteY13" fmla="*/ 823384 h 1432984"/>
                  <a:gd name="connsiteX14" fmla="*/ 1498600 w 5473700"/>
                  <a:gd name="connsiteY14" fmla="*/ 797984 h 1432984"/>
                  <a:gd name="connsiteX15" fmla="*/ 1603375 w 5473700"/>
                  <a:gd name="connsiteY15" fmla="*/ 756709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314450 w 5473700"/>
                  <a:gd name="connsiteY13" fmla="*/ 817034 h 1432984"/>
                  <a:gd name="connsiteX14" fmla="*/ 1498600 w 5473700"/>
                  <a:gd name="connsiteY14" fmla="*/ 797984 h 1432984"/>
                  <a:gd name="connsiteX15" fmla="*/ 1603375 w 5473700"/>
                  <a:gd name="connsiteY15" fmla="*/ 756709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314450 w 5473700"/>
                  <a:gd name="connsiteY13" fmla="*/ 817034 h 1432984"/>
                  <a:gd name="connsiteX14" fmla="*/ 1498600 w 5473700"/>
                  <a:gd name="connsiteY14" fmla="*/ 797984 h 1432984"/>
                  <a:gd name="connsiteX15" fmla="*/ 1603375 w 5473700"/>
                  <a:gd name="connsiteY15" fmla="*/ 756709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314450 w 5473700"/>
                  <a:gd name="connsiteY13" fmla="*/ 817034 h 1432984"/>
                  <a:gd name="connsiteX14" fmla="*/ 1498600 w 5473700"/>
                  <a:gd name="connsiteY14" fmla="*/ 797984 h 1432984"/>
                  <a:gd name="connsiteX15" fmla="*/ 1603375 w 5473700"/>
                  <a:gd name="connsiteY15" fmla="*/ 756709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320800 w 5473700"/>
                  <a:gd name="connsiteY13" fmla="*/ 832909 h 1432984"/>
                  <a:gd name="connsiteX14" fmla="*/ 1498600 w 5473700"/>
                  <a:gd name="connsiteY14" fmla="*/ 797984 h 1432984"/>
                  <a:gd name="connsiteX15" fmla="*/ 1603375 w 5473700"/>
                  <a:gd name="connsiteY15" fmla="*/ 756709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73150 w 5473700"/>
                  <a:gd name="connsiteY12" fmla="*/ 810684 h 1432984"/>
                  <a:gd name="connsiteX13" fmla="*/ 1314450 w 5473700"/>
                  <a:gd name="connsiteY13" fmla="*/ 820209 h 1432984"/>
                  <a:gd name="connsiteX14" fmla="*/ 1498600 w 5473700"/>
                  <a:gd name="connsiteY14" fmla="*/ 797984 h 1432984"/>
                  <a:gd name="connsiteX15" fmla="*/ 1603375 w 5473700"/>
                  <a:gd name="connsiteY15" fmla="*/ 756709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66800 w 5473700"/>
                  <a:gd name="connsiteY12" fmla="*/ 823384 h 1432984"/>
                  <a:gd name="connsiteX13" fmla="*/ 1314450 w 5473700"/>
                  <a:gd name="connsiteY13" fmla="*/ 820209 h 1432984"/>
                  <a:gd name="connsiteX14" fmla="*/ 1498600 w 5473700"/>
                  <a:gd name="connsiteY14" fmla="*/ 797984 h 1432984"/>
                  <a:gd name="connsiteX15" fmla="*/ 1603375 w 5473700"/>
                  <a:gd name="connsiteY15" fmla="*/ 756709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66800 w 5473700"/>
                  <a:gd name="connsiteY12" fmla="*/ 823384 h 1432984"/>
                  <a:gd name="connsiteX13" fmla="*/ 1308100 w 5473700"/>
                  <a:gd name="connsiteY13" fmla="*/ 807509 h 1432984"/>
                  <a:gd name="connsiteX14" fmla="*/ 1498600 w 5473700"/>
                  <a:gd name="connsiteY14" fmla="*/ 797984 h 1432984"/>
                  <a:gd name="connsiteX15" fmla="*/ 1603375 w 5473700"/>
                  <a:gd name="connsiteY15" fmla="*/ 756709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5934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66800 w 5473700"/>
                  <a:gd name="connsiteY12" fmla="*/ 823384 h 1432984"/>
                  <a:gd name="connsiteX13" fmla="*/ 1308100 w 5473700"/>
                  <a:gd name="connsiteY13" fmla="*/ 807509 h 1432984"/>
                  <a:gd name="connsiteX14" fmla="*/ 1498600 w 5473700"/>
                  <a:gd name="connsiteY14" fmla="*/ 797984 h 1432984"/>
                  <a:gd name="connsiteX15" fmla="*/ 1603375 w 5473700"/>
                  <a:gd name="connsiteY15" fmla="*/ 756709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1171 h 1432984"/>
                  <a:gd name="connsiteX10" fmla="*/ 774700 w 5473700"/>
                  <a:gd name="connsiteY10" fmla="*/ 836084 h 1432984"/>
                  <a:gd name="connsiteX11" fmla="*/ 1003300 w 5473700"/>
                  <a:gd name="connsiteY11" fmla="*/ 829734 h 1432984"/>
                  <a:gd name="connsiteX12" fmla="*/ 1066800 w 5473700"/>
                  <a:gd name="connsiteY12" fmla="*/ 823384 h 1432984"/>
                  <a:gd name="connsiteX13" fmla="*/ 1308100 w 5473700"/>
                  <a:gd name="connsiteY13" fmla="*/ 807509 h 1432984"/>
                  <a:gd name="connsiteX14" fmla="*/ 1498600 w 5473700"/>
                  <a:gd name="connsiteY14" fmla="*/ 797984 h 1432984"/>
                  <a:gd name="connsiteX15" fmla="*/ 1603375 w 5473700"/>
                  <a:gd name="connsiteY15" fmla="*/ 756709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  <a:gd name="connsiteX0" fmla="*/ 0 w 5473700"/>
                  <a:gd name="connsiteY0" fmla="*/ 1432984 h 1432984"/>
                  <a:gd name="connsiteX1" fmla="*/ 57150 w 5473700"/>
                  <a:gd name="connsiteY1" fmla="*/ 1356784 h 1432984"/>
                  <a:gd name="connsiteX2" fmla="*/ 133350 w 5473700"/>
                  <a:gd name="connsiteY2" fmla="*/ 1280584 h 1432984"/>
                  <a:gd name="connsiteX3" fmla="*/ 184150 w 5473700"/>
                  <a:gd name="connsiteY3" fmla="*/ 1242484 h 1432984"/>
                  <a:gd name="connsiteX4" fmla="*/ 215900 w 5473700"/>
                  <a:gd name="connsiteY4" fmla="*/ 1115484 h 1432984"/>
                  <a:gd name="connsiteX5" fmla="*/ 330200 w 5473700"/>
                  <a:gd name="connsiteY5" fmla="*/ 1071034 h 1432984"/>
                  <a:gd name="connsiteX6" fmla="*/ 381000 w 5473700"/>
                  <a:gd name="connsiteY6" fmla="*/ 1001184 h 1432984"/>
                  <a:gd name="connsiteX7" fmla="*/ 488950 w 5473700"/>
                  <a:gd name="connsiteY7" fmla="*/ 982134 h 1432984"/>
                  <a:gd name="connsiteX8" fmla="*/ 558800 w 5473700"/>
                  <a:gd name="connsiteY8" fmla="*/ 918634 h 1432984"/>
                  <a:gd name="connsiteX9" fmla="*/ 660400 w 5473700"/>
                  <a:gd name="connsiteY9" fmla="*/ 901171 h 1432984"/>
                  <a:gd name="connsiteX10" fmla="*/ 777081 w 5473700"/>
                  <a:gd name="connsiteY10" fmla="*/ 840846 h 1432984"/>
                  <a:gd name="connsiteX11" fmla="*/ 1003300 w 5473700"/>
                  <a:gd name="connsiteY11" fmla="*/ 829734 h 1432984"/>
                  <a:gd name="connsiteX12" fmla="*/ 1066800 w 5473700"/>
                  <a:gd name="connsiteY12" fmla="*/ 823384 h 1432984"/>
                  <a:gd name="connsiteX13" fmla="*/ 1308100 w 5473700"/>
                  <a:gd name="connsiteY13" fmla="*/ 807509 h 1432984"/>
                  <a:gd name="connsiteX14" fmla="*/ 1498600 w 5473700"/>
                  <a:gd name="connsiteY14" fmla="*/ 797984 h 1432984"/>
                  <a:gd name="connsiteX15" fmla="*/ 1603375 w 5473700"/>
                  <a:gd name="connsiteY15" fmla="*/ 756709 h 1432984"/>
                  <a:gd name="connsiteX16" fmla="*/ 1739900 w 5473700"/>
                  <a:gd name="connsiteY16" fmla="*/ 715434 h 1432984"/>
                  <a:gd name="connsiteX17" fmla="*/ 2127250 w 5473700"/>
                  <a:gd name="connsiteY17" fmla="*/ 709084 h 1432984"/>
                  <a:gd name="connsiteX18" fmla="*/ 2222500 w 5473700"/>
                  <a:gd name="connsiteY18" fmla="*/ 632884 h 1432984"/>
                  <a:gd name="connsiteX19" fmla="*/ 2368550 w 5473700"/>
                  <a:gd name="connsiteY19" fmla="*/ 620184 h 1432984"/>
                  <a:gd name="connsiteX20" fmla="*/ 2454275 w 5473700"/>
                  <a:gd name="connsiteY20" fmla="*/ 575734 h 1432984"/>
                  <a:gd name="connsiteX21" fmla="*/ 2593975 w 5473700"/>
                  <a:gd name="connsiteY21" fmla="*/ 493184 h 1432984"/>
                  <a:gd name="connsiteX22" fmla="*/ 2870200 w 5473700"/>
                  <a:gd name="connsiteY22" fmla="*/ 486834 h 1432984"/>
                  <a:gd name="connsiteX23" fmla="*/ 2971800 w 5473700"/>
                  <a:gd name="connsiteY23" fmla="*/ 439209 h 1432984"/>
                  <a:gd name="connsiteX24" fmla="*/ 3251200 w 5473700"/>
                  <a:gd name="connsiteY24" fmla="*/ 429684 h 1432984"/>
                  <a:gd name="connsiteX25" fmla="*/ 3314700 w 5473700"/>
                  <a:gd name="connsiteY25" fmla="*/ 423334 h 1432984"/>
                  <a:gd name="connsiteX26" fmla="*/ 3403600 w 5473700"/>
                  <a:gd name="connsiteY26" fmla="*/ 423334 h 1432984"/>
                  <a:gd name="connsiteX27" fmla="*/ 3441700 w 5473700"/>
                  <a:gd name="connsiteY27" fmla="*/ 302684 h 1432984"/>
                  <a:gd name="connsiteX28" fmla="*/ 3498850 w 5473700"/>
                  <a:gd name="connsiteY28" fmla="*/ 226484 h 1432984"/>
                  <a:gd name="connsiteX29" fmla="*/ 3638550 w 5473700"/>
                  <a:gd name="connsiteY29" fmla="*/ 213784 h 1432984"/>
                  <a:gd name="connsiteX30" fmla="*/ 3689350 w 5473700"/>
                  <a:gd name="connsiteY30" fmla="*/ 137584 h 1432984"/>
                  <a:gd name="connsiteX31" fmla="*/ 3841750 w 5473700"/>
                  <a:gd name="connsiteY31" fmla="*/ 105834 h 1432984"/>
                  <a:gd name="connsiteX32" fmla="*/ 3924300 w 5473700"/>
                  <a:gd name="connsiteY32" fmla="*/ 16934 h 1432984"/>
                  <a:gd name="connsiteX33" fmla="*/ 4959350 w 5473700"/>
                  <a:gd name="connsiteY33" fmla="*/ 16934 h 1432984"/>
                  <a:gd name="connsiteX34" fmla="*/ 5022850 w 5473700"/>
                  <a:gd name="connsiteY34" fmla="*/ 1059 h 1432984"/>
                  <a:gd name="connsiteX35" fmla="*/ 5473700 w 5473700"/>
                  <a:gd name="connsiteY35" fmla="*/ 4234 h 143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473700" h="1432984">
                    <a:moveTo>
                      <a:pt x="0" y="1432984"/>
                    </a:moveTo>
                    <a:cubicBezTo>
                      <a:pt x="17462" y="1407584"/>
                      <a:pt x="34925" y="1382184"/>
                      <a:pt x="57150" y="1356784"/>
                    </a:cubicBezTo>
                    <a:cubicBezTo>
                      <a:pt x="79375" y="1331384"/>
                      <a:pt x="112184" y="1299634"/>
                      <a:pt x="133350" y="1280584"/>
                    </a:cubicBezTo>
                    <a:cubicBezTo>
                      <a:pt x="154516" y="1261534"/>
                      <a:pt x="170392" y="1270001"/>
                      <a:pt x="184150" y="1242484"/>
                    </a:cubicBezTo>
                    <a:cubicBezTo>
                      <a:pt x="197908" y="1214967"/>
                      <a:pt x="191558" y="1144059"/>
                      <a:pt x="215900" y="1115484"/>
                    </a:cubicBezTo>
                    <a:cubicBezTo>
                      <a:pt x="240242" y="1086909"/>
                      <a:pt x="302683" y="1090084"/>
                      <a:pt x="330200" y="1071034"/>
                    </a:cubicBezTo>
                    <a:cubicBezTo>
                      <a:pt x="357717" y="1051984"/>
                      <a:pt x="354542" y="1016001"/>
                      <a:pt x="381000" y="1001184"/>
                    </a:cubicBezTo>
                    <a:cubicBezTo>
                      <a:pt x="407458" y="986367"/>
                      <a:pt x="459317" y="995892"/>
                      <a:pt x="488950" y="982134"/>
                    </a:cubicBezTo>
                    <a:cubicBezTo>
                      <a:pt x="518583" y="968376"/>
                      <a:pt x="530225" y="932128"/>
                      <a:pt x="558800" y="918634"/>
                    </a:cubicBezTo>
                    <a:cubicBezTo>
                      <a:pt x="587375" y="905140"/>
                      <a:pt x="624020" y="914136"/>
                      <a:pt x="660400" y="901171"/>
                    </a:cubicBezTo>
                    <a:cubicBezTo>
                      <a:pt x="696780" y="888206"/>
                      <a:pt x="719931" y="852752"/>
                      <a:pt x="777081" y="840846"/>
                    </a:cubicBezTo>
                    <a:cubicBezTo>
                      <a:pt x="834231" y="828940"/>
                      <a:pt x="955014" y="832644"/>
                      <a:pt x="1003300" y="829734"/>
                    </a:cubicBezTo>
                    <a:cubicBezTo>
                      <a:pt x="1051586" y="826824"/>
                      <a:pt x="1016000" y="827088"/>
                      <a:pt x="1066800" y="823384"/>
                    </a:cubicBezTo>
                    <a:cubicBezTo>
                      <a:pt x="1147233" y="818092"/>
                      <a:pt x="1240367" y="841376"/>
                      <a:pt x="1308100" y="807509"/>
                    </a:cubicBezTo>
                    <a:cubicBezTo>
                      <a:pt x="1375833" y="773642"/>
                      <a:pt x="1449387" y="806451"/>
                      <a:pt x="1498600" y="797984"/>
                    </a:cubicBezTo>
                    <a:cubicBezTo>
                      <a:pt x="1547813" y="789517"/>
                      <a:pt x="1563158" y="770467"/>
                      <a:pt x="1603375" y="756709"/>
                    </a:cubicBezTo>
                    <a:cubicBezTo>
                      <a:pt x="1643592" y="742951"/>
                      <a:pt x="1652587" y="723372"/>
                      <a:pt x="1739900" y="715434"/>
                    </a:cubicBezTo>
                    <a:cubicBezTo>
                      <a:pt x="1827213" y="707496"/>
                      <a:pt x="2046817" y="722842"/>
                      <a:pt x="2127250" y="709084"/>
                    </a:cubicBezTo>
                    <a:cubicBezTo>
                      <a:pt x="2207683" y="695326"/>
                      <a:pt x="2182283" y="647701"/>
                      <a:pt x="2222500" y="632884"/>
                    </a:cubicBezTo>
                    <a:cubicBezTo>
                      <a:pt x="2262717" y="618067"/>
                      <a:pt x="2329921" y="629709"/>
                      <a:pt x="2368550" y="620184"/>
                    </a:cubicBezTo>
                    <a:cubicBezTo>
                      <a:pt x="2407179" y="610659"/>
                      <a:pt x="2416704" y="596901"/>
                      <a:pt x="2454275" y="575734"/>
                    </a:cubicBezTo>
                    <a:cubicBezTo>
                      <a:pt x="2491846" y="554567"/>
                      <a:pt x="2524654" y="508001"/>
                      <a:pt x="2593975" y="493184"/>
                    </a:cubicBezTo>
                    <a:cubicBezTo>
                      <a:pt x="2663296" y="478367"/>
                      <a:pt x="2807229" y="495830"/>
                      <a:pt x="2870200" y="486834"/>
                    </a:cubicBezTo>
                    <a:cubicBezTo>
                      <a:pt x="2933171" y="477838"/>
                      <a:pt x="2908300" y="448734"/>
                      <a:pt x="2971800" y="439209"/>
                    </a:cubicBezTo>
                    <a:cubicBezTo>
                      <a:pt x="3035300" y="429684"/>
                      <a:pt x="3194050" y="432330"/>
                      <a:pt x="3251200" y="429684"/>
                    </a:cubicBezTo>
                    <a:cubicBezTo>
                      <a:pt x="3308350" y="427038"/>
                      <a:pt x="3289300" y="424392"/>
                      <a:pt x="3314700" y="423334"/>
                    </a:cubicBezTo>
                    <a:cubicBezTo>
                      <a:pt x="3340100" y="422276"/>
                      <a:pt x="3382433" y="443442"/>
                      <a:pt x="3403600" y="423334"/>
                    </a:cubicBezTo>
                    <a:cubicBezTo>
                      <a:pt x="3424767" y="403226"/>
                      <a:pt x="3425825" y="335492"/>
                      <a:pt x="3441700" y="302684"/>
                    </a:cubicBezTo>
                    <a:cubicBezTo>
                      <a:pt x="3457575" y="269876"/>
                      <a:pt x="3466042" y="241301"/>
                      <a:pt x="3498850" y="226484"/>
                    </a:cubicBezTo>
                    <a:cubicBezTo>
                      <a:pt x="3531658" y="211667"/>
                      <a:pt x="3606800" y="228601"/>
                      <a:pt x="3638550" y="213784"/>
                    </a:cubicBezTo>
                    <a:cubicBezTo>
                      <a:pt x="3670300" y="198967"/>
                      <a:pt x="3655483" y="155576"/>
                      <a:pt x="3689350" y="137584"/>
                    </a:cubicBezTo>
                    <a:cubicBezTo>
                      <a:pt x="3723217" y="119592"/>
                      <a:pt x="3802592" y="125942"/>
                      <a:pt x="3841750" y="105834"/>
                    </a:cubicBezTo>
                    <a:cubicBezTo>
                      <a:pt x="3880908" y="85726"/>
                      <a:pt x="3865033" y="22226"/>
                      <a:pt x="3924300" y="16934"/>
                    </a:cubicBezTo>
                    <a:cubicBezTo>
                      <a:pt x="3983567" y="11642"/>
                      <a:pt x="4776258" y="19580"/>
                      <a:pt x="4959350" y="16934"/>
                    </a:cubicBezTo>
                    <a:cubicBezTo>
                      <a:pt x="5142442" y="14288"/>
                      <a:pt x="4937125" y="3176"/>
                      <a:pt x="5022850" y="1059"/>
                    </a:cubicBezTo>
                    <a:cubicBezTo>
                      <a:pt x="5108575" y="-1058"/>
                      <a:pt x="5308071" y="0"/>
                      <a:pt x="5473700" y="4234"/>
                    </a:cubicBezTo>
                  </a:path>
                </a:pathLst>
              </a:custGeom>
              <a:noFill/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131" name="Полилиния: фигура 5130">
                <a:extLst>
                  <a:ext uri="{FF2B5EF4-FFF2-40B4-BE49-F238E27FC236}">
                    <a16:creationId xmlns:a16="http://schemas.microsoft.com/office/drawing/2014/main" id="{D6912B85-67AF-4367-A600-6D24AA23873C}"/>
                  </a:ext>
                </a:extLst>
              </p:cNvPr>
              <p:cNvSpPr/>
              <p:nvPr/>
            </p:nvSpPr>
            <p:spPr>
              <a:xfrm>
                <a:off x="1677335" y="4253378"/>
                <a:ext cx="5430302" cy="649602"/>
              </a:xfrm>
              <a:custGeom>
                <a:avLst/>
                <a:gdLst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706837 w 5430302"/>
                  <a:gd name="connsiteY7" fmla="*/ 501739 h 658814"/>
                  <a:gd name="connsiteX8" fmla="*/ 790984 w 5430302"/>
                  <a:gd name="connsiteY8" fmla="*/ 361494 h 658814"/>
                  <a:gd name="connsiteX9" fmla="*/ 875131 w 5430302"/>
                  <a:gd name="connsiteY9" fmla="*/ 378323 h 658814"/>
                  <a:gd name="connsiteX10" fmla="*/ 992937 w 5430302"/>
                  <a:gd name="connsiteY10" fmla="*/ 367104 h 658814"/>
                  <a:gd name="connsiteX11" fmla="*/ 1318307 w 5430302"/>
                  <a:gd name="connsiteY11" fmla="*/ 361494 h 658814"/>
                  <a:gd name="connsiteX12" fmla="*/ 1357575 w 5430302"/>
                  <a:gd name="connsiteY12" fmla="*/ 282956 h 658814"/>
                  <a:gd name="connsiteX13" fmla="*/ 2064412 w 5430302"/>
                  <a:gd name="connsiteY13" fmla="*/ 282956 h 658814"/>
                  <a:gd name="connsiteX14" fmla="*/ 2687102 w 5430302"/>
                  <a:gd name="connsiteY14" fmla="*/ 288566 h 658814"/>
                  <a:gd name="connsiteX15" fmla="*/ 2760029 w 5430302"/>
                  <a:gd name="connsiteY15" fmla="*/ 176370 h 658814"/>
                  <a:gd name="connsiteX16" fmla="*/ 2928324 w 5430302"/>
                  <a:gd name="connsiteY16" fmla="*/ 153931 h 658814"/>
                  <a:gd name="connsiteX17" fmla="*/ 2939544 w 5430302"/>
                  <a:gd name="connsiteY17" fmla="*/ 97833 h 658814"/>
                  <a:gd name="connsiteX18" fmla="*/ 2984422 w 5430302"/>
                  <a:gd name="connsiteY18" fmla="*/ 97833 h 658814"/>
                  <a:gd name="connsiteX19" fmla="*/ 3001252 w 5430302"/>
                  <a:gd name="connsiteY19" fmla="*/ 19295 h 658814"/>
                  <a:gd name="connsiteX20" fmla="*/ 3248083 w 5430302"/>
                  <a:gd name="connsiteY20" fmla="*/ 24905 h 658814"/>
                  <a:gd name="connsiteX21" fmla="*/ 3304182 w 5430302"/>
                  <a:gd name="connsiteY21" fmla="*/ 2466 h 658814"/>
                  <a:gd name="connsiteX22" fmla="*/ 3736137 w 5430302"/>
                  <a:gd name="connsiteY22" fmla="*/ 2466 h 658814"/>
                  <a:gd name="connsiteX23" fmla="*/ 3769796 w 5430302"/>
                  <a:gd name="connsiteY23" fmla="*/ 19295 h 658814"/>
                  <a:gd name="connsiteX24" fmla="*/ 5430302 w 5430302"/>
                  <a:gd name="connsiteY24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0984 w 5430302"/>
                  <a:gd name="connsiteY8" fmla="*/ 361494 h 658814"/>
                  <a:gd name="connsiteX9" fmla="*/ 875131 w 5430302"/>
                  <a:gd name="connsiteY9" fmla="*/ 378323 h 658814"/>
                  <a:gd name="connsiteX10" fmla="*/ 992937 w 5430302"/>
                  <a:gd name="connsiteY10" fmla="*/ 367104 h 658814"/>
                  <a:gd name="connsiteX11" fmla="*/ 1318307 w 5430302"/>
                  <a:gd name="connsiteY11" fmla="*/ 361494 h 658814"/>
                  <a:gd name="connsiteX12" fmla="*/ 1357575 w 5430302"/>
                  <a:gd name="connsiteY12" fmla="*/ 282956 h 658814"/>
                  <a:gd name="connsiteX13" fmla="*/ 2064412 w 5430302"/>
                  <a:gd name="connsiteY13" fmla="*/ 282956 h 658814"/>
                  <a:gd name="connsiteX14" fmla="*/ 2687102 w 5430302"/>
                  <a:gd name="connsiteY14" fmla="*/ 288566 h 658814"/>
                  <a:gd name="connsiteX15" fmla="*/ 2760029 w 5430302"/>
                  <a:gd name="connsiteY15" fmla="*/ 176370 h 658814"/>
                  <a:gd name="connsiteX16" fmla="*/ 2928324 w 5430302"/>
                  <a:gd name="connsiteY16" fmla="*/ 153931 h 658814"/>
                  <a:gd name="connsiteX17" fmla="*/ 2939544 w 5430302"/>
                  <a:gd name="connsiteY17" fmla="*/ 97833 h 658814"/>
                  <a:gd name="connsiteX18" fmla="*/ 2984422 w 5430302"/>
                  <a:gd name="connsiteY18" fmla="*/ 97833 h 658814"/>
                  <a:gd name="connsiteX19" fmla="*/ 3001252 w 5430302"/>
                  <a:gd name="connsiteY19" fmla="*/ 19295 h 658814"/>
                  <a:gd name="connsiteX20" fmla="*/ 3248083 w 5430302"/>
                  <a:gd name="connsiteY20" fmla="*/ 24905 h 658814"/>
                  <a:gd name="connsiteX21" fmla="*/ 3304182 w 5430302"/>
                  <a:gd name="connsiteY21" fmla="*/ 2466 h 658814"/>
                  <a:gd name="connsiteX22" fmla="*/ 3736137 w 5430302"/>
                  <a:gd name="connsiteY22" fmla="*/ 2466 h 658814"/>
                  <a:gd name="connsiteX23" fmla="*/ 3769796 w 5430302"/>
                  <a:gd name="connsiteY23" fmla="*/ 19295 h 658814"/>
                  <a:gd name="connsiteX24" fmla="*/ 5430302 w 5430302"/>
                  <a:gd name="connsiteY24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992937 w 5430302"/>
                  <a:gd name="connsiteY10" fmla="*/ 367104 h 658814"/>
                  <a:gd name="connsiteX11" fmla="*/ 1318307 w 5430302"/>
                  <a:gd name="connsiteY11" fmla="*/ 361494 h 658814"/>
                  <a:gd name="connsiteX12" fmla="*/ 1357575 w 5430302"/>
                  <a:gd name="connsiteY12" fmla="*/ 282956 h 658814"/>
                  <a:gd name="connsiteX13" fmla="*/ 2064412 w 5430302"/>
                  <a:gd name="connsiteY13" fmla="*/ 282956 h 658814"/>
                  <a:gd name="connsiteX14" fmla="*/ 2687102 w 5430302"/>
                  <a:gd name="connsiteY14" fmla="*/ 288566 h 658814"/>
                  <a:gd name="connsiteX15" fmla="*/ 2760029 w 5430302"/>
                  <a:gd name="connsiteY15" fmla="*/ 176370 h 658814"/>
                  <a:gd name="connsiteX16" fmla="*/ 2928324 w 5430302"/>
                  <a:gd name="connsiteY16" fmla="*/ 153931 h 658814"/>
                  <a:gd name="connsiteX17" fmla="*/ 2939544 w 5430302"/>
                  <a:gd name="connsiteY17" fmla="*/ 97833 h 658814"/>
                  <a:gd name="connsiteX18" fmla="*/ 2984422 w 5430302"/>
                  <a:gd name="connsiteY18" fmla="*/ 97833 h 658814"/>
                  <a:gd name="connsiteX19" fmla="*/ 3001252 w 5430302"/>
                  <a:gd name="connsiteY19" fmla="*/ 19295 h 658814"/>
                  <a:gd name="connsiteX20" fmla="*/ 3248083 w 5430302"/>
                  <a:gd name="connsiteY20" fmla="*/ 24905 h 658814"/>
                  <a:gd name="connsiteX21" fmla="*/ 3304182 w 5430302"/>
                  <a:gd name="connsiteY21" fmla="*/ 2466 h 658814"/>
                  <a:gd name="connsiteX22" fmla="*/ 3736137 w 5430302"/>
                  <a:gd name="connsiteY22" fmla="*/ 2466 h 658814"/>
                  <a:gd name="connsiteX23" fmla="*/ 3769796 w 5430302"/>
                  <a:gd name="connsiteY23" fmla="*/ 19295 h 658814"/>
                  <a:gd name="connsiteX24" fmla="*/ 5430302 w 5430302"/>
                  <a:gd name="connsiteY24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50435 h 658814"/>
                  <a:gd name="connsiteX11" fmla="*/ 1318307 w 5430302"/>
                  <a:gd name="connsiteY11" fmla="*/ 361494 h 658814"/>
                  <a:gd name="connsiteX12" fmla="*/ 1357575 w 5430302"/>
                  <a:gd name="connsiteY12" fmla="*/ 282956 h 658814"/>
                  <a:gd name="connsiteX13" fmla="*/ 2064412 w 5430302"/>
                  <a:gd name="connsiteY13" fmla="*/ 282956 h 658814"/>
                  <a:gd name="connsiteX14" fmla="*/ 2687102 w 5430302"/>
                  <a:gd name="connsiteY14" fmla="*/ 288566 h 658814"/>
                  <a:gd name="connsiteX15" fmla="*/ 2760029 w 5430302"/>
                  <a:gd name="connsiteY15" fmla="*/ 176370 h 658814"/>
                  <a:gd name="connsiteX16" fmla="*/ 2928324 w 5430302"/>
                  <a:gd name="connsiteY16" fmla="*/ 153931 h 658814"/>
                  <a:gd name="connsiteX17" fmla="*/ 2939544 w 5430302"/>
                  <a:gd name="connsiteY17" fmla="*/ 97833 h 658814"/>
                  <a:gd name="connsiteX18" fmla="*/ 2984422 w 5430302"/>
                  <a:gd name="connsiteY18" fmla="*/ 97833 h 658814"/>
                  <a:gd name="connsiteX19" fmla="*/ 3001252 w 5430302"/>
                  <a:gd name="connsiteY19" fmla="*/ 19295 h 658814"/>
                  <a:gd name="connsiteX20" fmla="*/ 3248083 w 5430302"/>
                  <a:gd name="connsiteY20" fmla="*/ 24905 h 658814"/>
                  <a:gd name="connsiteX21" fmla="*/ 3304182 w 5430302"/>
                  <a:gd name="connsiteY21" fmla="*/ 2466 h 658814"/>
                  <a:gd name="connsiteX22" fmla="*/ 3736137 w 5430302"/>
                  <a:gd name="connsiteY22" fmla="*/ 2466 h 658814"/>
                  <a:gd name="connsiteX23" fmla="*/ 3769796 w 5430302"/>
                  <a:gd name="connsiteY23" fmla="*/ 19295 h 658814"/>
                  <a:gd name="connsiteX24" fmla="*/ 5430302 w 5430302"/>
                  <a:gd name="connsiteY24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64722 h 658814"/>
                  <a:gd name="connsiteX11" fmla="*/ 1318307 w 5430302"/>
                  <a:gd name="connsiteY11" fmla="*/ 361494 h 658814"/>
                  <a:gd name="connsiteX12" fmla="*/ 1357575 w 5430302"/>
                  <a:gd name="connsiteY12" fmla="*/ 282956 h 658814"/>
                  <a:gd name="connsiteX13" fmla="*/ 2064412 w 5430302"/>
                  <a:gd name="connsiteY13" fmla="*/ 282956 h 658814"/>
                  <a:gd name="connsiteX14" fmla="*/ 2687102 w 5430302"/>
                  <a:gd name="connsiteY14" fmla="*/ 288566 h 658814"/>
                  <a:gd name="connsiteX15" fmla="*/ 2760029 w 5430302"/>
                  <a:gd name="connsiteY15" fmla="*/ 176370 h 658814"/>
                  <a:gd name="connsiteX16" fmla="*/ 2928324 w 5430302"/>
                  <a:gd name="connsiteY16" fmla="*/ 153931 h 658814"/>
                  <a:gd name="connsiteX17" fmla="*/ 2939544 w 5430302"/>
                  <a:gd name="connsiteY17" fmla="*/ 97833 h 658814"/>
                  <a:gd name="connsiteX18" fmla="*/ 2984422 w 5430302"/>
                  <a:gd name="connsiteY18" fmla="*/ 97833 h 658814"/>
                  <a:gd name="connsiteX19" fmla="*/ 3001252 w 5430302"/>
                  <a:gd name="connsiteY19" fmla="*/ 19295 h 658814"/>
                  <a:gd name="connsiteX20" fmla="*/ 3248083 w 5430302"/>
                  <a:gd name="connsiteY20" fmla="*/ 24905 h 658814"/>
                  <a:gd name="connsiteX21" fmla="*/ 3304182 w 5430302"/>
                  <a:gd name="connsiteY21" fmla="*/ 2466 h 658814"/>
                  <a:gd name="connsiteX22" fmla="*/ 3736137 w 5430302"/>
                  <a:gd name="connsiteY22" fmla="*/ 2466 h 658814"/>
                  <a:gd name="connsiteX23" fmla="*/ 3769796 w 5430302"/>
                  <a:gd name="connsiteY23" fmla="*/ 19295 h 658814"/>
                  <a:gd name="connsiteX24" fmla="*/ 5430302 w 5430302"/>
                  <a:gd name="connsiteY24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64722 h 658814"/>
                  <a:gd name="connsiteX11" fmla="*/ 1318307 w 5430302"/>
                  <a:gd name="connsiteY11" fmla="*/ 361494 h 658814"/>
                  <a:gd name="connsiteX12" fmla="*/ 1357575 w 5430302"/>
                  <a:gd name="connsiteY12" fmla="*/ 282956 h 658814"/>
                  <a:gd name="connsiteX13" fmla="*/ 1434959 w 5430302"/>
                  <a:gd name="connsiteY13" fmla="*/ 275448 h 658814"/>
                  <a:gd name="connsiteX14" fmla="*/ 2064412 w 5430302"/>
                  <a:gd name="connsiteY14" fmla="*/ 282956 h 658814"/>
                  <a:gd name="connsiteX15" fmla="*/ 2687102 w 5430302"/>
                  <a:gd name="connsiteY15" fmla="*/ 288566 h 658814"/>
                  <a:gd name="connsiteX16" fmla="*/ 2760029 w 5430302"/>
                  <a:gd name="connsiteY16" fmla="*/ 176370 h 658814"/>
                  <a:gd name="connsiteX17" fmla="*/ 2928324 w 5430302"/>
                  <a:gd name="connsiteY17" fmla="*/ 153931 h 658814"/>
                  <a:gd name="connsiteX18" fmla="*/ 2939544 w 5430302"/>
                  <a:gd name="connsiteY18" fmla="*/ 97833 h 658814"/>
                  <a:gd name="connsiteX19" fmla="*/ 2984422 w 5430302"/>
                  <a:gd name="connsiteY19" fmla="*/ 97833 h 658814"/>
                  <a:gd name="connsiteX20" fmla="*/ 3001252 w 5430302"/>
                  <a:gd name="connsiteY20" fmla="*/ 19295 h 658814"/>
                  <a:gd name="connsiteX21" fmla="*/ 3248083 w 5430302"/>
                  <a:gd name="connsiteY21" fmla="*/ 24905 h 658814"/>
                  <a:gd name="connsiteX22" fmla="*/ 3304182 w 5430302"/>
                  <a:gd name="connsiteY22" fmla="*/ 2466 h 658814"/>
                  <a:gd name="connsiteX23" fmla="*/ 3736137 w 5430302"/>
                  <a:gd name="connsiteY23" fmla="*/ 2466 h 658814"/>
                  <a:gd name="connsiteX24" fmla="*/ 3769796 w 5430302"/>
                  <a:gd name="connsiteY24" fmla="*/ 19295 h 658814"/>
                  <a:gd name="connsiteX25" fmla="*/ 5430302 w 5430302"/>
                  <a:gd name="connsiteY25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64722 h 658814"/>
                  <a:gd name="connsiteX11" fmla="*/ 1292113 w 5430302"/>
                  <a:gd name="connsiteY11" fmla="*/ 361494 h 658814"/>
                  <a:gd name="connsiteX12" fmla="*/ 1357575 w 5430302"/>
                  <a:gd name="connsiteY12" fmla="*/ 282956 h 658814"/>
                  <a:gd name="connsiteX13" fmla="*/ 1434959 w 5430302"/>
                  <a:gd name="connsiteY13" fmla="*/ 275448 h 658814"/>
                  <a:gd name="connsiteX14" fmla="*/ 2064412 w 5430302"/>
                  <a:gd name="connsiteY14" fmla="*/ 282956 h 658814"/>
                  <a:gd name="connsiteX15" fmla="*/ 2687102 w 5430302"/>
                  <a:gd name="connsiteY15" fmla="*/ 288566 h 658814"/>
                  <a:gd name="connsiteX16" fmla="*/ 2760029 w 5430302"/>
                  <a:gd name="connsiteY16" fmla="*/ 176370 h 658814"/>
                  <a:gd name="connsiteX17" fmla="*/ 2928324 w 5430302"/>
                  <a:gd name="connsiteY17" fmla="*/ 153931 h 658814"/>
                  <a:gd name="connsiteX18" fmla="*/ 2939544 w 5430302"/>
                  <a:gd name="connsiteY18" fmla="*/ 97833 h 658814"/>
                  <a:gd name="connsiteX19" fmla="*/ 2984422 w 5430302"/>
                  <a:gd name="connsiteY19" fmla="*/ 97833 h 658814"/>
                  <a:gd name="connsiteX20" fmla="*/ 3001252 w 5430302"/>
                  <a:gd name="connsiteY20" fmla="*/ 19295 h 658814"/>
                  <a:gd name="connsiteX21" fmla="*/ 3248083 w 5430302"/>
                  <a:gd name="connsiteY21" fmla="*/ 24905 h 658814"/>
                  <a:gd name="connsiteX22" fmla="*/ 3304182 w 5430302"/>
                  <a:gd name="connsiteY22" fmla="*/ 2466 h 658814"/>
                  <a:gd name="connsiteX23" fmla="*/ 3736137 w 5430302"/>
                  <a:gd name="connsiteY23" fmla="*/ 2466 h 658814"/>
                  <a:gd name="connsiteX24" fmla="*/ 3769796 w 5430302"/>
                  <a:gd name="connsiteY24" fmla="*/ 19295 h 658814"/>
                  <a:gd name="connsiteX25" fmla="*/ 5430302 w 5430302"/>
                  <a:gd name="connsiteY25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64722 h 658814"/>
                  <a:gd name="connsiteX11" fmla="*/ 1292113 w 5430302"/>
                  <a:gd name="connsiteY11" fmla="*/ 361494 h 658814"/>
                  <a:gd name="connsiteX12" fmla="*/ 1357575 w 5430302"/>
                  <a:gd name="connsiteY12" fmla="*/ 282956 h 658814"/>
                  <a:gd name="connsiteX13" fmla="*/ 1451628 w 5430302"/>
                  <a:gd name="connsiteY13" fmla="*/ 287355 h 658814"/>
                  <a:gd name="connsiteX14" fmla="*/ 2064412 w 5430302"/>
                  <a:gd name="connsiteY14" fmla="*/ 282956 h 658814"/>
                  <a:gd name="connsiteX15" fmla="*/ 2687102 w 5430302"/>
                  <a:gd name="connsiteY15" fmla="*/ 288566 h 658814"/>
                  <a:gd name="connsiteX16" fmla="*/ 2760029 w 5430302"/>
                  <a:gd name="connsiteY16" fmla="*/ 176370 h 658814"/>
                  <a:gd name="connsiteX17" fmla="*/ 2928324 w 5430302"/>
                  <a:gd name="connsiteY17" fmla="*/ 153931 h 658814"/>
                  <a:gd name="connsiteX18" fmla="*/ 2939544 w 5430302"/>
                  <a:gd name="connsiteY18" fmla="*/ 97833 h 658814"/>
                  <a:gd name="connsiteX19" fmla="*/ 2984422 w 5430302"/>
                  <a:gd name="connsiteY19" fmla="*/ 97833 h 658814"/>
                  <a:gd name="connsiteX20" fmla="*/ 3001252 w 5430302"/>
                  <a:gd name="connsiteY20" fmla="*/ 19295 h 658814"/>
                  <a:gd name="connsiteX21" fmla="*/ 3248083 w 5430302"/>
                  <a:gd name="connsiteY21" fmla="*/ 24905 h 658814"/>
                  <a:gd name="connsiteX22" fmla="*/ 3304182 w 5430302"/>
                  <a:gd name="connsiteY22" fmla="*/ 2466 h 658814"/>
                  <a:gd name="connsiteX23" fmla="*/ 3736137 w 5430302"/>
                  <a:gd name="connsiteY23" fmla="*/ 2466 h 658814"/>
                  <a:gd name="connsiteX24" fmla="*/ 3769796 w 5430302"/>
                  <a:gd name="connsiteY24" fmla="*/ 19295 h 658814"/>
                  <a:gd name="connsiteX25" fmla="*/ 5430302 w 5430302"/>
                  <a:gd name="connsiteY25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64722 h 658814"/>
                  <a:gd name="connsiteX11" fmla="*/ 1292113 w 5430302"/>
                  <a:gd name="connsiteY11" fmla="*/ 361494 h 658814"/>
                  <a:gd name="connsiteX12" fmla="*/ 1357575 w 5430302"/>
                  <a:gd name="connsiteY12" fmla="*/ 282956 h 658814"/>
                  <a:gd name="connsiteX13" fmla="*/ 1461153 w 5430302"/>
                  <a:gd name="connsiteY13" fmla="*/ 282593 h 658814"/>
                  <a:gd name="connsiteX14" fmla="*/ 2064412 w 5430302"/>
                  <a:gd name="connsiteY14" fmla="*/ 282956 h 658814"/>
                  <a:gd name="connsiteX15" fmla="*/ 2687102 w 5430302"/>
                  <a:gd name="connsiteY15" fmla="*/ 288566 h 658814"/>
                  <a:gd name="connsiteX16" fmla="*/ 2760029 w 5430302"/>
                  <a:gd name="connsiteY16" fmla="*/ 176370 h 658814"/>
                  <a:gd name="connsiteX17" fmla="*/ 2928324 w 5430302"/>
                  <a:gd name="connsiteY17" fmla="*/ 153931 h 658814"/>
                  <a:gd name="connsiteX18" fmla="*/ 2939544 w 5430302"/>
                  <a:gd name="connsiteY18" fmla="*/ 97833 h 658814"/>
                  <a:gd name="connsiteX19" fmla="*/ 2984422 w 5430302"/>
                  <a:gd name="connsiteY19" fmla="*/ 97833 h 658814"/>
                  <a:gd name="connsiteX20" fmla="*/ 3001252 w 5430302"/>
                  <a:gd name="connsiteY20" fmla="*/ 19295 h 658814"/>
                  <a:gd name="connsiteX21" fmla="*/ 3248083 w 5430302"/>
                  <a:gd name="connsiteY21" fmla="*/ 24905 h 658814"/>
                  <a:gd name="connsiteX22" fmla="*/ 3304182 w 5430302"/>
                  <a:gd name="connsiteY22" fmla="*/ 2466 h 658814"/>
                  <a:gd name="connsiteX23" fmla="*/ 3736137 w 5430302"/>
                  <a:gd name="connsiteY23" fmla="*/ 2466 h 658814"/>
                  <a:gd name="connsiteX24" fmla="*/ 3769796 w 5430302"/>
                  <a:gd name="connsiteY24" fmla="*/ 19295 h 658814"/>
                  <a:gd name="connsiteX25" fmla="*/ 5430302 w 5430302"/>
                  <a:gd name="connsiteY25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64722 h 658814"/>
                  <a:gd name="connsiteX11" fmla="*/ 1292113 w 5430302"/>
                  <a:gd name="connsiteY11" fmla="*/ 361494 h 658814"/>
                  <a:gd name="connsiteX12" fmla="*/ 1357575 w 5430302"/>
                  <a:gd name="connsiteY12" fmla="*/ 282956 h 658814"/>
                  <a:gd name="connsiteX13" fmla="*/ 1480203 w 5430302"/>
                  <a:gd name="connsiteY13" fmla="*/ 275449 h 658814"/>
                  <a:gd name="connsiteX14" fmla="*/ 2064412 w 5430302"/>
                  <a:gd name="connsiteY14" fmla="*/ 282956 h 658814"/>
                  <a:gd name="connsiteX15" fmla="*/ 2687102 w 5430302"/>
                  <a:gd name="connsiteY15" fmla="*/ 288566 h 658814"/>
                  <a:gd name="connsiteX16" fmla="*/ 2760029 w 5430302"/>
                  <a:gd name="connsiteY16" fmla="*/ 176370 h 658814"/>
                  <a:gd name="connsiteX17" fmla="*/ 2928324 w 5430302"/>
                  <a:gd name="connsiteY17" fmla="*/ 153931 h 658814"/>
                  <a:gd name="connsiteX18" fmla="*/ 2939544 w 5430302"/>
                  <a:gd name="connsiteY18" fmla="*/ 97833 h 658814"/>
                  <a:gd name="connsiteX19" fmla="*/ 2984422 w 5430302"/>
                  <a:gd name="connsiteY19" fmla="*/ 97833 h 658814"/>
                  <a:gd name="connsiteX20" fmla="*/ 3001252 w 5430302"/>
                  <a:gd name="connsiteY20" fmla="*/ 19295 h 658814"/>
                  <a:gd name="connsiteX21" fmla="*/ 3248083 w 5430302"/>
                  <a:gd name="connsiteY21" fmla="*/ 24905 h 658814"/>
                  <a:gd name="connsiteX22" fmla="*/ 3304182 w 5430302"/>
                  <a:gd name="connsiteY22" fmla="*/ 2466 h 658814"/>
                  <a:gd name="connsiteX23" fmla="*/ 3736137 w 5430302"/>
                  <a:gd name="connsiteY23" fmla="*/ 2466 h 658814"/>
                  <a:gd name="connsiteX24" fmla="*/ 3769796 w 5430302"/>
                  <a:gd name="connsiteY24" fmla="*/ 19295 h 658814"/>
                  <a:gd name="connsiteX25" fmla="*/ 5430302 w 5430302"/>
                  <a:gd name="connsiteY25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64722 h 658814"/>
                  <a:gd name="connsiteX11" fmla="*/ 1292113 w 5430302"/>
                  <a:gd name="connsiteY11" fmla="*/ 361494 h 658814"/>
                  <a:gd name="connsiteX12" fmla="*/ 1364719 w 5430302"/>
                  <a:gd name="connsiteY12" fmla="*/ 287719 h 658814"/>
                  <a:gd name="connsiteX13" fmla="*/ 1480203 w 5430302"/>
                  <a:gd name="connsiteY13" fmla="*/ 275449 h 658814"/>
                  <a:gd name="connsiteX14" fmla="*/ 2064412 w 5430302"/>
                  <a:gd name="connsiteY14" fmla="*/ 282956 h 658814"/>
                  <a:gd name="connsiteX15" fmla="*/ 2687102 w 5430302"/>
                  <a:gd name="connsiteY15" fmla="*/ 288566 h 658814"/>
                  <a:gd name="connsiteX16" fmla="*/ 2760029 w 5430302"/>
                  <a:gd name="connsiteY16" fmla="*/ 176370 h 658814"/>
                  <a:gd name="connsiteX17" fmla="*/ 2928324 w 5430302"/>
                  <a:gd name="connsiteY17" fmla="*/ 153931 h 658814"/>
                  <a:gd name="connsiteX18" fmla="*/ 2939544 w 5430302"/>
                  <a:gd name="connsiteY18" fmla="*/ 97833 h 658814"/>
                  <a:gd name="connsiteX19" fmla="*/ 2984422 w 5430302"/>
                  <a:gd name="connsiteY19" fmla="*/ 97833 h 658814"/>
                  <a:gd name="connsiteX20" fmla="*/ 3001252 w 5430302"/>
                  <a:gd name="connsiteY20" fmla="*/ 19295 h 658814"/>
                  <a:gd name="connsiteX21" fmla="*/ 3248083 w 5430302"/>
                  <a:gd name="connsiteY21" fmla="*/ 24905 h 658814"/>
                  <a:gd name="connsiteX22" fmla="*/ 3304182 w 5430302"/>
                  <a:gd name="connsiteY22" fmla="*/ 2466 h 658814"/>
                  <a:gd name="connsiteX23" fmla="*/ 3736137 w 5430302"/>
                  <a:gd name="connsiteY23" fmla="*/ 2466 h 658814"/>
                  <a:gd name="connsiteX24" fmla="*/ 3769796 w 5430302"/>
                  <a:gd name="connsiteY24" fmla="*/ 19295 h 658814"/>
                  <a:gd name="connsiteX25" fmla="*/ 5430302 w 5430302"/>
                  <a:gd name="connsiteY25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64722 h 658814"/>
                  <a:gd name="connsiteX11" fmla="*/ 1292113 w 5430302"/>
                  <a:gd name="connsiteY11" fmla="*/ 361494 h 658814"/>
                  <a:gd name="connsiteX12" fmla="*/ 1364719 w 5430302"/>
                  <a:gd name="connsiteY12" fmla="*/ 287719 h 658814"/>
                  <a:gd name="connsiteX13" fmla="*/ 1482585 w 5430302"/>
                  <a:gd name="connsiteY13" fmla="*/ 282593 h 658814"/>
                  <a:gd name="connsiteX14" fmla="*/ 2064412 w 5430302"/>
                  <a:gd name="connsiteY14" fmla="*/ 282956 h 658814"/>
                  <a:gd name="connsiteX15" fmla="*/ 2687102 w 5430302"/>
                  <a:gd name="connsiteY15" fmla="*/ 288566 h 658814"/>
                  <a:gd name="connsiteX16" fmla="*/ 2760029 w 5430302"/>
                  <a:gd name="connsiteY16" fmla="*/ 176370 h 658814"/>
                  <a:gd name="connsiteX17" fmla="*/ 2928324 w 5430302"/>
                  <a:gd name="connsiteY17" fmla="*/ 153931 h 658814"/>
                  <a:gd name="connsiteX18" fmla="*/ 2939544 w 5430302"/>
                  <a:gd name="connsiteY18" fmla="*/ 97833 h 658814"/>
                  <a:gd name="connsiteX19" fmla="*/ 2984422 w 5430302"/>
                  <a:gd name="connsiteY19" fmla="*/ 97833 h 658814"/>
                  <a:gd name="connsiteX20" fmla="*/ 3001252 w 5430302"/>
                  <a:gd name="connsiteY20" fmla="*/ 19295 h 658814"/>
                  <a:gd name="connsiteX21" fmla="*/ 3248083 w 5430302"/>
                  <a:gd name="connsiteY21" fmla="*/ 24905 h 658814"/>
                  <a:gd name="connsiteX22" fmla="*/ 3304182 w 5430302"/>
                  <a:gd name="connsiteY22" fmla="*/ 2466 h 658814"/>
                  <a:gd name="connsiteX23" fmla="*/ 3736137 w 5430302"/>
                  <a:gd name="connsiteY23" fmla="*/ 2466 h 658814"/>
                  <a:gd name="connsiteX24" fmla="*/ 3769796 w 5430302"/>
                  <a:gd name="connsiteY24" fmla="*/ 19295 h 658814"/>
                  <a:gd name="connsiteX25" fmla="*/ 5430302 w 5430302"/>
                  <a:gd name="connsiteY25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64722 h 658814"/>
                  <a:gd name="connsiteX11" fmla="*/ 1292113 w 5430302"/>
                  <a:gd name="connsiteY11" fmla="*/ 361494 h 658814"/>
                  <a:gd name="connsiteX12" fmla="*/ 1364719 w 5430302"/>
                  <a:gd name="connsiteY12" fmla="*/ 287719 h 658814"/>
                  <a:gd name="connsiteX13" fmla="*/ 1482585 w 5430302"/>
                  <a:gd name="connsiteY13" fmla="*/ 282593 h 658814"/>
                  <a:gd name="connsiteX14" fmla="*/ 2069175 w 5430302"/>
                  <a:gd name="connsiteY14" fmla="*/ 268669 h 658814"/>
                  <a:gd name="connsiteX15" fmla="*/ 2687102 w 5430302"/>
                  <a:gd name="connsiteY15" fmla="*/ 288566 h 658814"/>
                  <a:gd name="connsiteX16" fmla="*/ 2760029 w 5430302"/>
                  <a:gd name="connsiteY16" fmla="*/ 176370 h 658814"/>
                  <a:gd name="connsiteX17" fmla="*/ 2928324 w 5430302"/>
                  <a:gd name="connsiteY17" fmla="*/ 153931 h 658814"/>
                  <a:gd name="connsiteX18" fmla="*/ 2939544 w 5430302"/>
                  <a:gd name="connsiteY18" fmla="*/ 97833 h 658814"/>
                  <a:gd name="connsiteX19" fmla="*/ 2984422 w 5430302"/>
                  <a:gd name="connsiteY19" fmla="*/ 97833 h 658814"/>
                  <a:gd name="connsiteX20" fmla="*/ 3001252 w 5430302"/>
                  <a:gd name="connsiteY20" fmla="*/ 19295 h 658814"/>
                  <a:gd name="connsiteX21" fmla="*/ 3248083 w 5430302"/>
                  <a:gd name="connsiteY21" fmla="*/ 24905 h 658814"/>
                  <a:gd name="connsiteX22" fmla="*/ 3304182 w 5430302"/>
                  <a:gd name="connsiteY22" fmla="*/ 2466 h 658814"/>
                  <a:gd name="connsiteX23" fmla="*/ 3736137 w 5430302"/>
                  <a:gd name="connsiteY23" fmla="*/ 2466 h 658814"/>
                  <a:gd name="connsiteX24" fmla="*/ 3769796 w 5430302"/>
                  <a:gd name="connsiteY24" fmla="*/ 19295 h 658814"/>
                  <a:gd name="connsiteX25" fmla="*/ 5430302 w 5430302"/>
                  <a:gd name="connsiteY25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64722 h 658814"/>
                  <a:gd name="connsiteX11" fmla="*/ 1292113 w 5430302"/>
                  <a:gd name="connsiteY11" fmla="*/ 361494 h 658814"/>
                  <a:gd name="connsiteX12" fmla="*/ 1364719 w 5430302"/>
                  <a:gd name="connsiteY12" fmla="*/ 287719 h 658814"/>
                  <a:gd name="connsiteX13" fmla="*/ 1482585 w 5430302"/>
                  <a:gd name="connsiteY13" fmla="*/ 282593 h 658814"/>
                  <a:gd name="connsiteX14" fmla="*/ 2069175 w 5430302"/>
                  <a:gd name="connsiteY14" fmla="*/ 268669 h 658814"/>
                  <a:gd name="connsiteX15" fmla="*/ 2687102 w 5430302"/>
                  <a:gd name="connsiteY15" fmla="*/ 288566 h 658814"/>
                  <a:gd name="connsiteX16" fmla="*/ 2760029 w 5430302"/>
                  <a:gd name="connsiteY16" fmla="*/ 176370 h 658814"/>
                  <a:gd name="connsiteX17" fmla="*/ 2928324 w 5430302"/>
                  <a:gd name="connsiteY17" fmla="*/ 153931 h 658814"/>
                  <a:gd name="connsiteX18" fmla="*/ 2939544 w 5430302"/>
                  <a:gd name="connsiteY18" fmla="*/ 97833 h 658814"/>
                  <a:gd name="connsiteX19" fmla="*/ 2984422 w 5430302"/>
                  <a:gd name="connsiteY19" fmla="*/ 97833 h 658814"/>
                  <a:gd name="connsiteX20" fmla="*/ 3001252 w 5430302"/>
                  <a:gd name="connsiteY20" fmla="*/ 19295 h 658814"/>
                  <a:gd name="connsiteX21" fmla="*/ 3248083 w 5430302"/>
                  <a:gd name="connsiteY21" fmla="*/ 24905 h 658814"/>
                  <a:gd name="connsiteX22" fmla="*/ 3304182 w 5430302"/>
                  <a:gd name="connsiteY22" fmla="*/ 2466 h 658814"/>
                  <a:gd name="connsiteX23" fmla="*/ 3736137 w 5430302"/>
                  <a:gd name="connsiteY23" fmla="*/ 2466 h 658814"/>
                  <a:gd name="connsiteX24" fmla="*/ 3769796 w 5430302"/>
                  <a:gd name="connsiteY24" fmla="*/ 19295 h 658814"/>
                  <a:gd name="connsiteX25" fmla="*/ 5430302 w 5430302"/>
                  <a:gd name="connsiteY25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64722 h 658814"/>
                  <a:gd name="connsiteX11" fmla="*/ 1292113 w 5430302"/>
                  <a:gd name="connsiteY11" fmla="*/ 361494 h 658814"/>
                  <a:gd name="connsiteX12" fmla="*/ 1364719 w 5430302"/>
                  <a:gd name="connsiteY12" fmla="*/ 287719 h 658814"/>
                  <a:gd name="connsiteX13" fmla="*/ 1482585 w 5430302"/>
                  <a:gd name="connsiteY13" fmla="*/ 282593 h 658814"/>
                  <a:gd name="connsiteX14" fmla="*/ 2069175 w 5430302"/>
                  <a:gd name="connsiteY14" fmla="*/ 268669 h 658814"/>
                  <a:gd name="connsiteX15" fmla="*/ 2687102 w 5430302"/>
                  <a:gd name="connsiteY15" fmla="*/ 288566 h 658814"/>
                  <a:gd name="connsiteX16" fmla="*/ 2760029 w 5430302"/>
                  <a:gd name="connsiteY16" fmla="*/ 176370 h 658814"/>
                  <a:gd name="connsiteX17" fmla="*/ 2928324 w 5430302"/>
                  <a:gd name="connsiteY17" fmla="*/ 153931 h 658814"/>
                  <a:gd name="connsiteX18" fmla="*/ 2939544 w 5430302"/>
                  <a:gd name="connsiteY18" fmla="*/ 97833 h 658814"/>
                  <a:gd name="connsiteX19" fmla="*/ 2984422 w 5430302"/>
                  <a:gd name="connsiteY19" fmla="*/ 97833 h 658814"/>
                  <a:gd name="connsiteX20" fmla="*/ 3001252 w 5430302"/>
                  <a:gd name="connsiteY20" fmla="*/ 19295 h 658814"/>
                  <a:gd name="connsiteX21" fmla="*/ 3248083 w 5430302"/>
                  <a:gd name="connsiteY21" fmla="*/ 24905 h 658814"/>
                  <a:gd name="connsiteX22" fmla="*/ 3304182 w 5430302"/>
                  <a:gd name="connsiteY22" fmla="*/ 2466 h 658814"/>
                  <a:gd name="connsiteX23" fmla="*/ 3736137 w 5430302"/>
                  <a:gd name="connsiteY23" fmla="*/ 2466 h 658814"/>
                  <a:gd name="connsiteX24" fmla="*/ 3769796 w 5430302"/>
                  <a:gd name="connsiteY24" fmla="*/ 19295 h 658814"/>
                  <a:gd name="connsiteX25" fmla="*/ 5430302 w 5430302"/>
                  <a:gd name="connsiteY25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64722 h 658814"/>
                  <a:gd name="connsiteX11" fmla="*/ 1292113 w 5430302"/>
                  <a:gd name="connsiteY11" fmla="*/ 361494 h 658814"/>
                  <a:gd name="connsiteX12" fmla="*/ 1364719 w 5430302"/>
                  <a:gd name="connsiteY12" fmla="*/ 287719 h 658814"/>
                  <a:gd name="connsiteX13" fmla="*/ 1482585 w 5430302"/>
                  <a:gd name="connsiteY13" fmla="*/ 282593 h 658814"/>
                  <a:gd name="connsiteX14" fmla="*/ 2069175 w 5430302"/>
                  <a:gd name="connsiteY14" fmla="*/ 268669 h 658814"/>
                  <a:gd name="connsiteX15" fmla="*/ 2687102 w 5430302"/>
                  <a:gd name="connsiteY15" fmla="*/ 288566 h 658814"/>
                  <a:gd name="connsiteX16" fmla="*/ 2760029 w 5430302"/>
                  <a:gd name="connsiteY16" fmla="*/ 176370 h 658814"/>
                  <a:gd name="connsiteX17" fmla="*/ 2928324 w 5430302"/>
                  <a:gd name="connsiteY17" fmla="*/ 153931 h 658814"/>
                  <a:gd name="connsiteX18" fmla="*/ 2939544 w 5430302"/>
                  <a:gd name="connsiteY18" fmla="*/ 97833 h 658814"/>
                  <a:gd name="connsiteX19" fmla="*/ 2984422 w 5430302"/>
                  <a:gd name="connsiteY19" fmla="*/ 97833 h 658814"/>
                  <a:gd name="connsiteX20" fmla="*/ 3001252 w 5430302"/>
                  <a:gd name="connsiteY20" fmla="*/ 19295 h 658814"/>
                  <a:gd name="connsiteX21" fmla="*/ 3248083 w 5430302"/>
                  <a:gd name="connsiteY21" fmla="*/ 24905 h 658814"/>
                  <a:gd name="connsiteX22" fmla="*/ 3304182 w 5430302"/>
                  <a:gd name="connsiteY22" fmla="*/ 2466 h 658814"/>
                  <a:gd name="connsiteX23" fmla="*/ 3736137 w 5430302"/>
                  <a:gd name="connsiteY23" fmla="*/ 2466 h 658814"/>
                  <a:gd name="connsiteX24" fmla="*/ 3769796 w 5430302"/>
                  <a:gd name="connsiteY24" fmla="*/ 19295 h 658814"/>
                  <a:gd name="connsiteX25" fmla="*/ 5430302 w 5430302"/>
                  <a:gd name="connsiteY25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64722 h 658814"/>
                  <a:gd name="connsiteX11" fmla="*/ 1292113 w 5430302"/>
                  <a:gd name="connsiteY11" fmla="*/ 361494 h 658814"/>
                  <a:gd name="connsiteX12" fmla="*/ 1364719 w 5430302"/>
                  <a:gd name="connsiteY12" fmla="*/ 287719 h 658814"/>
                  <a:gd name="connsiteX13" fmla="*/ 1482585 w 5430302"/>
                  <a:gd name="connsiteY13" fmla="*/ 282593 h 658814"/>
                  <a:gd name="connsiteX14" fmla="*/ 2069175 w 5430302"/>
                  <a:gd name="connsiteY14" fmla="*/ 268669 h 658814"/>
                  <a:gd name="connsiteX15" fmla="*/ 2687102 w 5430302"/>
                  <a:gd name="connsiteY15" fmla="*/ 288566 h 658814"/>
                  <a:gd name="connsiteX16" fmla="*/ 2760029 w 5430302"/>
                  <a:gd name="connsiteY16" fmla="*/ 176370 h 658814"/>
                  <a:gd name="connsiteX17" fmla="*/ 2928324 w 5430302"/>
                  <a:gd name="connsiteY17" fmla="*/ 153931 h 658814"/>
                  <a:gd name="connsiteX18" fmla="*/ 2939544 w 5430302"/>
                  <a:gd name="connsiteY18" fmla="*/ 97833 h 658814"/>
                  <a:gd name="connsiteX19" fmla="*/ 2984422 w 5430302"/>
                  <a:gd name="connsiteY19" fmla="*/ 97833 h 658814"/>
                  <a:gd name="connsiteX20" fmla="*/ 3001252 w 5430302"/>
                  <a:gd name="connsiteY20" fmla="*/ 19295 h 658814"/>
                  <a:gd name="connsiteX21" fmla="*/ 3248083 w 5430302"/>
                  <a:gd name="connsiteY21" fmla="*/ 24905 h 658814"/>
                  <a:gd name="connsiteX22" fmla="*/ 3304182 w 5430302"/>
                  <a:gd name="connsiteY22" fmla="*/ 2466 h 658814"/>
                  <a:gd name="connsiteX23" fmla="*/ 3736137 w 5430302"/>
                  <a:gd name="connsiteY23" fmla="*/ 2466 h 658814"/>
                  <a:gd name="connsiteX24" fmla="*/ 3769796 w 5430302"/>
                  <a:gd name="connsiteY24" fmla="*/ 19295 h 658814"/>
                  <a:gd name="connsiteX25" fmla="*/ 5430302 w 5430302"/>
                  <a:gd name="connsiteY25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64722 h 658814"/>
                  <a:gd name="connsiteX11" fmla="*/ 1292113 w 5430302"/>
                  <a:gd name="connsiteY11" fmla="*/ 361494 h 658814"/>
                  <a:gd name="connsiteX12" fmla="*/ 1364719 w 5430302"/>
                  <a:gd name="connsiteY12" fmla="*/ 287719 h 658814"/>
                  <a:gd name="connsiteX13" fmla="*/ 1482585 w 5430302"/>
                  <a:gd name="connsiteY13" fmla="*/ 282593 h 658814"/>
                  <a:gd name="connsiteX14" fmla="*/ 2069175 w 5430302"/>
                  <a:gd name="connsiteY14" fmla="*/ 268669 h 658814"/>
                  <a:gd name="connsiteX15" fmla="*/ 2687102 w 5430302"/>
                  <a:gd name="connsiteY15" fmla="*/ 288566 h 658814"/>
                  <a:gd name="connsiteX16" fmla="*/ 2769554 w 5430302"/>
                  <a:gd name="connsiteY16" fmla="*/ 181132 h 658814"/>
                  <a:gd name="connsiteX17" fmla="*/ 2928324 w 5430302"/>
                  <a:gd name="connsiteY17" fmla="*/ 153931 h 658814"/>
                  <a:gd name="connsiteX18" fmla="*/ 2939544 w 5430302"/>
                  <a:gd name="connsiteY18" fmla="*/ 97833 h 658814"/>
                  <a:gd name="connsiteX19" fmla="*/ 2984422 w 5430302"/>
                  <a:gd name="connsiteY19" fmla="*/ 97833 h 658814"/>
                  <a:gd name="connsiteX20" fmla="*/ 3001252 w 5430302"/>
                  <a:gd name="connsiteY20" fmla="*/ 19295 h 658814"/>
                  <a:gd name="connsiteX21" fmla="*/ 3248083 w 5430302"/>
                  <a:gd name="connsiteY21" fmla="*/ 24905 h 658814"/>
                  <a:gd name="connsiteX22" fmla="*/ 3304182 w 5430302"/>
                  <a:gd name="connsiteY22" fmla="*/ 2466 h 658814"/>
                  <a:gd name="connsiteX23" fmla="*/ 3736137 w 5430302"/>
                  <a:gd name="connsiteY23" fmla="*/ 2466 h 658814"/>
                  <a:gd name="connsiteX24" fmla="*/ 3769796 w 5430302"/>
                  <a:gd name="connsiteY24" fmla="*/ 19295 h 658814"/>
                  <a:gd name="connsiteX25" fmla="*/ 5430302 w 5430302"/>
                  <a:gd name="connsiteY25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64722 h 658814"/>
                  <a:gd name="connsiteX11" fmla="*/ 1292113 w 5430302"/>
                  <a:gd name="connsiteY11" fmla="*/ 361494 h 658814"/>
                  <a:gd name="connsiteX12" fmla="*/ 1364719 w 5430302"/>
                  <a:gd name="connsiteY12" fmla="*/ 287719 h 658814"/>
                  <a:gd name="connsiteX13" fmla="*/ 1482585 w 5430302"/>
                  <a:gd name="connsiteY13" fmla="*/ 282593 h 658814"/>
                  <a:gd name="connsiteX14" fmla="*/ 2069175 w 5430302"/>
                  <a:gd name="connsiteY14" fmla="*/ 268669 h 658814"/>
                  <a:gd name="connsiteX15" fmla="*/ 2687102 w 5430302"/>
                  <a:gd name="connsiteY15" fmla="*/ 288566 h 658814"/>
                  <a:gd name="connsiteX16" fmla="*/ 2769554 w 5430302"/>
                  <a:gd name="connsiteY16" fmla="*/ 181132 h 658814"/>
                  <a:gd name="connsiteX17" fmla="*/ 2928324 w 5430302"/>
                  <a:gd name="connsiteY17" fmla="*/ 153931 h 658814"/>
                  <a:gd name="connsiteX18" fmla="*/ 2939544 w 5430302"/>
                  <a:gd name="connsiteY18" fmla="*/ 97833 h 658814"/>
                  <a:gd name="connsiteX19" fmla="*/ 2984422 w 5430302"/>
                  <a:gd name="connsiteY19" fmla="*/ 97833 h 658814"/>
                  <a:gd name="connsiteX20" fmla="*/ 3001252 w 5430302"/>
                  <a:gd name="connsiteY20" fmla="*/ 19295 h 658814"/>
                  <a:gd name="connsiteX21" fmla="*/ 3248083 w 5430302"/>
                  <a:gd name="connsiteY21" fmla="*/ 24905 h 658814"/>
                  <a:gd name="connsiteX22" fmla="*/ 3304182 w 5430302"/>
                  <a:gd name="connsiteY22" fmla="*/ 2466 h 658814"/>
                  <a:gd name="connsiteX23" fmla="*/ 3736137 w 5430302"/>
                  <a:gd name="connsiteY23" fmla="*/ 2466 h 658814"/>
                  <a:gd name="connsiteX24" fmla="*/ 3769796 w 5430302"/>
                  <a:gd name="connsiteY24" fmla="*/ 19295 h 658814"/>
                  <a:gd name="connsiteX25" fmla="*/ 5430302 w 5430302"/>
                  <a:gd name="connsiteY25" fmla="*/ 24905 h 658814"/>
                  <a:gd name="connsiteX0" fmla="*/ 0 w 5430302"/>
                  <a:gd name="connsiteY0" fmla="*/ 658814 h 658814"/>
                  <a:gd name="connsiteX1" fmla="*/ 263661 w 5430302"/>
                  <a:gd name="connsiteY1" fmla="*/ 653204 h 658814"/>
                  <a:gd name="connsiteX2" fmla="*/ 302930 w 5430302"/>
                  <a:gd name="connsiteY2" fmla="*/ 585887 h 658814"/>
                  <a:gd name="connsiteX3" fmla="*/ 431956 w 5430302"/>
                  <a:gd name="connsiteY3" fmla="*/ 569057 h 658814"/>
                  <a:gd name="connsiteX4" fmla="*/ 476834 w 5430302"/>
                  <a:gd name="connsiteY4" fmla="*/ 541008 h 658814"/>
                  <a:gd name="connsiteX5" fmla="*/ 566591 w 5430302"/>
                  <a:gd name="connsiteY5" fmla="*/ 529788 h 658814"/>
                  <a:gd name="connsiteX6" fmla="*/ 611470 w 5430302"/>
                  <a:gd name="connsiteY6" fmla="*/ 496129 h 658814"/>
                  <a:gd name="connsiteX7" fmla="*/ 694930 w 5430302"/>
                  <a:gd name="connsiteY7" fmla="*/ 477927 h 658814"/>
                  <a:gd name="connsiteX8" fmla="*/ 798128 w 5430302"/>
                  <a:gd name="connsiteY8" fmla="*/ 380544 h 658814"/>
                  <a:gd name="connsiteX9" fmla="*/ 875131 w 5430302"/>
                  <a:gd name="connsiteY9" fmla="*/ 378323 h 658814"/>
                  <a:gd name="connsiteX10" fmla="*/ 1004843 w 5430302"/>
                  <a:gd name="connsiteY10" fmla="*/ 364722 h 658814"/>
                  <a:gd name="connsiteX11" fmla="*/ 1292113 w 5430302"/>
                  <a:gd name="connsiteY11" fmla="*/ 361494 h 658814"/>
                  <a:gd name="connsiteX12" fmla="*/ 1364719 w 5430302"/>
                  <a:gd name="connsiteY12" fmla="*/ 287719 h 658814"/>
                  <a:gd name="connsiteX13" fmla="*/ 1482585 w 5430302"/>
                  <a:gd name="connsiteY13" fmla="*/ 282593 h 658814"/>
                  <a:gd name="connsiteX14" fmla="*/ 2069175 w 5430302"/>
                  <a:gd name="connsiteY14" fmla="*/ 268669 h 658814"/>
                  <a:gd name="connsiteX15" fmla="*/ 2679959 w 5430302"/>
                  <a:gd name="connsiteY15" fmla="*/ 283803 h 658814"/>
                  <a:gd name="connsiteX16" fmla="*/ 2769554 w 5430302"/>
                  <a:gd name="connsiteY16" fmla="*/ 181132 h 658814"/>
                  <a:gd name="connsiteX17" fmla="*/ 2928324 w 5430302"/>
                  <a:gd name="connsiteY17" fmla="*/ 153931 h 658814"/>
                  <a:gd name="connsiteX18" fmla="*/ 2939544 w 5430302"/>
                  <a:gd name="connsiteY18" fmla="*/ 97833 h 658814"/>
                  <a:gd name="connsiteX19" fmla="*/ 2984422 w 5430302"/>
                  <a:gd name="connsiteY19" fmla="*/ 97833 h 658814"/>
                  <a:gd name="connsiteX20" fmla="*/ 3001252 w 5430302"/>
                  <a:gd name="connsiteY20" fmla="*/ 19295 h 658814"/>
                  <a:gd name="connsiteX21" fmla="*/ 3248083 w 5430302"/>
                  <a:gd name="connsiteY21" fmla="*/ 24905 h 658814"/>
                  <a:gd name="connsiteX22" fmla="*/ 3304182 w 5430302"/>
                  <a:gd name="connsiteY22" fmla="*/ 2466 h 658814"/>
                  <a:gd name="connsiteX23" fmla="*/ 3736137 w 5430302"/>
                  <a:gd name="connsiteY23" fmla="*/ 2466 h 658814"/>
                  <a:gd name="connsiteX24" fmla="*/ 3769796 w 5430302"/>
                  <a:gd name="connsiteY24" fmla="*/ 19295 h 658814"/>
                  <a:gd name="connsiteX25" fmla="*/ 5430302 w 5430302"/>
                  <a:gd name="connsiteY25" fmla="*/ 24905 h 658814"/>
                  <a:gd name="connsiteX0" fmla="*/ 0 w 5430302"/>
                  <a:gd name="connsiteY0" fmla="*/ 658430 h 658430"/>
                  <a:gd name="connsiteX1" fmla="*/ 263661 w 5430302"/>
                  <a:gd name="connsiteY1" fmla="*/ 652820 h 658430"/>
                  <a:gd name="connsiteX2" fmla="*/ 302930 w 5430302"/>
                  <a:gd name="connsiteY2" fmla="*/ 585503 h 658430"/>
                  <a:gd name="connsiteX3" fmla="*/ 431956 w 5430302"/>
                  <a:gd name="connsiteY3" fmla="*/ 568673 h 658430"/>
                  <a:gd name="connsiteX4" fmla="*/ 476834 w 5430302"/>
                  <a:gd name="connsiteY4" fmla="*/ 540624 h 658430"/>
                  <a:gd name="connsiteX5" fmla="*/ 566591 w 5430302"/>
                  <a:gd name="connsiteY5" fmla="*/ 529404 h 658430"/>
                  <a:gd name="connsiteX6" fmla="*/ 611470 w 5430302"/>
                  <a:gd name="connsiteY6" fmla="*/ 495745 h 658430"/>
                  <a:gd name="connsiteX7" fmla="*/ 694930 w 5430302"/>
                  <a:gd name="connsiteY7" fmla="*/ 477543 h 658430"/>
                  <a:gd name="connsiteX8" fmla="*/ 798128 w 5430302"/>
                  <a:gd name="connsiteY8" fmla="*/ 380160 h 658430"/>
                  <a:gd name="connsiteX9" fmla="*/ 875131 w 5430302"/>
                  <a:gd name="connsiteY9" fmla="*/ 377939 h 658430"/>
                  <a:gd name="connsiteX10" fmla="*/ 1004843 w 5430302"/>
                  <a:gd name="connsiteY10" fmla="*/ 364338 h 658430"/>
                  <a:gd name="connsiteX11" fmla="*/ 1292113 w 5430302"/>
                  <a:gd name="connsiteY11" fmla="*/ 361110 h 658430"/>
                  <a:gd name="connsiteX12" fmla="*/ 1364719 w 5430302"/>
                  <a:gd name="connsiteY12" fmla="*/ 287335 h 658430"/>
                  <a:gd name="connsiteX13" fmla="*/ 1482585 w 5430302"/>
                  <a:gd name="connsiteY13" fmla="*/ 282209 h 658430"/>
                  <a:gd name="connsiteX14" fmla="*/ 2069175 w 5430302"/>
                  <a:gd name="connsiteY14" fmla="*/ 268285 h 658430"/>
                  <a:gd name="connsiteX15" fmla="*/ 2679959 w 5430302"/>
                  <a:gd name="connsiteY15" fmla="*/ 283419 h 658430"/>
                  <a:gd name="connsiteX16" fmla="*/ 2769554 w 5430302"/>
                  <a:gd name="connsiteY16" fmla="*/ 180748 h 658430"/>
                  <a:gd name="connsiteX17" fmla="*/ 2928324 w 5430302"/>
                  <a:gd name="connsiteY17" fmla="*/ 153547 h 658430"/>
                  <a:gd name="connsiteX18" fmla="*/ 2939544 w 5430302"/>
                  <a:gd name="connsiteY18" fmla="*/ 97449 h 658430"/>
                  <a:gd name="connsiteX19" fmla="*/ 2984422 w 5430302"/>
                  <a:gd name="connsiteY19" fmla="*/ 97449 h 658430"/>
                  <a:gd name="connsiteX20" fmla="*/ 3001252 w 5430302"/>
                  <a:gd name="connsiteY20" fmla="*/ 18911 h 658430"/>
                  <a:gd name="connsiteX21" fmla="*/ 3248083 w 5430302"/>
                  <a:gd name="connsiteY21" fmla="*/ 24521 h 658430"/>
                  <a:gd name="connsiteX22" fmla="*/ 3304182 w 5430302"/>
                  <a:gd name="connsiteY22" fmla="*/ 2082 h 658430"/>
                  <a:gd name="connsiteX23" fmla="*/ 3736137 w 5430302"/>
                  <a:gd name="connsiteY23" fmla="*/ 2082 h 658430"/>
                  <a:gd name="connsiteX24" fmla="*/ 3843615 w 5430302"/>
                  <a:gd name="connsiteY24" fmla="*/ 11768 h 658430"/>
                  <a:gd name="connsiteX25" fmla="*/ 5430302 w 5430302"/>
                  <a:gd name="connsiteY25" fmla="*/ 24521 h 658430"/>
                  <a:gd name="connsiteX0" fmla="*/ 0 w 5430302"/>
                  <a:gd name="connsiteY0" fmla="*/ 659716 h 659716"/>
                  <a:gd name="connsiteX1" fmla="*/ 263661 w 5430302"/>
                  <a:gd name="connsiteY1" fmla="*/ 654106 h 659716"/>
                  <a:gd name="connsiteX2" fmla="*/ 302930 w 5430302"/>
                  <a:gd name="connsiteY2" fmla="*/ 586789 h 659716"/>
                  <a:gd name="connsiteX3" fmla="*/ 431956 w 5430302"/>
                  <a:gd name="connsiteY3" fmla="*/ 569959 h 659716"/>
                  <a:gd name="connsiteX4" fmla="*/ 476834 w 5430302"/>
                  <a:gd name="connsiteY4" fmla="*/ 541910 h 659716"/>
                  <a:gd name="connsiteX5" fmla="*/ 566591 w 5430302"/>
                  <a:gd name="connsiteY5" fmla="*/ 530690 h 659716"/>
                  <a:gd name="connsiteX6" fmla="*/ 611470 w 5430302"/>
                  <a:gd name="connsiteY6" fmla="*/ 497031 h 659716"/>
                  <a:gd name="connsiteX7" fmla="*/ 694930 w 5430302"/>
                  <a:gd name="connsiteY7" fmla="*/ 478829 h 659716"/>
                  <a:gd name="connsiteX8" fmla="*/ 798128 w 5430302"/>
                  <a:gd name="connsiteY8" fmla="*/ 381446 h 659716"/>
                  <a:gd name="connsiteX9" fmla="*/ 875131 w 5430302"/>
                  <a:gd name="connsiteY9" fmla="*/ 379225 h 659716"/>
                  <a:gd name="connsiteX10" fmla="*/ 1004843 w 5430302"/>
                  <a:gd name="connsiteY10" fmla="*/ 365624 h 659716"/>
                  <a:gd name="connsiteX11" fmla="*/ 1292113 w 5430302"/>
                  <a:gd name="connsiteY11" fmla="*/ 362396 h 659716"/>
                  <a:gd name="connsiteX12" fmla="*/ 1364719 w 5430302"/>
                  <a:gd name="connsiteY12" fmla="*/ 288621 h 659716"/>
                  <a:gd name="connsiteX13" fmla="*/ 1482585 w 5430302"/>
                  <a:gd name="connsiteY13" fmla="*/ 283495 h 659716"/>
                  <a:gd name="connsiteX14" fmla="*/ 2069175 w 5430302"/>
                  <a:gd name="connsiteY14" fmla="*/ 269571 h 659716"/>
                  <a:gd name="connsiteX15" fmla="*/ 2679959 w 5430302"/>
                  <a:gd name="connsiteY15" fmla="*/ 284705 h 659716"/>
                  <a:gd name="connsiteX16" fmla="*/ 2769554 w 5430302"/>
                  <a:gd name="connsiteY16" fmla="*/ 182034 h 659716"/>
                  <a:gd name="connsiteX17" fmla="*/ 2928324 w 5430302"/>
                  <a:gd name="connsiteY17" fmla="*/ 154833 h 659716"/>
                  <a:gd name="connsiteX18" fmla="*/ 2939544 w 5430302"/>
                  <a:gd name="connsiteY18" fmla="*/ 98735 h 659716"/>
                  <a:gd name="connsiteX19" fmla="*/ 2984422 w 5430302"/>
                  <a:gd name="connsiteY19" fmla="*/ 98735 h 659716"/>
                  <a:gd name="connsiteX20" fmla="*/ 3001252 w 5430302"/>
                  <a:gd name="connsiteY20" fmla="*/ 20197 h 659716"/>
                  <a:gd name="connsiteX21" fmla="*/ 3248083 w 5430302"/>
                  <a:gd name="connsiteY21" fmla="*/ 25807 h 659716"/>
                  <a:gd name="connsiteX22" fmla="*/ 3304182 w 5430302"/>
                  <a:gd name="connsiteY22" fmla="*/ 3368 h 659716"/>
                  <a:gd name="connsiteX23" fmla="*/ 3736137 w 5430302"/>
                  <a:gd name="connsiteY23" fmla="*/ 3368 h 659716"/>
                  <a:gd name="connsiteX24" fmla="*/ 3841233 w 5430302"/>
                  <a:gd name="connsiteY24" fmla="*/ 34485 h 659716"/>
                  <a:gd name="connsiteX25" fmla="*/ 5430302 w 5430302"/>
                  <a:gd name="connsiteY25" fmla="*/ 25807 h 659716"/>
                  <a:gd name="connsiteX0" fmla="*/ 0 w 5430302"/>
                  <a:gd name="connsiteY0" fmla="*/ 658956 h 658956"/>
                  <a:gd name="connsiteX1" fmla="*/ 263661 w 5430302"/>
                  <a:gd name="connsiteY1" fmla="*/ 653346 h 658956"/>
                  <a:gd name="connsiteX2" fmla="*/ 302930 w 5430302"/>
                  <a:gd name="connsiteY2" fmla="*/ 586029 h 658956"/>
                  <a:gd name="connsiteX3" fmla="*/ 431956 w 5430302"/>
                  <a:gd name="connsiteY3" fmla="*/ 569199 h 658956"/>
                  <a:gd name="connsiteX4" fmla="*/ 476834 w 5430302"/>
                  <a:gd name="connsiteY4" fmla="*/ 541150 h 658956"/>
                  <a:gd name="connsiteX5" fmla="*/ 566591 w 5430302"/>
                  <a:gd name="connsiteY5" fmla="*/ 529930 h 658956"/>
                  <a:gd name="connsiteX6" fmla="*/ 611470 w 5430302"/>
                  <a:gd name="connsiteY6" fmla="*/ 496271 h 658956"/>
                  <a:gd name="connsiteX7" fmla="*/ 694930 w 5430302"/>
                  <a:gd name="connsiteY7" fmla="*/ 478069 h 658956"/>
                  <a:gd name="connsiteX8" fmla="*/ 798128 w 5430302"/>
                  <a:gd name="connsiteY8" fmla="*/ 380686 h 658956"/>
                  <a:gd name="connsiteX9" fmla="*/ 875131 w 5430302"/>
                  <a:gd name="connsiteY9" fmla="*/ 378465 h 658956"/>
                  <a:gd name="connsiteX10" fmla="*/ 1004843 w 5430302"/>
                  <a:gd name="connsiteY10" fmla="*/ 364864 h 658956"/>
                  <a:gd name="connsiteX11" fmla="*/ 1292113 w 5430302"/>
                  <a:gd name="connsiteY11" fmla="*/ 361636 h 658956"/>
                  <a:gd name="connsiteX12" fmla="*/ 1364719 w 5430302"/>
                  <a:gd name="connsiteY12" fmla="*/ 287861 h 658956"/>
                  <a:gd name="connsiteX13" fmla="*/ 1482585 w 5430302"/>
                  <a:gd name="connsiteY13" fmla="*/ 282735 h 658956"/>
                  <a:gd name="connsiteX14" fmla="*/ 2069175 w 5430302"/>
                  <a:gd name="connsiteY14" fmla="*/ 268811 h 658956"/>
                  <a:gd name="connsiteX15" fmla="*/ 2679959 w 5430302"/>
                  <a:gd name="connsiteY15" fmla="*/ 283945 h 658956"/>
                  <a:gd name="connsiteX16" fmla="*/ 2769554 w 5430302"/>
                  <a:gd name="connsiteY16" fmla="*/ 181274 h 658956"/>
                  <a:gd name="connsiteX17" fmla="*/ 2928324 w 5430302"/>
                  <a:gd name="connsiteY17" fmla="*/ 154073 h 658956"/>
                  <a:gd name="connsiteX18" fmla="*/ 2939544 w 5430302"/>
                  <a:gd name="connsiteY18" fmla="*/ 97975 h 658956"/>
                  <a:gd name="connsiteX19" fmla="*/ 2984422 w 5430302"/>
                  <a:gd name="connsiteY19" fmla="*/ 97975 h 658956"/>
                  <a:gd name="connsiteX20" fmla="*/ 3001252 w 5430302"/>
                  <a:gd name="connsiteY20" fmla="*/ 19437 h 658956"/>
                  <a:gd name="connsiteX21" fmla="*/ 3248083 w 5430302"/>
                  <a:gd name="connsiteY21" fmla="*/ 25047 h 658956"/>
                  <a:gd name="connsiteX22" fmla="*/ 3304182 w 5430302"/>
                  <a:gd name="connsiteY22" fmla="*/ 2608 h 658956"/>
                  <a:gd name="connsiteX23" fmla="*/ 3736137 w 5430302"/>
                  <a:gd name="connsiteY23" fmla="*/ 2608 h 658956"/>
                  <a:gd name="connsiteX24" fmla="*/ 3841233 w 5430302"/>
                  <a:gd name="connsiteY24" fmla="*/ 21819 h 658956"/>
                  <a:gd name="connsiteX25" fmla="*/ 5430302 w 5430302"/>
                  <a:gd name="connsiteY25" fmla="*/ 25047 h 658956"/>
                  <a:gd name="connsiteX0" fmla="*/ 0 w 5430302"/>
                  <a:gd name="connsiteY0" fmla="*/ 666070 h 666070"/>
                  <a:gd name="connsiteX1" fmla="*/ 263661 w 5430302"/>
                  <a:gd name="connsiteY1" fmla="*/ 660460 h 666070"/>
                  <a:gd name="connsiteX2" fmla="*/ 302930 w 5430302"/>
                  <a:gd name="connsiteY2" fmla="*/ 593143 h 666070"/>
                  <a:gd name="connsiteX3" fmla="*/ 431956 w 5430302"/>
                  <a:gd name="connsiteY3" fmla="*/ 576313 h 666070"/>
                  <a:gd name="connsiteX4" fmla="*/ 476834 w 5430302"/>
                  <a:gd name="connsiteY4" fmla="*/ 548264 h 666070"/>
                  <a:gd name="connsiteX5" fmla="*/ 566591 w 5430302"/>
                  <a:gd name="connsiteY5" fmla="*/ 537044 h 666070"/>
                  <a:gd name="connsiteX6" fmla="*/ 611470 w 5430302"/>
                  <a:gd name="connsiteY6" fmla="*/ 503385 h 666070"/>
                  <a:gd name="connsiteX7" fmla="*/ 694930 w 5430302"/>
                  <a:gd name="connsiteY7" fmla="*/ 485183 h 666070"/>
                  <a:gd name="connsiteX8" fmla="*/ 798128 w 5430302"/>
                  <a:gd name="connsiteY8" fmla="*/ 387800 h 666070"/>
                  <a:gd name="connsiteX9" fmla="*/ 875131 w 5430302"/>
                  <a:gd name="connsiteY9" fmla="*/ 385579 h 666070"/>
                  <a:gd name="connsiteX10" fmla="*/ 1004843 w 5430302"/>
                  <a:gd name="connsiteY10" fmla="*/ 371978 h 666070"/>
                  <a:gd name="connsiteX11" fmla="*/ 1292113 w 5430302"/>
                  <a:gd name="connsiteY11" fmla="*/ 368750 h 666070"/>
                  <a:gd name="connsiteX12" fmla="*/ 1364719 w 5430302"/>
                  <a:gd name="connsiteY12" fmla="*/ 294975 h 666070"/>
                  <a:gd name="connsiteX13" fmla="*/ 1482585 w 5430302"/>
                  <a:gd name="connsiteY13" fmla="*/ 289849 h 666070"/>
                  <a:gd name="connsiteX14" fmla="*/ 2069175 w 5430302"/>
                  <a:gd name="connsiteY14" fmla="*/ 275925 h 666070"/>
                  <a:gd name="connsiteX15" fmla="*/ 2679959 w 5430302"/>
                  <a:gd name="connsiteY15" fmla="*/ 291059 h 666070"/>
                  <a:gd name="connsiteX16" fmla="*/ 2769554 w 5430302"/>
                  <a:gd name="connsiteY16" fmla="*/ 188388 h 666070"/>
                  <a:gd name="connsiteX17" fmla="*/ 2928324 w 5430302"/>
                  <a:gd name="connsiteY17" fmla="*/ 161187 h 666070"/>
                  <a:gd name="connsiteX18" fmla="*/ 2939544 w 5430302"/>
                  <a:gd name="connsiteY18" fmla="*/ 105089 h 666070"/>
                  <a:gd name="connsiteX19" fmla="*/ 2984422 w 5430302"/>
                  <a:gd name="connsiteY19" fmla="*/ 105089 h 666070"/>
                  <a:gd name="connsiteX20" fmla="*/ 3001252 w 5430302"/>
                  <a:gd name="connsiteY20" fmla="*/ 26551 h 666070"/>
                  <a:gd name="connsiteX21" fmla="*/ 3248083 w 5430302"/>
                  <a:gd name="connsiteY21" fmla="*/ 32161 h 666070"/>
                  <a:gd name="connsiteX22" fmla="*/ 3304182 w 5430302"/>
                  <a:gd name="connsiteY22" fmla="*/ 9722 h 666070"/>
                  <a:gd name="connsiteX23" fmla="*/ 3736137 w 5430302"/>
                  <a:gd name="connsiteY23" fmla="*/ 9722 h 666070"/>
                  <a:gd name="connsiteX24" fmla="*/ 3841233 w 5430302"/>
                  <a:gd name="connsiteY24" fmla="*/ 28933 h 666070"/>
                  <a:gd name="connsiteX25" fmla="*/ 5430302 w 5430302"/>
                  <a:gd name="connsiteY25" fmla="*/ 32161 h 666070"/>
                  <a:gd name="connsiteX0" fmla="*/ 0 w 5430302"/>
                  <a:gd name="connsiteY0" fmla="*/ 656783 h 656783"/>
                  <a:gd name="connsiteX1" fmla="*/ 263661 w 5430302"/>
                  <a:gd name="connsiteY1" fmla="*/ 651173 h 656783"/>
                  <a:gd name="connsiteX2" fmla="*/ 302930 w 5430302"/>
                  <a:gd name="connsiteY2" fmla="*/ 583856 h 656783"/>
                  <a:gd name="connsiteX3" fmla="*/ 431956 w 5430302"/>
                  <a:gd name="connsiteY3" fmla="*/ 567026 h 656783"/>
                  <a:gd name="connsiteX4" fmla="*/ 476834 w 5430302"/>
                  <a:gd name="connsiteY4" fmla="*/ 538977 h 656783"/>
                  <a:gd name="connsiteX5" fmla="*/ 566591 w 5430302"/>
                  <a:gd name="connsiteY5" fmla="*/ 527757 h 656783"/>
                  <a:gd name="connsiteX6" fmla="*/ 611470 w 5430302"/>
                  <a:gd name="connsiteY6" fmla="*/ 494098 h 656783"/>
                  <a:gd name="connsiteX7" fmla="*/ 694930 w 5430302"/>
                  <a:gd name="connsiteY7" fmla="*/ 475896 h 656783"/>
                  <a:gd name="connsiteX8" fmla="*/ 798128 w 5430302"/>
                  <a:gd name="connsiteY8" fmla="*/ 378513 h 656783"/>
                  <a:gd name="connsiteX9" fmla="*/ 875131 w 5430302"/>
                  <a:gd name="connsiteY9" fmla="*/ 376292 h 656783"/>
                  <a:gd name="connsiteX10" fmla="*/ 1004843 w 5430302"/>
                  <a:gd name="connsiteY10" fmla="*/ 362691 h 656783"/>
                  <a:gd name="connsiteX11" fmla="*/ 1292113 w 5430302"/>
                  <a:gd name="connsiteY11" fmla="*/ 359463 h 656783"/>
                  <a:gd name="connsiteX12" fmla="*/ 1364719 w 5430302"/>
                  <a:gd name="connsiteY12" fmla="*/ 285688 h 656783"/>
                  <a:gd name="connsiteX13" fmla="*/ 1482585 w 5430302"/>
                  <a:gd name="connsiteY13" fmla="*/ 280562 h 656783"/>
                  <a:gd name="connsiteX14" fmla="*/ 2069175 w 5430302"/>
                  <a:gd name="connsiteY14" fmla="*/ 266638 h 656783"/>
                  <a:gd name="connsiteX15" fmla="*/ 2679959 w 5430302"/>
                  <a:gd name="connsiteY15" fmla="*/ 281772 h 656783"/>
                  <a:gd name="connsiteX16" fmla="*/ 2769554 w 5430302"/>
                  <a:gd name="connsiteY16" fmla="*/ 179101 h 656783"/>
                  <a:gd name="connsiteX17" fmla="*/ 2928324 w 5430302"/>
                  <a:gd name="connsiteY17" fmla="*/ 151900 h 656783"/>
                  <a:gd name="connsiteX18" fmla="*/ 2939544 w 5430302"/>
                  <a:gd name="connsiteY18" fmla="*/ 95802 h 656783"/>
                  <a:gd name="connsiteX19" fmla="*/ 2984422 w 5430302"/>
                  <a:gd name="connsiteY19" fmla="*/ 95802 h 656783"/>
                  <a:gd name="connsiteX20" fmla="*/ 3001252 w 5430302"/>
                  <a:gd name="connsiteY20" fmla="*/ 17264 h 656783"/>
                  <a:gd name="connsiteX21" fmla="*/ 3248083 w 5430302"/>
                  <a:gd name="connsiteY21" fmla="*/ 22874 h 656783"/>
                  <a:gd name="connsiteX22" fmla="*/ 3304182 w 5430302"/>
                  <a:gd name="connsiteY22" fmla="*/ 7579 h 656783"/>
                  <a:gd name="connsiteX23" fmla="*/ 3736137 w 5430302"/>
                  <a:gd name="connsiteY23" fmla="*/ 435 h 656783"/>
                  <a:gd name="connsiteX24" fmla="*/ 3841233 w 5430302"/>
                  <a:gd name="connsiteY24" fmla="*/ 19646 h 656783"/>
                  <a:gd name="connsiteX25" fmla="*/ 5430302 w 5430302"/>
                  <a:gd name="connsiteY25" fmla="*/ 22874 h 656783"/>
                  <a:gd name="connsiteX0" fmla="*/ 0 w 5430302"/>
                  <a:gd name="connsiteY0" fmla="*/ 649602 h 649602"/>
                  <a:gd name="connsiteX1" fmla="*/ 263661 w 5430302"/>
                  <a:gd name="connsiteY1" fmla="*/ 643992 h 649602"/>
                  <a:gd name="connsiteX2" fmla="*/ 302930 w 5430302"/>
                  <a:gd name="connsiteY2" fmla="*/ 576675 h 649602"/>
                  <a:gd name="connsiteX3" fmla="*/ 431956 w 5430302"/>
                  <a:gd name="connsiteY3" fmla="*/ 559845 h 649602"/>
                  <a:gd name="connsiteX4" fmla="*/ 476834 w 5430302"/>
                  <a:gd name="connsiteY4" fmla="*/ 531796 h 649602"/>
                  <a:gd name="connsiteX5" fmla="*/ 566591 w 5430302"/>
                  <a:gd name="connsiteY5" fmla="*/ 520576 h 649602"/>
                  <a:gd name="connsiteX6" fmla="*/ 611470 w 5430302"/>
                  <a:gd name="connsiteY6" fmla="*/ 486917 h 649602"/>
                  <a:gd name="connsiteX7" fmla="*/ 694930 w 5430302"/>
                  <a:gd name="connsiteY7" fmla="*/ 468715 h 649602"/>
                  <a:gd name="connsiteX8" fmla="*/ 798128 w 5430302"/>
                  <a:gd name="connsiteY8" fmla="*/ 371332 h 649602"/>
                  <a:gd name="connsiteX9" fmla="*/ 875131 w 5430302"/>
                  <a:gd name="connsiteY9" fmla="*/ 369111 h 649602"/>
                  <a:gd name="connsiteX10" fmla="*/ 1004843 w 5430302"/>
                  <a:gd name="connsiteY10" fmla="*/ 355510 h 649602"/>
                  <a:gd name="connsiteX11" fmla="*/ 1292113 w 5430302"/>
                  <a:gd name="connsiteY11" fmla="*/ 352282 h 649602"/>
                  <a:gd name="connsiteX12" fmla="*/ 1364719 w 5430302"/>
                  <a:gd name="connsiteY12" fmla="*/ 278507 h 649602"/>
                  <a:gd name="connsiteX13" fmla="*/ 1482585 w 5430302"/>
                  <a:gd name="connsiteY13" fmla="*/ 273381 h 649602"/>
                  <a:gd name="connsiteX14" fmla="*/ 2069175 w 5430302"/>
                  <a:gd name="connsiteY14" fmla="*/ 259457 h 649602"/>
                  <a:gd name="connsiteX15" fmla="*/ 2679959 w 5430302"/>
                  <a:gd name="connsiteY15" fmla="*/ 274591 h 649602"/>
                  <a:gd name="connsiteX16" fmla="*/ 2769554 w 5430302"/>
                  <a:gd name="connsiteY16" fmla="*/ 171920 h 649602"/>
                  <a:gd name="connsiteX17" fmla="*/ 2928324 w 5430302"/>
                  <a:gd name="connsiteY17" fmla="*/ 144719 h 649602"/>
                  <a:gd name="connsiteX18" fmla="*/ 2939544 w 5430302"/>
                  <a:gd name="connsiteY18" fmla="*/ 88621 h 649602"/>
                  <a:gd name="connsiteX19" fmla="*/ 2984422 w 5430302"/>
                  <a:gd name="connsiteY19" fmla="*/ 88621 h 649602"/>
                  <a:gd name="connsiteX20" fmla="*/ 3001252 w 5430302"/>
                  <a:gd name="connsiteY20" fmla="*/ 10083 h 649602"/>
                  <a:gd name="connsiteX21" fmla="*/ 3248083 w 5430302"/>
                  <a:gd name="connsiteY21" fmla="*/ 15693 h 649602"/>
                  <a:gd name="connsiteX22" fmla="*/ 3304182 w 5430302"/>
                  <a:gd name="connsiteY22" fmla="*/ 398 h 649602"/>
                  <a:gd name="connsiteX23" fmla="*/ 3728993 w 5430302"/>
                  <a:gd name="connsiteY23" fmla="*/ 5161 h 649602"/>
                  <a:gd name="connsiteX24" fmla="*/ 3841233 w 5430302"/>
                  <a:gd name="connsiteY24" fmla="*/ 12465 h 649602"/>
                  <a:gd name="connsiteX25" fmla="*/ 5430302 w 5430302"/>
                  <a:gd name="connsiteY25" fmla="*/ 15693 h 649602"/>
                  <a:gd name="connsiteX0" fmla="*/ 0 w 5430302"/>
                  <a:gd name="connsiteY0" fmla="*/ 649602 h 649602"/>
                  <a:gd name="connsiteX1" fmla="*/ 263661 w 5430302"/>
                  <a:gd name="connsiteY1" fmla="*/ 643992 h 649602"/>
                  <a:gd name="connsiteX2" fmla="*/ 302930 w 5430302"/>
                  <a:gd name="connsiteY2" fmla="*/ 576675 h 649602"/>
                  <a:gd name="connsiteX3" fmla="*/ 431956 w 5430302"/>
                  <a:gd name="connsiteY3" fmla="*/ 559845 h 649602"/>
                  <a:gd name="connsiteX4" fmla="*/ 476834 w 5430302"/>
                  <a:gd name="connsiteY4" fmla="*/ 531796 h 649602"/>
                  <a:gd name="connsiteX5" fmla="*/ 566591 w 5430302"/>
                  <a:gd name="connsiteY5" fmla="*/ 520576 h 649602"/>
                  <a:gd name="connsiteX6" fmla="*/ 611470 w 5430302"/>
                  <a:gd name="connsiteY6" fmla="*/ 486917 h 649602"/>
                  <a:gd name="connsiteX7" fmla="*/ 694930 w 5430302"/>
                  <a:gd name="connsiteY7" fmla="*/ 468715 h 649602"/>
                  <a:gd name="connsiteX8" fmla="*/ 798128 w 5430302"/>
                  <a:gd name="connsiteY8" fmla="*/ 371332 h 649602"/>
                  <a:gd name="connsiteX9" fmla="*/ 875131 w 5430302"/>
                  <a:gd name="connsiteY9" fmla="*/ 369111 h 649602"/>
                  <a:gd name="connsiteX10" fmla="*/ 1004843 w 5430302"/>
                  <a:gd name="connsiteY10" fmla="*/ 355510 h 649602"/>
                  <a:gd name="connsiteX11" fmla="*/ 1292113 w 5430302"/>
                  <a:gd name="connsiteY11" fmla="*/ 352282 h 649602"/>
                  <a:gd name="connsiteX12" fmla="*/ 1364719 w 5430302"/>
                  <a:gd name="connsiteY12" fmla="*/ 278507 h 649602"/>
                  <a:gd name="connsiteX13" fmla="*/ 1482585 w 5430302"/>
                  <a:gd name="connsiteY13" fmla="*/ 273381 h 649602"/>
                  <a:gd name="connsiteX14" fmla="*/ 2069175 w 5430302"/>
                  <a:gd name="connsiteY14" fmla="*/ 259457 h 649602"/>
                  <a:gd name="connsiteX15" fmla="*/ 2679959 w 5430302"/>
                  <a:gd name="connsiteY15" fmla="*/ 274591 h 649602"/>
                  <a:gd name="connsiteX16" fmla="*/ 2769554 w 5430302"/>
                  <a:gd name="connsiteY16" fmla="*/ 171920 h 649602"/>
                  <a:gd name="connsiteX17" fmla="*/ 2928324 w 5430302"/>
                  <a:gd name="connsiteY17" fmla="*/ 144719 h 649602"/>
                  <a:gd name="connsiteX18" fmla="*/ 2939544 w 5430302"/>
                  <a:gd name="connsiteY18" fmla="*/ 88621 h 649602"/>
                  <a:gd name="connsiteX19" fmla="*/ 2984422 w 5430302"/>
                  <a:gd name="connsiteY19" fmla="*/ 88621 h 649602"/>
                  <a:gd name="connsiteX20" fmla="*/ 3013158 w 5430302"/>
                  <a:gd name="connsiteY20" fmla="*/ 7702 h 649602"/>
                  <a:gd name="connsiteX21" fmla="*/ 3248083 w 5430302"/>
                  <a:gd name="connsiteY21" fmla="*/ 15693 h 649602"/>
                  <a:gd name="connsiteX22" fmla="*/ 3304182 w 5430302"/>
                  <a:gd name="connsiteY22" fmla="*/ 398 h 649602"/>
                  <a:gd name="connsiteX23" fmla="*/ 3728993 w 5430302"/>
                  <a:gd name="connsiteY23" fmla="*/ 5161 h 649602"/>
                  <a:gd name="connsiteX24" fmla="*/ 3841233 w 5430302"/>
                  <a:gd name="connsiteY24" fmla="*/ 12465 h 649602"/>
                  <a:gd name="connsiteX25" fmla="*/ 5430302 w 5430302"/>
                  <a:gd name="connsiteY25" fmla="*/ 15693 h 649602"/>
                  <a:gd name="connsiteX0" fmla="*/ 0 w 5430302"/>
                  <a:gd name="connsiteY0" fmla="*/ 649602 h 649602"/>
                  <a:gd name="connsiteX1" fmla="*/ 263661 w 5430302"/>
                  <a:gd name="connsiteY1" fmla="*/ 643992 h 649602"/>
                  <a:gd name="connsiteX2" fmla="*/ 302930 w 5430302"/>
                  <a:gd name="connsiteY2" fmla="*/ 576675 h 649602"/>
                  <a:gd name="connsiteX3" fmla="*/ 431956 w 5430302"/>
                  <a:gd name="connsiteY3" fmla="*/ 559845 h 649602"/>
                  <a:gd name="connsiteX4" fmla="*/ 476834 w 5430302"/>
                  <a:gd name="connsiteY4" fmla="*/ 531796 h 649602"/>
                  <a:gd name="connsiteX5" fmla="*/ 566591 w 5430302"/>
                  <a:gd name="connsiteY5" fmla="*/ 520576 h 649602"/>
                  <a:gd name="connsiteX6" fmla="*/ 611470 w 5430302"/>
                  <a:gd name="connsiteY6" fmla="*/ 486917 h 649602"/>
                  <a:gd name="connsiteX7" fmla="*/ 694930 w 5430302"/>
                  <a:gd name="connsiteY7" fmla="*/ 468715 h 649602"/>
                  <a:gd name="connsiteX8" fmla="*/ 798128 w 5430302"/>
                  <a:gd name="connsiteY8" fmla="*/ 371332 h 649602"/>
                  <a:gd name="connsiteX9" fmla="*/ 875131 w 5430302"/>
                  <a:gd name="connsiteY9" fmla="*/ 369111 h 649602"/>
                  <a:gd name="connsiteX10" fmla="*/ 1004843 w 5430302"/>
                  <a:gd name="connsiteY10" fmla="*/ 355510 h 649602"/>
                  <a:gd name="connsiteX11" fmla="*/ 1292113 w 5430302"/>
                  <a:gd name="connsiteY11" fmla="*/ 352282 h 649602"/>
                  <a:gd name="connsiteX12" fmla="*/ 1364719 w 5430302"/>
                  <a:gd name="connsiteY12" fmla="*/ 278507 h 649602"/>
                  <a:gd name="connsiteX13" fmla="*/ 1482585 w 5430302"/>
                  <a:gd name="connsiteY13" fmla="*/ 273381 h 649602"/>
                  <a:gd name="connsiteX14" fmla="*/ 2069175 w 5430302"/>
                  <a:gd name="connsiteY14" fmla="*/ 259457 h 649602"/>
                  <a:gd name="connsiteX15" fmla="*/ 2679959 w 5430302"/>
                  <a:gd name="connsiteY15" fmla="*/ 274591 h 649602"/>
                  <a:gd name="connsiteX16" fmla="*/ 2769554 w 5430302"/>
                  <a:gd name="connsiteY16" fmla="*/ 171920 h 649602"/>
                  <a:gd name="connsiteX17" fmla="*/ 2928324 w 5430302"/>
                  <a:gd name="connsiteY17" fmla="*/ 144719 h 649602"/>
                  <a:gd name="connsiteX18" fmla="*/ 2939544 w 5430302"/>
                  <a:gd name="connsiteY18" fmla="*/ 88621 h 649602"/>
                  <a:gd name="connsiteX19" fmla="*/ 2984422 w 5430302"/>
                  <a:gd name="connsiteY19" fmla="*/ 88621 h 649602"/>
                  <a:gd name="connsiteX20" fmla="*/ 3025064 w 5430302"/>
                  <a:gd name="connsiteY20" fmla="*/ 10083 h 649602"/>
                  <a:gd name="connsiteX21" fmla="*/ 3248083 w 5430302"/>
                  <a:gd name="connsiteY21" fmla="*/ 15693 h 649602"/>
                  <a:gd name="connsiteX22" fmla="*/ 3304182 w 5430302"/>
                  <a:gd name="connsiteY22" fmla="*/ 398 h 649602"/>
                  <a:gd name="connsiteX23" fmla="*/ 3728993 w 5430302"/>
                  <a:gd name="connsiteY23" fmla="*/ 5161 h 649602"/>
                  <a:gd name="connsiteX24" fmla="*/ 3841233 w 5430302"/>
                  <a:gd name="connsiteY24" fmla="*/ 12465 h 649602"/>
                  <a:gd name="connsiteX25" fmla="*/ 5430302 w 5430302"/>
                  <a:gd name="connsiteY25" fmla="*/ 15693 h 6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30302" h="649602">
                    <a:moveTo>
                      <a:pt x="0" y="649602"/>
                    </a:moveTo>
                    <a:lnTo>
                      <a:pt x="263661" y="643992"/>
                    </a:lnTo>
                    <a:cubicBezTo>
                      <a:pt x="314149" y="631838"/>
                      <a:pt x="274881" y="590699"/>
                      <a:pt x="302930" y="576675"/>
                    </a:cubicBezTo>
                    <a:cubicBezTo>
                      <a:pt x="330979" y="562651"/>
                      <a:pt x="402972" y="567325"/>
                      <a:pt x="431956" y="559845"/>
                    </a:cubicBezTo>
                    <a:cubicBezTo>
                      <a:pt x="460940" y="552365"/>
                      <a:pt x="454395" y="538341"/>
                      <a:pt x="476834" y="531796"/>
                    </a:cubicBezTo>
                    <a:cubicBezTo>
                      <a:pt x="499273" y="525251"/>
                      <a:pt x="544152" y="528056"/>
                      <a:pt x="566591" y="520576"/>
                    </a:cubicBezTo>
                    <a:cubicBezTo>
                      <a:pt x="589030" y="513096"/>
                      <a:pt x="590080" y="495560"/>
                      <a:pt x="611470" y="486917"/>
                    </a:cubicBezTo>
                    <a:cubicBezTo>
                      <a:pt x="632860" y="478274"/>
                      <a:pt x="663820" y="487979"/>
                      <a:pt x="694930" y="468715"/>
                    </a:cubicBezTo>
                    <a:cubicBezTo>
                      <a:pt x="726040" y="449451"/>
                      <a:pt x="768095" y="387933"/>
                      <a:pt x="798128" y="371332"/>
                    </a:cubicBezTo>
                    <a:cubicBezTo>
                      <a:pt x="828162" y="354731"/>
                      <a:pt x="840679" y="371748"/>
                      <a:pt x="875131" y="369111"/>
                    </a:cubicBezTo>
                    <a:cubicBezTo>
                      <a:pt x="909583" y="366474"/>
                      <a:pt x="935346" y="358315"/>
                      <a:pt x="1004843" y="355510"/>
                    </a:cubicBezTo>
                    <a:cubicBezTo>
                      <a:pt x="1074340" y="352705"/>
                      <a:pt x="1232134" y="365116"/>
                      <a:pt x="1292113" y="352282"/>
                    </a:cubicBezTo>
                    <a:cubicBezTo>
                      <a:pt x="1352092" y="339448"/>
                      <a:pt x="1332974" y="291657"/>
                      <a:pt x="1364719" y="278507"/>
                    </a:cubicBezTo>
                    <a:cubicBezTo>
                      <a:pt x="1396464" y="265357"/>
                      <a:pt x="1364779" y="273381"/>
                      <a:pt x="1482585" y="273381"/>
                    </a:cubicBezTo>
                    <a:cubicBezTo>
                      <a:pt x="1678115" y="268740"/>
                      <a:pt x="1869613" y="259255"/>
                      <a:pt x="2069175" y="259457"/>
                    </a:cubicBezTo>
                    <a:cubicBezTo>
                      <a:pt x="2268737" y="259659"/>
                      <a:pt x="2596566" y="308230"/>
                      <a:pt x="2679959" y="274591"/>
                    </a:cubicBezTo>
                    <a:cubicBezTo>
                      <a:pt x="2763352" y="240952"/>
                      <a:pt x="2728160" y="193565"/>
                      <a:pt x="2769554" y="171920"/>
                    </a:cubicBezTo>
                    <a:cubicBezTo>
                      <a:pt x="2810948" y="150275"/>
                      <a:pt x="2899992" y="158602"/>
                      <a:pt x="2928324" y="144719"/>
                    </a:cubicBezTo>
                    <a:cubicBezTo>
                      <a:pt x="2956656" y="130836"/>
                      <a:pt x="2930194" y="97971"/>
                      <a:pt x="2939544" y="88621"/>
                    </a:cubicBezTo>
                    <a:cubicBezTo>
                      <a:pt x="2948894" y="79271"/>
                      <a:pt x="2970169" y="101711"/>
                      <a:pt x="2984422" y="88621"/>
                    </a:cubicBezTo>
                    <a:cubicBezTo>
                      <a:pt x="2998675" y="75531"/>
                      <a:pt x="2981120" y="22238"/>
                      <a:pt x="3025064" y="10083"/>
                    </a:cubicBezTo>
                    <a:cubicBezTo>
                      <a:pt x="3069008" y="-2072"/>
                      <a:pt x="3201563" y="17307"/>
                      <a:pt x="3248083" y="15693"/>
                    </a:cubicBezTo>
                    <a:cubicBezTo>
                      <a:pt x="3294603" y="14079"/>
                      <a:pt x="3224030" y="2153"/>
                      <a:pt x="3304182" y="398"/>
                    </a:cubicBezTo>
                    <a:cubicBezTo>
                      <a:pt x="3384334" y="-1357"/>
                      <a:pt x="3639485" y="3150"/>
                      <a:pt x="3728993" y="5161"/>
                    </a:cubicBezTo>
                    <a:cubicBezTo>
                      <a:pt x="3818501" y="7172"/>
                      <a:pt x="3557682" y="10710"/>
                      <a:pt x="3841233" y="12465"/>
                    </a:cubicBezTo>
                    <a:lnTo>
                      <a:pt x="5430302" y="15693"/>
                    </a:lnTo>
                  </a:path>
                </a:pathLst>
              </a:custGeom>
              <a:noFill/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5126" name="Группа 5125">
                <a:extLst>
                  <a:ext uri="{FF2B5EF4-FFF2-40B4-BE49-F238E27FC236}">
                    <a16:creationId xmlns:a16="http://schemas.microsoft.com/office/drawing/2014/main" id="{6432BFB3-B30D-4EFB-BD01-BFD89AA2D78C}"/>
                  </a:ext>
                </a:extLst>
              </p:cNvPr>
              <p:cNvGrpSpPr/>
              <p:nvPr/>
            </p:nvGrpSpPr>
            <p:grpSpPr>
              <a:xfrm>
                <a:off x="1248510" y="1508316"/>
                <a:ext cx="5843622" cy="3739971"/>
                <a:chOff x="1248510" y="1508316"/>
                <a:chExt cx="5843622" cy="3739971"/>
              </a:xfrm>
            </p:grpSpPr>
            <p:cxnSp>
              <p:nvCxnSpPr>
                <p:cNvPr id="56" name="Прямая соединительная линия 55">
                  <a:extLst>
                    <a:ext uri="{FF2B5EF4-FFF2-40B4-BE49-F238E27FC236}">
                      <a16:creationId xmlns:a16="http://schemas.microsoft.com/office/drawing/2014/main" id="{1811E65F-6033-4CFE-82C7-B736572717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44449" y="5016573"/>
                  <a:ext cx="5323035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>
                  <a:extLst>
                    <a:ext uri="{FF2B5EF4-FFF2-40B4-BE49-F238E27FC236}">
                      <a16:creationId xmlns:a16="http://schemas.microsoft.com/office/drawing/2014/main" id="{30376669-DED7-497E-9F84-EE8C014F83F7}"/>
                    </a:ext>
                  </a:extLst>
                </p:cNvPr>
                <p:cNvCxnSpPr/>
                <p:nvPr/>
              </p:nvCxnSpPr>
              <p:spPr>
                <a:xfrm>
                  <a:off x="1644449" y="5016573"/>
                  <a:ext cx="0" cy="33623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>
                  <a:extLst>
                    <a:ext uri="{FF2B5EF4-FFF2-40B4-BE49-F238E27FC236}">
                      <a16:creationId xmlns:a16="http://schemas.microsoft.com/office/drawing/2014/main" id="{629DAF17-7AD1-4228-9A12-C3F9E76BD9C7}"/>
                    </a:ext>
                  </a:extLst>
                </p:cNvPr>
                <p:cNvCxnSpPr/>
                <p:nvPr/>
              </p:nvCxnSpPr>
              <p:spPr>
                <a:xfrm>
                  <a:off x="2309828" y="5016573"/>
                  <a:ext cx="0" cy="33623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>
                  <a:extLst>
                    <a:ext uri="{FF2B5EF4-FFF2-40B4-BE49-F238E27FC236}">
                      <a16:creationId xmlns:a16="http://schemas.microsoft.com/office/drawing/2014/main" id="{2387EF91-8DDD-49BA-A62D-F84AE7F2C522}"/>
                    </a:ext>
                  </a:extLst>
                </p:cNvPr>
                <p:cNvCxnSpPr/>
                <p:nvPr/>
              </p:nvCxnSpPr>
              <p:spPr>
                <a:xfrm>
                  <a:off x="2975207" y="5016573"/>
                  <a:ext cx="0" cy="33623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>
                  <a:extLst>
                    <a:ext uri="{FF2B5EF4-FFF2-40B4-BE49-F238E27FC236}">
                      <a16:creationId xmlns:a16="http://schemas.microsoft.com/office/drawing/2014/main" id="{95F764CB-9ACB-484B-B19B-AE0EF7EC75D7}"/>
                    </a:ext>
                  </a:extLst>
                </p:cNvPr>
                <p:cNvCxnSpPr/>
                <p:nvPr/>
              </p:nvCxnSpPr>
              <p:spPr>
                <a:xfrm>
                  <a:off x="3640586" y="5016573"/>
                  <a:ext cx="0" cy="33623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>
                  <a:extLst>
                    <a:ext uri="{FF2B5EF4-FFF2-40B4-BE49-F238E27FC236}">
                      <a16:creationId xmlns:a16="http://schemas.microsoft.com/office/drawing/2014/main" id="{4424021D-F2F2-41C2-821F-4DC95B4530DB}"/>
                    </a:ext>
                  </a:extLst>
                </p:cNvPr>
                <p:cNvCxnSpPr/>
                <p:nvPr/>
              </p:nvCxnSpPr>
              <p:spPr>
                <a:xfrm>
                  <a:off x="4305965" y="5016573"/>
                  <a:ext cx="0" cy="33623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>
                  <a:extLst>
                    <a:ext uri="{FF2B5EF4-FFF2-40B4-BE49-F238E27FC236}">
                      <a16:creationId xmlns:a16="http://schemas.microsoft.com/office/drawing/2014/main" id="{B6726F44-0CC8-4155-A3E6-5F0B0480073B}"/>
                    </a:ext>
                  </a:extLst>
                </p:cNvPr>
                <p:cNvCxnSpPr/>
                <p:nvPr/>
              </p:nvCxnSpPr>
              <p:spPr>
                <a:xfrm>
                  <a:off x="4971344" y="5016573"/>
                  <a:ext cx="0" cy="33623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>
                  <a:extLst>
                    <a:ext uri="{FF2B5EF4-FFF2-40B4-BE49-F238E27FC236}">
                      <a16:creationId xmlns:a16="http://schemas.microsoft.com/office/drawing/2014/main" id="{93FB35CA-6467-4523-B83F-317FFDF3E3F0}"/>
                    </a:ext>
                  </a:extLst>
                </p:cNvPr>
                <p:cNvCxnSpPr/>
                <p:nvPr/>
              </p:nvCxnSpPr>
              <p:spPr>
                <a:xfrm>
                  <a:off x="5636723" y="5016573"/>
                  <a:ext cx="0" cy="33623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>
                  <a:extLst>
                    <a:ext uri="{FF2B5EF4-FFF2-40B4-BE49-F238E27FC236}">
                      <a16:creationId xmlns:a16="http://schemas.microsoft.com/office/drawing/2014/main" id="{226FFC6C-00F7-44B9-B902-572E070AC17A}"/>
                    </a:ext>
                  </a:extLst>
                </p:cNvPr>
                <p:cNvCxnSpPr/>
                <p:nvPr/>
              </p:nvCxnSpPr>
              <p:spPr>
                <a:xfrm>
                  <a:off x="6302102" y="5016573"/>
                  <a:ext cx="0" cy="33623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>
                  <a:extLst>
                    <a:ext uri="{FF2B5EF4-FFF2-40B4-BE49-F238E27FC236}">
                      <a16:creationId xmlns:a16="http://schemas.microsoft.com/office/drawing/2014/main" id="{23CEAC46-C0A9-47E9-B9F5-4AF9968A8F6E}"/>
                    </a:ext>
                  </a:extLst>
                </p:cNvPr>
                <p:cNvCxnSpPr/>
                <p:nvPr/>
              </p:nvCxnSpPr>
              <p:spPr>
                <a:xfrm>
                  <a:off x="6967484" y="5016573"/>
                  <a:ext cx="0" cy="33623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444F124-C44F-4A16-B0F8-4B60B2565EBD}"/>
                    </a:ext>
                  </a:extLst>
                </p:cNvPr>
                <p:cNvSpPr txBox="1"/>
                <p:nvPr/>
              </p:nvSpPr>
              <p:spPr>
                <a:xfrm>
                  <a:off x="2235994" y="5063621"/>
                  <a:ext cx="16490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24</a:t>
                  </a: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7B23EE5-EAA8-41AC-A687-4972A946A060}"/>
                    </a:ext>
                  </a:extLst>
                </p:cNvPr>
                <p:cNvSpPr txBox="1"/>
                <p:nvPr/>
              </p:nvSpPr>
              <p:spPr>
                <a:xfrm>
                  <a:off x="2894422" y="5063621"/>
                  <a:ext cx="16490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48</a:t>
                  </a: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502EB418-E41E-4F67-9569-1F9684189308}"/>
                    </a:ext>
                  </a:extLst>
                </p:cNvPr>
                <p:cNvSpPr txBox="1"/>
                <p:nvPr/>
              </p:nvSpPr>
              <p:spPr>
                <a:xfrm>
                  <a:off x="3552851" y="5063621"/>
                  <a:ext cx="16490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72</a:t>
                  </a: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A82DA7D-D42E-473B-B493-29BA3C516DD7}"/>
                    </a:ext>
                  </a:extLst>
                </p:cNvPr>
                <p:cNvSpPr txBox="1"/>
                <p:nvPr/>
              </p:nvSpPr>
              <p:spPr>
                <a:xfrm>
                  <a:off x="4224947" y="5063621"/>
                  <a:ext cx="16490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96</a:t>
                  </a: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B65FFC2-B9C5-43D0-86CE-919CCD2C9047}"/>
                    </a:ext>
                  </a:extLst>
                </p:cNvPr>
                <p:cNvSpPr txBox="1"/>
                <p:nvPr/>
              </p:nvSpPr>
              <p:spPr>
                <a:xfrm>
                  <a:off x="4842149" y="5063621"/>
                  <a:ext cx="24736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120</a:t>
                  </a: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1A0C26B-AD96-43DB-AA85-1D61EE582D9E}"/>
                    </a:ext>
                  </a:extLst>
                </p:cNvPr>
                <p:cNvSpPr txBox="1"/>
                <p:nvPr/>
              </p:nvSpPr>
              <p:spPr>
                <a:xfrm>
                  <a:off x="5507411" y="5063621"/>
                  <a:ext cx="24736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144</a:t>
                  </a: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FCC64EF-D4D9-4157-B277-D7A4A1B635B0}"/>
                    </a:ext>
                  </a:extLst>
                </p:cNvPr>
                <p:cNvSpPr txBox="1"/>
                <p:nvPr/>
              </p:nvSpPr>
              <p:spPr>
                <a:xfrm>
                  <a:off x="6186341" y="5063621"/>
                  <a:ext cx="24736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168</a:t>
                  </a: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675D5FE-36B0-47C0-8E9C-EFFD5ABDDF11}"/>
                    </a:ext>
                  </a:extLst>
                </p:cNvPr>
                <p:cNvSpPr txBox="1"/>
                <p:nvPr/>
              </p:nvSpPr>
              <p:spPr>
                <a:xfrm>
                  <a:off x="6844770" y="5063621"/>
                  <a:ext cx="24736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192</a:t>
                  </a: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3ED348CB-1305-41A9-9C6B-59CEAD7C4B12}"/>
                    </a:ext>
                  </a:extLst>
                </p:cNvPr>
                <p:cNvSpPr txBox="1"/>
                <p:nvPr/>
              </p:nvSpPr>
              <p:spPr>
                <a:xfrm>
                  <a:off x="1603221" y="5063621"/>
                  <a:ext cx="8245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0</a:t>
                  </a: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45" name="Прямая соединительная линия 44">
                  <a:extLst>
                    <a:ext uri="{FF2B5EF4-FFF2-40B4-BE49-F238E27FC236}">
                      <a16:creationId xmlns:a16="http://schemas.microsoft.com/office/drawing/2014/main" id="{E8118DFD-DBBC-4408-86C1-E778D40304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4449" y="1588769"/>
                  <a:ext cx="0" cy="3427804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0035E22-0E1D-4F53-BE41-D556566E0958}"/>
                    </a:ext>
                  </a:extLst>
                </p:cNvPr>
                <p:cNvSpPr txBox="1"/>
                <p:nvPr/>
              </p:nvSpPr>
              <p:spPr>
                <a:xfrm>
                  <a:off x="1249401" y="2203287"/>
                  <a:ext cx="19856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4%</a:t>
                  </a: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A99D545-809C-4B50-A2BD-12E6C36D9F85}"/>
                    </a:ext>
                  </a:extLst>
                </p:cNvPr>
                <p:cNvSpPr txBox="1"/>
                <p:nvPr/>
              </p:nvSpPr>
              <p:spPr>
                <a:xfrm>
                  <a:off x="1249401" y="2871329"/>
                  <a:ext cx="19856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3%</a:t>
                  </a: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30DEFE4-82E1-4D3B-B81D-11DFE562B022}"/>
                    </a:ext>
                  </a:extLst>
                </p:cNvPr>
                <p:cNvSpPr txBox="1"/>
                <p:nvPr/>
              </p:nvSpPr>
              <p:spPr>
                <a:xfrm>
                  <a:off x="1249401" y="3558212"/>
                  <a:ext cx="19856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2%</a:t>
                  </a: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AAC6DA-D5D1-43A8-9EC2-37BA118CDA2E}"/>
                    </a:ext>
                  </a:extLst>
                </p:cNvPr>
                <p:cNvSpPr txBox="1"/>
                <p:nvPr/>
              </p:nvSpPr>
              <p:spPr>
                <a:xfrm>
                  <a:off x="1249401" y="4238814"/>
                  <a:ext cx="19856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1%</a:t>
                  </a: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4CE92B4-95A5-44E5-881B-37C369B3C0D4}"/>
                    </a:ext>
                  </a:extLst>
                </p:cNvPr>
                <p:cNvSpPr txBox="1"/>
                <p:nvPr/>
              </p:nvSpPr>
              <p:spPr>
                <a:xfrm>
                  <a:off x="1299889" y="4925696"/>
                  <a:ext cx="19856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0%</a:t>
                  </a: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51" name="Прямая соединительная линия 50">
                  <a:extLst>
                    <a:ext uri="{FF2B5EF4-FFF2-40B4-BE49-F238E27FC236}">
                      <a16:creationId xmlns:a16="http://schemas.microsoft.com/office/drawing/2014/main" id="{8178C8F2-6C99-4031-A021-6AF872D2AD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621744" y="4994310"/>
                  <a:ext cx="0" cy="46281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>
                  <a:extLst>
                    <a:ext uri="{FF2B5EF4-FFF2-40B4-BE49-F238E27FC236}">
                      <a16:creationId xmlns:a16="http://schemas.microsoft.com/office/drawing/2014/main" id="{E228C45B-74D6-4463-8046-5265106421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621744" y="4309017"/>
                  <a:ext cx="0" cy="46281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>
                  <a:extLst>
                    <a:ext uri="{FF2B5EF4-FFF2-40B4-BE49-F238E27FC236}">
                      <a16:creationId xmlns:a16="http://schemas.microsoft.com/office/drawing/2014/main" id="{2DED2703-72D0-451C-94D8-D357CE5BD5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621744" y="3623726"/>
                  <a:ext cx="0" cy="46281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>
                  <a:extLst>
                    <a:ext uri="{FF2B5EF4-FFF2-40B4-BE49-F238E27FC236}">
                      <a16:creationId xmlns:a16="http://schemas.microsoft.com/office/drawing/2014/main" id="{B44D1EBC-DB98-491A-ABCE-F0FA081FF2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621744" y="2938435"/>
                  <a:ext cx="0" cy="46281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>
                  <a:extLst>
                    <a:ext uri="{FF2B5EF4-FFF2-40B4-BE49-F238E27FC236}">
                      <a16:creationId xmlns:a16="http://schemas.microsoft.com/office/drawing/2014/main" id="{34350AF5-8964-4C43-9C58-1C84F4D889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621744" y="2253144"/>
                  <a:ext cx="0" cy="46281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>
                  <a:extLst>
                    <a:ext uri="{FF2B5EF4-FFF2-40B4-BE49-F238E27FC236}">
                      <a16:creationId xmlns:a16="http://schemas.microsoft.com/office/drawing/2014/main" id="{A6020810-34A5-4522-8627-5054931894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622200" y="1567853"/>
                  <a:ext cx="0" cy="46281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E219E26-1BF0-4EE5-AA23-7BD47FFBCEDC}"/>
                    </a:ext>
                  </a:extLst>
                </p:cNvPr>
                <p:cNvSpPr txBox="1"/>
                <p:nvPr/>
              </p:nvSpPr>
              <p:spPr>
                <a:xfrm>
                  <a:off x="1248510" y="1508316"/>
                  <a:ext cx="19856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5%</a:t>
                  </a: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5133" name="TextBox 5132">
              <a:extLst>
                <a:ext uri="{FF2B5EF4-FFF2-40B4-BE49-F238E27FC236}">
                  <a16:creationId xmlns:a16="http://schemas.microsoft.com/office/drawing/2014/main" id="{2B4B538C-0EB4-490F-8280-70F3B772F75F}"/>
                </a:ext>
              </a:extLst>
            </p:cNvPr>
            <p:cNvSpPr txBox="1"/>
            <p:nvPr/>
          </p:nvSpPr>
          <p:spPr>
            <a:xfrm rot="16200000">
              <a:off x="799742" y="4607059"/>
              <a:ext cx="1779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Вероятность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30B713D-A076-4A5F-83E3-557E67038A3C}"/>
                </a:ext>
              </a:extLst>
            </p:cNvPr>
            <p:cNvSpPr txBox="1"/>
            <p:nvPr/>
          </p:nvSpPr>
          <p:spPr>
            <a:xfrm>
              <a:off x="6084310" y="3913816"/>
              <a:ext cx="1406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accent6"/>
                  </a:solidFill>
                  <a:latin typeface="Proxima Nova"/>
                </a:rPr>
                <a:t>15 (</a:t>
              </a:r>
              <a:r>
                <a:rPr lang="en-GB" sz="1600" dirty="0">
                  <a:solidFill>
                    <a:schemeClr val="accent6"/>
                  </a:solidFill>
                  <a:latin typeface="Proxima Nova"/>
                </a:rPr>
                <a:t>n=4098)</a:t>
              </a:r>
              <a:endParaRPr lang="ru-RU" sz="1600" dirty="0">
                <a:solidFill>
                  <a:schemeClr val="accent6"/>
                </a:solidFill>
                <a:latin typeface="Proxima Nova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F13BB7A-5053-4D78-95BC-3B013A166C99}"/>
                </a:ext>
              </a:extLst>
            </p:cNvPr>
            <p:cNvSpPr txBox="1"/>
            <p:nvPr/>
          </p:nvSpPr>
          <p:spPr>
            <a:xfrm>
              <a:off x="6101767" y="3104255"/>
              <a:ext cx="13716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Proxima Nova"/>
                </a:rPr>
                <a:t>47</a:t>
              </a:r>
              <a:r>
                <a:rPr lang="ru-RU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Proxima Nova"/>
                </a:rPr>
                <a:t> (</a:t>
              </a:r>
              <a:r>
                <a:rPr lang="en-GB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Proxima Nova"/>
                </a:rPr>
                <a:t>n=5817)</a:t>
              </a:r>
              <a:endPara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"/>
              </a:endParaRPr>
            </a:p>
          </p:txBody>
        </p:sp>
        <p:cxnSp>
          <p:nvCxnSpPr>
            <p:cNvPr id="5135" name="Прямая соединительная линия 5134">
              <a:extLst>
                <a:ext uri="{FF2B5EF4-FFF2-40B4-BE49-F238E27FC236}">
                  <a16:creationId xmlns:a16="http://schemas.microsoft.com/office/drawing/2014/main" id="{C6777114-88A9-4A3F-9D22-2319B44ED525}"/>
                </a:ext>
              </a:extLst>
            </p:cNvPr>
            <p:cNvCxnSpPr>
              <a:cxnSpLocks/>
            </p:cNvCxnSpPr>
            <p:nvPr/>
          </p:nvCxnSpPr>
          <p:spPr>
            <a:xfrm>
              <a:off x="5441557" y="1844824"/>
              <a:ext cx="398099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>
              <a:extLst>
                <a:ext uri="{FF2B5EF4-FFF2-40B4-BE49-F238E27FC236}">
                  <a16:creationId xmlns:a16="http://schemas.microsoft.com/office/drawing/2014/main" id="{0866357D-ED4B-46FA-82D3-164C71E06651}"/>
                </a:ext>
              </a:extLst>
            </p:cNvPr>
            <p:cNvCxnSpPr>
              <a:cxnSpLocks/>
            </p:cNvCxnSpPr>
            <p:nvPr/>
          </p:nvCxnSpPr>
          <p:spPr>
            <a:xfrm>
              <a:off x="5441557" y="2132856"/>
              <a:ext cx="398099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7" name="TextBox 5136">
              <a:extLst>
                <a:ext uri="{FF2B5EF4-FFF2-40B4-BE49-F238E27FC236}">
                  <a16:creationId xmlns:a16="http://schemas.microsoft.com/office/drawing/2014/main" id="{B95CD261-DEF7-46C5-B283-A67DEEBD614D}"/>
                </a:ext>
              </a:extLst>
            </p:cNvPr>
            <p:cNvSpPr txBox="1"/>
            <p:nvPr/>
          </p:nvSpPr>
          <p:spPr>
            <a:xfrm>
              <a:off x="5839655" y="1645565"/>
              <a:ext cx="2483935" cy="305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EFV-</a:t>
              </a:r>
              <a:r>
                <a:rPr lang="ru-RU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содерж</a:t>
              </a:r>
              <a:r>
                <a:rPr lang="ru-RU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. режим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248A9E1-5F3F-4A2B-AEF6-8BCE7BF12C75}"/>
                </a:ext>
              </a:extLst>
            </p:cNvPr>
            <p:cNvSpPr txBox="1"/>
            <p:nvPr/>
          </p:nvSpPr>
          <p:spPr>
            <a:xfrm>
              <a:off x="5839655" y="1958606"/>
              <a:ext cx="1638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6"/>
                  </a:solidFill>
                </a:rPr>
                <a:t>Режим без </a:t>
              </a:r>
              <a:r>
                <a:rPr lang="en-GB" dirty="0">
                  <a:solidFill>
                    <a:schemeClr val="accent6"/>
                  </a:solidFill>
                </a:rPr>
                <a:t>EFV</a:t>
              </a:r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5143" name="TextBox 5142">
              <a:extLst>
                <a:ext uri="{FF2B5EF4-FFF2-40B4-BE49-F238E27FC236}">
                  <a16:creationId xmlns:a16="http://schemas.microsoft.com/office/drawing/2014/main" id="{D23D50E0-245B-4A20-9B2A-CA1F8564CFC8}"/>
                </a:ext>
              </a:extLst>
            </p:cNvPr>
            <p:cNvSpPr txBox="1"/>
            <p:nvPr/>
          </p:nvSpPr>
          <p:spPr>
            <a:xfrm>
              <a:off x="2339752" y="3548754"/>
              <a:ext cx="16379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Отношение рисков:</a:t>
              </a:r>
              <a:br>
                <a:rPr lang="ru-RU" sz="11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</a:br>
              <a:r>
                <a:rPr lang="ru-RU" sz="11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2,28 (р=0,006)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26B1C1D-2224-4513-BF36-3C3D59CB83F8}"/>
                </a:ext>
              </a:extLst>
            </p:cNvPr>
            <p:cNvSpPr txBox="1"/>
            <p:nvPr/>
          </p:nvSpPr>
          <p:spPr>
            <a:xfrm>
              <a:off x="2047750" y="5263242"/>
              <a:ext cx="2421295" cy="228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Время до события, недели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309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5D3C-AA28-4D06-8230-E54B9B87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82575"/>
            <a:ext cx="7886700" cy="891328"/>
          </a:xfrm>
        </p:spPr>
        <p:txBody>
          <a:bodyPr>
            <a:noAutofit/>
          </a:bodyPr>
          <a:lstStyle/>
          <a:p>
            <a:r>
              <a:rPr lang="ru-RU" dirty="0"/>
              <a:t>Замена </a:t>
            </a:r>
            <a:r>
              <a:rPr lang="en-US" dirty="0"/>
              <a:t>EFV </a:t>
            </a:r>
            <a:r>
              <a:rPr lang="ru-RU" dirty="0"/>
              <a:t>на </a:t>
            </a:r>
            <a:r>
              <a:rPr lang="en-US" dirty="0"/>
              <a:t>ETR </a:t>
            </a:r>
            <a:r>
              <a:rPr lang="ru-RU" dirty="0"/>
              <a:t>через 12 недель приводит</a:t>
            </a:r>
            <a:br>
              <a:rPr lang="en-GB" dirty="0"/>
            </a:br>
            <a:r>
              <a:rPr lang="ru-RU" dirty="0"/>
              <a:t>к снижению НЯ со стороны ЦНС 2-4 степени тяжести на 30%</a:t>
            </a:r>
            <a:endParaRPr lang="en-US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1144F09C-192F-40FE-A8FD-FCBDB054E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en-US" dirty="0"/>
              <a:t>EFV – </a:t>
            </a:r>
            <a:r>
              <a:rPr lang="ru-RU" dirty="0" err="1"/>
              <a:t>эфавиренз</a:t>
            </a:r>
            <a:r>
              <a:rPr lang="ru-RU" dirty="0"/>
              <a:t>, </a:t>
            </a:r>
            <a:r>
              <a:rPr lang="en-US" dirty="0"/>
              <a:t>ETR – </a:t>
            </a:r>
            <a:r>
              <a:rPr lang="ru-RU" dirty="0" err="1"/>
              <a:t>этравирин</a:t>
            </a:r>
            <a:r>
              <a:rPr lang="ru-RU" dirty="0"/>
              <a:t>, ВИЧ – вирус иммунодефицита человека,  НИОТ – </a:t>
            </a:r>
            <a:r>
              <a:rPr lang="ru-RU" dirty="0" err="1"/>
              <a:t>нуклеозидные</a:t>
            </a:r>
            <a:r>
              <a:rPr lang="ru-RU" dirty="0"/>
              <a:t> ингибиторы обратной транскриптазы, НЯ – нежелательные явления, РНК – рибонуклеиновая кислота, ЦНС – центральная нервная система</a:t>
            </a:r>
            <a:endParaRPr lang="en-US" dirty="0"/>
          </a:p>
          <a:p>
            <a:r>
              <a:rPr lang="en-US" dirty="0"/>
              <a:t>Waters et al. A phase IV, double-blind, </a:t>
            </a:r>
            <a:r>
              <a:rPr lang="en-US" dirty="0" err="1"/>
              <a:t>multicentre</a:t>
            </a:r>
            <a:r>
              <a:rPr lang="en-US" dirty="0"/>
              <a:t>, randomized, placebo-controlled, plot study to assess the feasibility of switching individuals receiving efavirenz </a:t>
            </a:r>
            <a:r>
              <a:rPr lang="en-US" dirty="0" err="1"/>
              <a:t>with,continuing</a:t>
            </a:r>
            <a:r>
              <a:rPr lang="en-US" dirty="0"/>
              <a:t> central nervous system adverse events to etravirine. AIDS. 2011 Jan 2; 25 (1): 65:71. </a:t>
            </a:r>
            <a:r>
              <a:rPr lang="en-US" dirty="0" err="1"/>
              <a:t>doi</a:t>
            </a:r>
            <a:r>
              <a:rPr lang="en-US" dirty="0"/>
              <a:t>: 10.1097/QAD.00013e328341 685</a:t>
            </a: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B43CFDF-F7EE-4DF6-ABB9-730B3227C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963271"/>
              </p:ext>
            </p:extLst>
          </p:nvPr>
        </p:nvGraphicFramePr>
        <p:xfrm>
          <a:off x="395288" y="1346851"/>
          <a:ext cx="8353425" cy="389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96">
            <a:extLst>
              <a:ext uri="{FF2B5EF4-FFF2-40B4-BE49-F238E27FC236}">
                <a16:creationId xmlns:a16="http://schemas.microsoft.com/office/drawing/2014/main" id="{2CA50B0D-BA2E-4A63-8C63-BE79A54DE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63" y="5465488"/>
            <a:ext cx="8064897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accent3"/>
                </a:solidFill>
                <a:latin typeface="Proxima Nova"/>
                <a:ea typeface="ＭＳ Ｐゴシック"/>
                <a:cs typeface="Times New Roman" pitchFamily="18" charset="0"/>
              </a:rPr>
              <a:t>У всех пациентов ВИЧ-1 РНК сохранилась на уровне </a:t>
            </a:r>
            <a:r>
              <a:rPr lang="en-GB" sz="1200" dirty="0">
                <a:solidFill>
                  <a:schemeClr val="accent3"/>
                </a:solidFill>
                <a:latin typeface="Proxima Nova"/>
                <a:ea typeface="ＭＳ Ｐゴシック"/>
                <a:cs typeface="Times New Roman" pitchFamily="18" charset="0"/>
              </a:rPr>
              <a:t>&lt;50</a:t>
            </a:r>
            <a:r>
              <a:rPr lang="ru-RU" sz="1200" dirty="0">
                <a:solidFill>
                  <a:schemeClr val="accent3"/>
                </a:solidFill>
                <a:latin typeface="Proxima Nova"/>
                <a:ea typeface="ＭＳ Ｐゴシック"/>
                <a:cs typeface="Times New Roman" pitchFamily="18" charset="0"/>
              </a:rPr>
              <a:t> копий/мл</a:t>
            </a:r>
            <a:endParaRPr kumimoji="0" lang="en-US" sz="1200" b="0" i="0" u="none" strike="noStrike" kern="1200" cap="none" spc="0" normalizeH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Proxima Nova"/>
              <a:ea typeface="ＭＳ Ｐゴシック"/>
              <a:cs typeface="Times New Roman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6106EF3-9ED1-44D1-850E-FDECEAA4887F}"/>
              </a:ext>
            </a:extLst>
          </p:cNvPr>
          <p:cNvSpPr/>
          <p:nvPr/>
        </p:nvSpPr>
        <p:spPr>
          <a:xfrm>
            <a:off x="392908" y="5292540"/>
            <a:ext cx="8355806" cy="512724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72F53C-8197-4534-AD15-0B05978E6A49}"/>
              </a:ext>
            </a:extLst>
          </p:cNvPr>
          <p:cNvSpPr txBox="1"/>
          <p:nvPr/>
        </p:nvSpPr>
        <p:spPr>
          <a:xfrm>
            <a:off x="2555776" y="4820923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p=0,041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F6529-19E0-4FF2-9813-8FFC784DF795}"/>
              </a:ext>
            </a:extLst>
          </p:cNvPr>
          <p:cNvSpPr txBox="1"/>
          <p:nvPr/>
        </p:nvSpPr>
        <p:spPr>
          <a:xfrm>
            <a:off x="6444208" y="4817076"/>
            <a:ext cx="571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p=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NS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507656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5D5E-552B-4805-A98A-783EB5D6C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АРТ и НЯ</a:t>
            </a:r>
            <a:br>
              <a:rPr lang="ru-RU" dirty="0"/>
            </a:br>
            <a:r>
              <a:rPr lang="ru-RU" dirty="0"/>
              <a:t>со стороны печени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5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1361BA-DB72-4C7A-95A4-7C2197020F5C}"/>
              </a:ext>
            </a:extLst>
          </p:cNvPr>
          <p:cNvSpPr/>
          <p:nvPr/>
        </p:nvSpPr>
        <p:spPr>
          <a:xfrm>
            <a:off x="0" y="915214"/>
            <a:ext cx="9144000" cy="658036"/>
          </a:xfrm>
          <a:prstGeom prst="rect">
            <a:avLst/>
          </a:prstGeom>
          <a:gradFill flip="none" rotWithShape="1">
            <a:gsLst>
              <a:gs pos="79000">
                <a:schemeClr val="accent2"/>
              </a:gs>
              <a:gs pos="9000">
                <a:schemeClr val="accent3">
                  <a:lumMod val="60000"/>
                  <a:lumOff val="40000"/>
                </a:schemeClr>
              </a:gs>
              <a:gs pos="49000">
                <a:schemeClr val="accent1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>
                <a:gsLst>
                  <a:gs pos="10000">
                    <a:schemeClr val="accent5"/>
                  </a:gs>
                  <a:gs pos="69616">
                    <a:schemeClr val="accent2"/>
                  </a:gs>
                  <a:gs pos="52000">
                    <a:schemeClr val="accent1"/>
                  </a:gs>
                  <a:gs pos="100000">
                    <a:schemeClr val="accent3"/>
                  </a:gs>
                </a:gsLst>
                <a:lin ang="2400000" scaled="0"/>
              </a:gra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7EB9D4B-541F-4152-99BA-F00CC0B1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Раскрытие информации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9847E-5471-4DCD-A483-D361B640FFFD}"/>
              </a:ext>
            </a:extLst>
          </p:cNvPr>
          <p:cNvSpPr txBox="1"/>
          <p:nvPr/>
        </p:nvSpPr>
        <p:spPr>
          <a:xfrm>
            <a:off x="395286" y="950545"/>
            <a:ext cx="8641210" cy="58737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200" b="1" dirty="0">
                <a:gradFill flip="none" rotWithShape="1">
                  <a:gsLst>
                    <a:gs pos="10000">
                      <a:schemeClr val="accent5"/>
                    </a:gs>
                    <a:gs pos="69616">
                      <a:schemeClr val="accent2"/>
                    </a:gs>
                    <a:gs pos="52000">
                      <a:schemeClr val="accent1"/>
                    </a:gs>
                    <a:gs pos="100000">
                      <a:schemeClr val="accent3"/>
                    </a:gs>
                  </a:gsLst>
                  <a:lin ang="2400000" scaled="0"/>
                  <a:tileRect/>
                </a:gradFill>
                <a:latin typeface="Proxima Nova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bg1"/>
                </a:solidFill>
              </a:rPr>
              <a:t>Лектор: Кравченко Алексей Викторович</a:t>
            </a:r>
          </a:p>
          <a:p>
            <a:r>
              <a:rPr lang="ru-RU" sz="1800" b="0" dirty="0">
                <a:solidFill>
                  <a:schemeClr val="bg1"/>
                </a:solidFill>
              </a:rPr>
              <a:t>Должность: </a:t>
            </a:r>
            <a:r>
              <a:rPr lang="ru-RU" sz="1800" b="0" dirty="0" err="1">
                <a:solidFill>
                  <a:schemeClr val="bg1"/>
                </a:solidFill>
              </a:rPr>
              <a:t>в.н.с</a:t>
            </a:r>
            <a:r>
              <a:rPr lang="ru-RU" sz="1800" b="0" dirty="0">
                <a:solidFill>
                  <a:schemeClr val="bg1"/>
                </a:solidFill>
              </a:rPr>
              <a:t>., Федеральный НМЦ СПИД</a:t>
            </a:r>
          </a:p>
          <a:p>
            <a:r>
              <a:rPr lang="ru-RU" sz="1800" b="0" dirty="0">
                <a:solidFill>
                  <a:schemeClr val="bg1"/>
                </a:solidFill>
              </a:rPr>
              <a:t>Ученая степень: проф., д.м.н.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F6D517F-4927-4CF7-BA16-E5DB373A9E63}"/>
              </a:ext>
            </a:extLst>
          </p:cNvPr>
          <p:cNvSpPr txBox="1">
            <a:spLocks noChangeArrowheads="1"/>
          </p:cNvSpPr>
          <p:nvPr/>
        </p:nvSpPr>
        <p:spPr>
          <a:xfrm>
            <a:off x="395287" y="1844823"/>
            <a:ext cx="8353425" cy="4608513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Proxima Nov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Proxima Nov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Proxima Nov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Proxima Nov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Proxima Nov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  <a:t>Данная презентация поддерживается компанией </a:t>
            </a: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Janssen, </a:t>
            </a:r>
            <a: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  <a:t>Фармацевтическим подразделением</a:t>
            </a:r>
            <a:b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  <a:t>ООО «Джонсон </a:t>
            </a: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&amp; </a:t>
            </a:r>
            <a: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  <a:t>Джонсон». </a:t>
            </a:r>
            <a:r>
              <a:rPr lang="ru-RU" altLang="en-US" sz="14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Мнения, высказанные на слайдах и в выступлении,</a:t>
            </a:r>
            <a:br>
              <a:rPr lang="ru-RU" altLang="en-US" sz="14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en-US" sz="14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отражают точку зрения лектора, которая не обязательно отражает точку зрения компании </a:t>
            </a: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Janssen</a:t>
            </a:r>
            <a:r>
              <a:rPr lang="ru-RU" altLang="en-US" sz="14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altLang="en-US" sz="1400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  <a:t>Представлена только информация в рамках зарегистрированных в РФ показаний.</a:t>
            </a:r>
            <a:b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Janssen</a:t>
            </a:r>
            <a: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  <a:t> не рекомендует применять свои лекарственные препараты способами,</a:t>
            </a:r>
            <a:b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  <a:t>отличными от описываемых в инструкции по медицинскому применению. </a:t>
            </a:r>
          </a:p>
          <a:p>
            <a:pPr marL="0" indent="0">
              <a:buNone/>
            </a:pPr>
            <a:endParaRPr lang="ru-RU" alt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  <a:t>Перед назначением лекарственных препаратов, пожалуйста, ознакомьтесь с инструкциями</a:t>
            </a:r>
            <a:b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  <a:t>по медицинскому применению. Полные инструкции по медицинскому применению доступны</a:t>
            </a:r>
            <a:b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  <a:t>по запросу. </a:t>
            </a:r>
          </a:p>
          <a:p>
            <a:pPr marL="0" indent="0">
              <a:buNone/>
            </a:pPr>
            <a:endParaRPr lang="ru-RU" alt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altLang="en-US" sz="14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Данная информация предназначена для медицинских и фармацевтических работников. Последующее распространение – исключительно с согласия лектора. </a:t>
            </a:r>
          </a:p>
          <a:p>
            <a:pPr marL="0" indent="0">
              <a:buNone/>
            </a:pPr>
            <a:endParaRPr lang="en-US" alt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  <a:t>Настоящим лектор подтверждает, что он(а) получает гонорары за консультационные услуги</a:t>
            </a:r>
            <a:b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en-US" sz="1400" dirty="0">
                <a:solidFill>
                  <a:schemeClr val="tx2">
                    <a:lumMod val="75000"/>
                  </a:schemeClr>
                </a:solidFill>
              </a:rPr>
              <a:t>в области научной и педагогической деятельности (образовательные услуги, научные статьи, участие в экспертных советах, участие в исследованиях и др.) от следующих компаний: ООО «Джонсон и Джонсон»</a:t>
            </a:r>
            <a:endParaRPr lang="ru-RU" altLang="en-US" sz="1400" i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24077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11B9AD-315A-4F97-921B-D7CFB2AB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Этравирин (Интеленс</a:t>
            </a:r>
            <a:r>
              <a:rPr lang="ru-RU" baseline="30000" dirty="0"/>
              <a:t>®</a:t>
            </a:r>
            <a:r>
              <a:rPr lang="ru-RU" dirty="0"/>
              <a:t>) сопоставим с плацебо</a:t>
            </a:r>
            <a:br>
              <a:rPr lang="ru-RU" dirty="0"/>
            </a:br>
            <a:r>
              <a:rPr lang="ru-RU" dirty="0"/>
              <a:t>по влиянию на АЛТ, АСТ</a:t>
            </a:r>
          </a:p>
        </p:txBody>
      </p:sp>
      <p:sp>
        <p:nvSpPr>
          <p:cNvPr id="83" name="Текст 82">
            <a:extLst>
              <a:ext uri="{FF2B5EF4-FFF2-40B4-BE49-F238E27FC236}">
                <a16:creationId xmlns:a16="http://schemas.microsoft.com/office/drawing/2014/main" id="{9B853BD3-15A1-4FA4-BD41-464253FD71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907" y="6549725"/>
            <a:ext cx="8353425" cy="215900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АЛТ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аланинаминотрансфераза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АСТ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аспартатаминотрансфераза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ОБР – обязательный базовый режим</a:t>
            </a:r>
            <a:b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err="1"/>
              <a:t>Katlama</a:t>
            </a:r>
            <a:r>
              <a:rPr lang="en-US" dirty="0"/>
              <a:t> et al. Efficacy and safety of etravirine at week 96 in treatment experienced HIV type-1 infected patients in the DUET-1 and DUET-2 trials </a:t>
            </a:r>
            <a:r>
              <a:rPr lang="en-US" dirty="0" err="1"/>
              <a:t>Antivir</a:t>
            </a:r>
            <a:r>
              <a:rPr lang="en-US" dirty="0"/>
              <a:t> </a:t>
            </a:r>
            <a:r>
              <a:rPr lang="en-US" dirty="0" err="1"/>
              <a:t>Ther</a:t>
            </a:r>
            <a:r>
              <a:rPr lang="en-US" dirty="0"/>
              <a:t> 2010.15 (7) 1045-52 </a:t>
            </a:r>
            <a:r>
              <a:rPr lang="en-US" dirty="0" err="1"/>
              <a:t>doi</a:t>
            </a:r>
            <a:r>
              <a:rPr lang="en-US" dirty="0"/>
              <a:t> 10 3851/IMP1662</a:t>
            </a:r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C5C5C882-CFA9-4D7F-9BD6-9B3183CFB5E3}"/>
              </a:ext>
            </a:extLst>
          </p:cNvPr>
          <p:cNvGrpSpPr/>
          <p:nvPr/>
        </p:nvGrpSpPr>
        <p:grpSpPr>
          <a:xfrm>
            <a:off x="356102" y="1536663"/>
            <a:ext cx="4136057" cy="2610230"/>
            <a:chOff x="356102" y="2424029"/>
            <a:chExt cx="4136057" cy="2610230"/>
          </a:xfrm>
        </p:grpSpPr>
        <p:graphicFrame>
          <p:nvGraphicFramePr>
            <p:cNvPr id="80" name="Диаграмма 79">
              <a:extLst>
                <a:ext uri="{FF2B5EF4-FFF2-40B4-BE49-F238E27FC236}">
                  <a16:creationId xmlns:a16="http://schemas.microsoft.com/office/drawing/2014/main" id="{53D82C9B-1486-4498-B877-B8DA3CBC784F}"/>
                </a:ext>
              </a:extLst>
            </p:cNvPr>
            <p:cNvGraphicFramePr/>
            <p:nvPr/>
          </p:nvGraphicFramePr>
          <p:xfrm>
            <a:off x="356102" y="2424029"/>
            <a:ext cx="4136057" cy="26102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372186DF-631A-4A12-AFC1-00808143C23A}"/>
                </a:ext>
              </a:extLst>
            </p:cNvPr>
            <p:cNvSpPr/>
            <p:nvPr/>
          </p:nvSpPr>
          <p:spPr>
            <a:xfrm>
              <a:off x="899728" y="3613798"/>
              <a:ext cx="3456061" cy="279990"/>
            </a:xfrm>
            <a:custGeom>
              <a:avLst/>
              <a:gdLst>
                <a:gd name="connsiteX0" fmla="*/ 0 w 2924175"/>
                <a:gd name="connsiteY0" fmla="*/ 0 h 241300"/>
                <a:gd name="connsiteX1" fmla="*/ 63500 w 2924175"/>
                <a:gd name="connsiteY1" fmla="*/ 165100 h 241300"/>
                <a:gd name="connsiteX2" fmla="*/ 269875 w 2924175"/>
                <a:gd name="connsiteY2" fmla="*/ 146050 h 241300"/>
                <a:gd name="connsiteX3" fmla="*/ 365125 w 2924175"/>
                <a:gd name="connsiteY3" fmla="*/ 241300 h 241300"/>
                <a:gd name="connsiteX4" fmla="*/ 517525 w 2924175"/>
                <a:gd name="connsiteY4" fmla="*/ 212725 h 241300"/>
                <a:gd name="connsiteX5" fmla="*/ 600075 w 2924175"/>
                <a:gd name="connsiteY5" fmla="*/ 92075 h 241300"/>
                <a:gd name="connsiteX6" fmla="*/ 739775 w 2924175"/>
                <a:gd name="connsiteY6" fmla="*/ 231775 h 241300"/>
                <a:gd name="connsiteX7" fmla="*/ 955675 w 2924175"/>
                <a:gd name="connsiteY7" fmla="*/ 215900 h 241300"/>
                <a:gd name="connsiteX8" fmla="*/ 1444625 w 2924175"/>
                <a:gd name="connsiteY8" fmla="*/ 127000 h 241300"/>
                <a:gd name="connsiteX9" fmla="*/ 1936750 w 2924175"/>
                <a:gd name="connsiteY9" fmla="*/ 212725 h 241300"/>
                <a:gd name="connsiteX10" fmla="*/ 2155825 w 2924175"/>
                <a:gd name="connsiteY10" fmla="*/ 184150 h 241300"/>
                <a:gd name="connsiteX11" fmla="*/ 2527300 w 2924175"/>
                <a:gd name="connsiteY11" fmla="*/ 231775 h 241300"/>
                <a:gd name="connsiteX12" fmla="*/ 2924175 w 2924175"/>
                <a:gd name="connsiteY12" fmla="*/ 3175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4175" h="241300">
                  <a:moveTo>
                    <a:pt x="0" y="0"/>
                  </a:moveTo>
                  <a:lnTo>
                    <a:pt x="63500" y="165100"/>
                  </a:lnTo>
                  <a:lnTo>
                    <a:pt x="269875" y="146050"/>
                  </a:lnTo>
                  <a:lnTo>
                    <a:pt x="365125" y="241300"/>
                  </a:lnTo>
                  <a:lnTo>
                    <a:pt x="517525" y="212725"/>
                  </a:lnTo>
                  <a:lnTo>
                    <a:pt x="600075" y="92075"/>
                  </a:lnTo>
                  <a:lnTo>
                    <a:pt x="739775" y="231775"/>
                  </a:lnTo>
                  <a:lnTo>
                    <a:pt x="955675" y="215900"/>
                  </a:lnTo>
                  <a:lnTo>
                    <a:pt x="1444625" y="127000"/>
                  </a:lnTo>
                  <a:lnTo>
                    <a:pt x="1936750" y="212725"/>
                  </a:lnTo>
                  <a:lnTo>
                    <a:pt x="2155825" y="184150"/>
                  </a:lnTo>
                  <a:lnTo>
                    <a:pt x="2527300" y="231775"/>
                  </a:lnTo>
                  <a:lnTo>
                    <a:pt x="2924175" y="3175"/>
                  </a:lnTo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7FC7C273-233F-4D2A-9CD2-D71A1C0DCB5D}"/>
                </a:ext>
              </a:extLst>
            </p:cNvPr>
            <p:cNvSpPr/>
            <p:nvPr/>
          </p:nvSpPr>
          <p:spPr>
            <a:xfrm>
              <a:off x="897565" y="3615960"/>
              <a:ext cx="3482329" cy="375776"/>
            </a:xfrm>
            <a:custGeom>
              <a:avLst/>
              <a:gdLst>
                <a:gd name="connsiteX0" fmla="*/ 0 w 2946400"/>
                <a:gd name="connsiteY0" fmla="*/ 0 h 323850"/>
                <a:gd name="connsiteX1" fmla="*/ 73025 w 2946400"/>
                <a:gd name="connsiteY1" fmla="*/ 104775 h 323850"/>
                <a:gd name="connsiteX2" fmla="*/ 161925 w 2946400"/>
                <a:gd name="connsiteY2" fmla="*/ 104775 h 323850"/>
                <a:gd name="connsiteX3" fmla="*/ 257175 w 2946400"/>
                <a:gd name="connsiteY3" fmla="*/ 206375 h 323850"/>
                <a:gd name="connsiteX4" fmla="*/ 396875 w 2946400"/>
                <a:gd name="connsiteY4" fmla="*/ 282575 h 323850"/>
                <a:gd name="connsiteX5" fmla="*/ 514350 w 2946400"/>
                <a:gd name="connsiteY5" fmla="*/ 225425 h 323850"/>
                <a:gd name="connsiteX6" fmla="*/ 635000 w 2946400"/>
                <a:gd name="connsiteY6" fmla="*/ 219075 h 323850"/>
                <a:gd name="connsiteX7" fmla="*/ 755650 w 2946400"/>
                <a:gd name="connsiteY7" fmla="*/ 161925 h 323850"/>
                <a:gd name="connsiteX8" fmla="*/ 1009650 w 2946400"/>
                <a:gd name="connsiteY8" fmla="*/ 241300 h 323850"/>
                <a:gd name="connsiteX9" fmla="*/ 1228725 w 2946400"/>
                <a:gd name="connsiteY9" fmla="*/ 266700 h 323850"/>
                <a:gd name="connsiteX10" fmla="*/ 1463675 w 2946400"/>
                <a:gd name="connsiteY10" fmla="*/ 241300 h 323850"/>
                <a:gd name="connsiteX11" fmla="*/ 1714500 w 2946400"/>
                <a:gd name="connsiteY11" fmla="*/ 282575 h 323850"/>
                <a:gd name="connsiteX12" fmla="*/ 1955800 w 2946400"/>
                <a:gd name="connsiteY12" fmla="*/ 171450 h 323850"/>
                <a:gd name="connsiteX13" fmla="*/ 2178050 w 2946400"/>
                <a:gd name="connsiteY13" fmla="*/ 323850 h 323850"/>
                <a:gd name="connsiteX14" fmla="*/ 2178050 w 2946400"/>
                <a:gd name="connsiteY14" fmla="*/ 323850 h 323850"/>
                <a:gd name="connsiteX15" fmla="*/ 2520950 w 2946400"/>
                <a:gd name="connsiteY15" fmla="*/ 228600 h 323850"/>
                <a:gd name="connsiteX16" fmla="*/ 2946400 w 2946400"/>
                <a:gd name="connsiteY16" fmla="*/ 2349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46400" h="323850">
                  <a:moveTo>
                    <a:pt x="0" y="0"/>
                  </a:moveTo>
                  <a:lnTo>
                    <a:pt x="73025" y="104775"/>
                  </a:lnTo>
                  <a:lnTo>
                    <a:pt x="161925" y="104775"/>
                  </a:lnTo>
                  <a:lnTo>
                    <a:pt x="257175" y="206375"/>
                  </a:lnTo>
                  <a:lnTo>
                    <a:pt x="396875" y="282575"/>
                  </a:lnTo>
                  <a:lnTo>
                    <a:pt x="514350" y="225425"/>
                  </a:lnTo>
                  <a:lnTo>
                    <a:pt x="635000" y="219075"/>
                  </a:lnTo>
                  <a:lnTo>
                    <a:pt x="755650" y="161925"/>
                  </a:lnTo>
                  <a:lnTo>
                    <a:pt x="1009650" y="241300"/>
                  </a:lnTo>
                  <a:lnTo>
                    <a:pt x="1228725" y="266700"/>
                  </a:lnTo>
                  <a:lnTo>
                    <a:pt x="1463675" y="241300"/>
                  </a:lnTo>
                  <a:lnTo>
                    <a:pt x="1714500" y="282575"/>
                  </a:lnTo>
                  <a:lnTo>
                    <a:pt x="1955800" y="171450"/>
                  </a:lnTo>
                  <a:lnTo>
                    <a:pt x="2178050" y="323850"/>
                  </a:lnTo>
                  <a:lnTo>
                    <a:pt x="2178050" y="323850"/>
                  </a:lnTo>
                  <a:lnTo>
                    <a:pt x="2520950" y="228600"/>
                  </a:lnTo>
                  <a:lnTo>
                    <a:pt x="2946400" y="234950"/>
                  </a:lnTo>
                </a:path>
              </a:pathLst>
            </a:cu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1554B140-A3A9-47D9-9E20-8A2ECCB2656F}"/>
              </a:ext>
            </a:extLst>
          </p:cNvPr>
          <p:cNvGrpSpPr/>
          <p:nvPr/>
        </p:nvGrpSpPr>
        <p:grpSpPr>
          <a:xfrm>
            <a:off x="4758200" y="1536663"/>
            <a:ext cx="4136057" cy="2610230"/>
            <a:chOff x="4653827" y="2457851"/>
            <a:chExt cx="4136057" cy="2610230"/>
          </a:xfrm>
        </p:grpSpPr>
        <p:graphicFrame>
          <p:nvGraphicFramePr>
            <p:cNvPr id="50" name="Диаграмма 49">
              <a:extLst>
                <a:ext uri="{FF2B5EF4-FFF2-40B4-BE49-F238E27FC236}">
                  <a16:creationId xmlns:a16="http://schemas.microsoft.com/office/drawing/2014/main" id="{AF6ADD64-E218-4353-98BA-EBB0842DA183}"/>
                </a:ext>
              </a:extLst>
            </p:cNvPr>
            <p:cNvGraphicFramePr/>
            <p:nvPr/>
          </p:nvGraphicFramePr>
          <p:xfrm>
            <a:off x="4653827" y="2457851"/>
            <a:ext cx="4136057" cy="26102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0BB4BF98-0E1E-4EBA-9D5A-826DD80C522D}"/>
                </a:ext>
              </a:extLst>
            </p:cNvPr>
            <p:cNvSpPr/>
            <p:nvPr/>
          </p:nvSpPr>
          <p:spPr>
            <a:xfrm>
              <a:off x="5164199" y="3619145"/>
              <a:ext cx="3503397" cy="333039"/>
            </a:xfrm>
            <a:custGeom>
              <a:avLst/>
              <a:gdLst>
                <a:gd name="connsiteX0" fmla="*/ 0 w 5143500"/>
                <a:gd name="connsiteY0" fmla="*/ 0 h 488950"/>
                <a:gd name="connsiteX1" fmla="*/ 95250 w 5143500"/>
                <a:gd name="connsiteY1" fmla="*/ 323850 h 488950"/>
                <a:gd name="connsiteX2" fmla="*/ 254000 w 5143500"/>
                <a:gd name="connsiteY2" fmla="*/ 311150 h 488950"/>
                <a:gd name="connsiteX3" fmla="*/ 412750 w 5143500"/>
                <a:gd name="connsiteY3" fmla="*/ 260350 h 488950"/>
                <a:gd name="connsiteX4" fmla="*/ 654050 w 5143500"/>
                <a:gd name="connsiteY4" fmla="*/ 431800 h 488950"/>
                <a:gd name="connsiteX5" fmla="*/ 882650 w 5143500"/>
                <a:gd name="connsiteY5" fmla="*/ 342900 h 488950"/>
                <a:gd name="connsiteX6" fmla="*/ 1060450 w 5143500"/>
                <a:gd name="connsiteY6" fmla="*/ 196850 h 488950"/>
                <a:gd name="connsiteX7" fmla="*/ 1333500 w 5143500"/>
                <a:gd name="connsiteY7" fmla="*/ 488950 h 488950"/>
                <a:gd name="connsiteX8" fmla="*/ 1714500 w 5143500"/>
                <a:gd name="connsiteY8" fmla="*/ 393700 h 488950"/>
                <a:gd name="connsiteX9" fmla="*/ 2171700 w 5143500"/>
                <a:gd name="connsiteY9" fmla="*/ 400050 h 488950"/>
                <a:gd name="connsiteX10" fmla="*/ 2584450 w 5143500"/>
                <a:gd name="connsiteY10" fmla="*/ 285750 h 488950"/>
                <a:gd name="connsiteX11" fmla="*/ 2990850 w 5143500"/>
                <a:gd name="connsiteY11" fmla="*/ 431800 h 488950"/>
                <a:gd name="connsiteX12" fmla="*/ 3486150 w 5143500"/>
                <a:gd name="connsiteY12" fmla="*/ 400050 h 488950"/>
                <a:gd name="connsiteX13" fmla="*/ 4622800 w 5143500"/>
                <a:gd name="connsiteY13" fmla="*/ 444500 h 488950"/>
                <a:gd name="connsiteX14" fmla="*/ 5143500 w 5143500"/>
                <a:gd name="connsiteY14" fmla="*/ 2222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43500" h="488950">
                  <a:moveTo>
                    <a:pt x="0" y="0"/>
                  </a:moveTo>
                  <a:lnTo>
                    <a:pt x="95250" y="323850"/>
                  </a:lnTo>
                  <a:lnTo>
                    <a:pt x="254000" y="311150"/>
                  </a:lnTo>
                  <a:lnTo>
                    <a:pt x="412750" y="260350"/>
                  </a:lnTo>
                  <a:lnTo>
                    <a:pt x="654050" y="431800"/>
                  </a:lnTo>
                  <a:lnTo>
                    <a:pt x="882650" y="342900"/>
                  </a:lnTo>
                  <a:lnTo>
                    <a:pt x="1060450" y="196850"/>
                  </a:lnTo>
                  <a:lnTo>
                    <a:pt x="1333500" y="488950"/>
                  </a:lnTo>
                  <a:lnTo>
                    <a:pt x="1714500" y="393700"/>
                  </a:lnTo>
                  <a:lnTo>
                    <a:pt x="2171700" y="400050"/>
                  </a:lnTo>
                  <a:lnTo>
                    <a:pt x="2584450" y="285750"/>
                  </a:lnTo>
                  <a:lnTo>
                    <a:pt x="2990850" y="431800"/>
                  </a:lnTo>
                  <a:lnTo>
                    <a:pt x="3486150" y="400050"/>
                  </a:lnTo>
                  <a:lnTo>
                    <a:pt x="4622800" y="444500"/>
                  </a:lnTo>
                  <a:lnTo>
                    <a:pt x="5143500" y="222250"/>
                  </a:lnTo>
                </a:path>
              </a:pathLst>
            </a:cu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1B868B11-B3FB-4201-8724-D8D53244B637}"/>
                </a:ext>
              </a:extLst>
            </p:cNvPr>
            <p:cNvSpPr/>
            <p:nvPr/>
          </p:nvSpPr>
          <p:spPr>
            <a:xfrm>
              <a:off x="5190150" y="3649421"/>
              <a:ext cx="3486097" cy="436843"/>
            </a:xfrm>
            <a:custGeom>
              <a:avLst/>
              <a:gdLst>
                <a:gd name="connsiteX0" fmla="*/ 0 w 5118100"/>
                <a:gd name="connsiteY0" fmla="*/ 0 h 641350"/>
                <a:gd name="connsiteX1" fmla="*/ 63500 w 5118100"/>
                <a:gd name="connsiteY1" fmla="*/ 393700 h 641350"/>
                <a:gd name="connsiteX2" fmla="*/ 228600 w 5118100"/>
                <a:gd name="connsiteY2" fmla="*/ 336550 h 641350"/>
                <a:gd name="connsiteX3" fmla="*/ 387350 w 5118100"/>
                <a:gd name="connsiteY3" fmla="*/ 469900 h 641350"/>
                <a:gd name="connsiteX4" fmla="*/ 628650 w 5118100"/>
                <a:gd name="connsiteY4" fmla="*/ 546100 h 641350"/>
                <a:gd name="connsiteX5" fmla="*/ 857250 w 5118100"/>
                <a:gd name="connsiteY5" fmla="*/ 457200 h 641350"/>
                <a:gd name="connsiteX6" fmla="*/ 1066800 w 5118100"/>
                <a:gd name="connsiteY6" fmla="*/ 488950 h 641350"/>
                <a:gd name="connsiteX7" fmla="*/ 1333500 w 5118100"/>
                <a:gd name="connsiteY7" fmla="*/ 488950 h 641350"/>
                <a:gd name="connsiteX8" fmla="*/ 1720850 w 5118100"/>
                <a:gd name="connsiteY8" fmla="*/ 596900 h 641350"/>
                <a:gd name="connsiteX9" fmla="*/ 1854200 w 5118100"/>
                <a:gd name="connsiteY9" fmla="*/ 558800 h 641350"/>
                <a:gd name="connsiteX10" fmla="*/ 2120900 w 5118100"/>
                <a:gd name="connsiteY10" fmla="*/ 565150 h 641350"/>
                <a:gd name="connsiteX11" fmla="*/ 2552700 w 5118100"/>
                <a:gd name="connsiteY11" fmla="*/ 501650 h 641350"/>
                <a:gd name="connsiteX12" fmla="*/ 3022600 w 5118100"/>
                <a:gd name="connsiteY12" fmla="*/ 603250 h 641350"/>
                <a:gd name="connsiteX13" fmla="*/ 3422650 w 5118100"/>
                <a:gd name="connsiteY13" fmla="*/ 495300 h 641350"/>
                <a:gd name="connsiteX14" fmla="*/ 3879850 w 5118100"/>
                <a:gd name="connsiteY14" fmla="*/ 641350 h 641350"/>
                <a:gd name="connsiteX15" fmla="*/ 4521200 w 5118100"/>
                <a:gd name="connsiteY15" fmla="*/ 546100 h 641350"/>
                <a:gd name="connsiteX16" fmla="*/ 5118100 w 5118100"/>
                <a:gd name="connsiteY16" fmla="*/ 590550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8100" h="641350">
                  <a:moveTo>
                    <a:pt x="0" y="0"/>
                  </a:moveTo>
                  <a:lnTo>
                    <a:pt x="63500" y="393700"/>
                  </a:lnTo>
                  <a:lnTo>
                    <a:pt x="228600" y="336550"/>
                  </a:lnTo>
                  <a:lnTo>
                    <a:pt x="387350" y="469900"/>
                  </a:lnTo>
                  <a:lnTo>
                    <a:pt x="628650" y="546100"/>
                  </a:lnTo>
                  <a:lnTo>
                    <a:pt x="857250" y="457200"/>
                  </a:lnTo>
                  <a:lnTo>
                    <a:pt x="1066800" y="488950"/>
                  </a:lnTo>
                  <a:lnTo>
                    <a:pt x="1333500" y="488950"/>
                  </a:lnTo>
                  <a:lnTo>
                    <a:pt x="1720850" y="596900"/>
                  </a:lnTo>
                  <a:lnTo>
                    <a:pt x="1854200" y="558800"/>
                  </a:lnTo>
                  <a:lnTo>
                    <a:pt x="2120900" y="565150"/>
                  </a:lnTo>
                  <a:lnTo>
                    <a:pt x="2552700" y="501650"/>
                  </a:lnTo>
                  <a:lnTo>
                    <a:pt x="3022600" y="603250"/>
                  </a:lnTo>
                  <a:lnTo>
                    <a:pt x="3422650" y="495300"/>
                  </a:lnTo>
                  <a:lnTo>
                    <a:pt x="3879850" y="641350"/>
                  </a:lnTo>
                  <a:lnTo>
                    <a:pt x="4521200" y="546100"/>
                  </a:lnTo>
                  <a:lnTo>
                    <a:pt x="5118100" y="590550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34A00D4-2840-40EC-95D1-6E425F0F8A1D}"/>
              </a:ext>
            </a:extLst>
          </p:cNvPr>
          <p:cNvSpPr/>
          <p:nvPr/>
        </p:nvSpPr>
        <p:spPr>
          <a:xfrm>
            <a:off x="392908" y="4677691"/>
            <a:ext cx="8355806" cy="63445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Rectangle 96">
            <a:extLst>
              <a:ext uri="{FF2B5EF4-FFF2-40B4-BE49-F238E27FC236}">
                <a16:creationId xmlns:a16="http://schemas.microsoft.com/office/drawing/2014/main" id="{719D30BD-FB16-4152-9259-1375A1223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1" y="4807802"/>
            <a:ext cx="806489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200" dirty="0">
                <a:solidFill>
                  <a:schemeClr val="accent3"/>
                </a:solidFill>
                <a:latin typeface="Proxima Nova"/>
                <a:ea typeface="ＭＳ Ｐゴシック"/>
                <a:cs typeface="Times New Roman" pitchFamily="18" charset="0"/>
              </a:rPr>
              <a:t>На протяжении всех 96-и недель исследования уровни трансаминаз (АЛТ и АСТ) не различались в группах </a:t>
            </a:r>
            <a:r>
              <a:rPr lang="ru-RU" sz="1200" dirty="0" err="1">
                <a:solidFill>
                  <a:schemeClr val="accent3"/>
                </a:solidFill>
                <a:latin typeface="Proxima Nova"/>
                <a:ea typeface="ＭＳ Ｐゴシック"/>
                <a:cs typeface="Times New Roman" pitchFamily="18" charset="0"/>
              </a:rPr>
              <a:t>этравирина</a:t>
            </a:r>
            <a:r>
              <a:rPr lang="ru-RU" sz="1200" dirty="0">
                <a:solidFill>
                  <a:schemeClr val="accent3"/>
                </a:solidFill>
                <a:latin typeface="Proxima Nova"/>
                <a:ea typeface="ＭＳ Ｐゴシック"/>
                <a:cs typeface="Times New Roman" pitchFamily="18" charset="0"/>
              </a:rPr>
              <a:t> и плацебо в сочетании с ОБР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3B561D59-D533-40BB-B893-7B813996F017}"/>
              </a:ext>
            </a:extLst>
          </p:cNvPr>
          <p:cNvSpPr/>
          <p:nvPr/>
        </p:nvSpPr>
        <p:spPr>
          <a:xfrm>
            <a:off x="0" y="1129124"/>
            <a:ext cx="7812360" cy="373949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3"/>
              </a:gs>
              <a:gs pos="79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>
                <a:gsLst>
                  <a:gs pos="10000">
                    <a:schemeClr val="accent5"/>
                  </a:gs>
                  <a:gs pos="69616">
                    <a:schemeClr val="accent2"/>
                  </a:gs>
                  <a:gs pos="52000">
                    <a:schemeClr val="accent1"/>
                  </a:gs>
                  <a:gs pos="100000">
                    <a:schemeClr val="accent3"/>
                  </a:gs>
                </a:gsLst>
                <a:lin ang="2400000" scaled="0"/>
              </a:gra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78C259-CCA6-4729-8734-EF9450BD8F71}"/>
              </a:ext>
            </a:extLst>
          </p:cNvPr>
          <p:cNvSpPr txBox="1"/>
          <p:nvPr/>
        </p:nvSpPr>
        <p:spPr>
          <a:xfrm>
            <a:off x="397173" y="1192988"/>
            <a:ext cx="719916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Proxima Nova"/>
              </a:rPr>
              <a:t>Сопоставимое влияние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этравирина</a:t>
            </a:r>
            <a:r>
              <a:rPr lang="ru-RU" sz="1600" dirty="0">
                <a:solidFill>
                  <a:schemeClr val="bg1"/>
                </a:solidFill>
                <a:latin typeface="Proxima Nova"/>
              </a:rPr>
              <a:t> на АЛТ и АСТ по сравнению с плацебо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AC92A1C-6FA4-4414-8085-FE5E664D1824}"/>
              </a:ext>
            </a:extLst>
          </p:cNvPr>
          <p:cNvSpPr txBox="1"/>
          <p:nvPr/>
        </p:nvSpPr>
        <p:spPr>
          <a:xfrm>
            <a:off x="2592823" y="4299617"/>
            <a:ext cx="18998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>
                <a:solidFill>
                  <a:schemeClr val="tx2"/>
                </a:solidFill>
                <a:latin typeface="Proxima Nova"/>
              </a:rPr>
              <a:t>Этравирин</a:t>
            </a:r>
            <a:r>
              <a:rPr lang="ru-RU" sz="1100" dirty="0">
                <a:solidFill>
                  <a:schemeClr val="tx2"/>
                </a:solidFill>
                <a:latin typeface="Proxima Nova"/>
              </a:rPr>
              <a:t> + ОБР (</a:t>
            </a:r>
            <a:r>
              <a:rPr lang="en-US" sz="1100" dirty="0">
                <a:solidFill>
                  <a:schemeClr val="tx2"/>
                </a:solidFill>
                <a:latin typeface="Proxima Nova"/>
              </a:rPr>
              <a:t>n=599)</a:t>
            </a:r>
            <a:endParaRPr lang="ru-RU" sz="1100" dirty="0">
              <a:solidFill>
                <a:schemeClr val="tx2"/>
              </a:solidFill>
              <a:latin typeface="Proxima Nova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535C0E2E-70DE-4C09-B7BC-9A98705718AF}"/>
              </a:ext>
            </a:extLst>
          </p:cNvPr>
          <p:cNvSpPr/>
          <p:nvPr/>
        </p:nvSpPr>
        <p:spPr>
          <a:xfrm>
            <a:off x="2481102" y="4376422"/>
            <a:ext cx="108000" cy="10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11B590E9-7344-4E64-B333-4D58E1728A6F}"/>
              </a:ext>
            </a:extLst>
          </p:cNvPr>
          <p:cNvSpPr/>
          <p:nvPr/>
        </p:nvSpPr>
        <p:spPr>
          <a:xfrm>
            <a:off x="4724008" y="4376422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C54DCBA-73F7-4977-8570-5B16DE841184}"/>
              </a:ext>
            </a:extLst>
          </p:cNvPr>
          <p:cNvSpPr txBox="1"/>
          <p:nvPr/>
        </p:nvSpPr>
        <p:spPr>
          <a:xfrm>
            <a:off x="4837275" y="4299617"/>
            <a:ext cx="17588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Proxima Nova"/>
              </a:rPr>
              <a:t>Плацебо + ОБР (</a:t>
            </a:r>
            <a:r>
              <a:rPr lang="en-US" sz="1100" dirty="0">
                <a:solidFill>
                  <a:schemeClr val="tx2"/>
                </a:solidFill>
                <a:latin typeface="Proxima Nova"/>
              </a:rPr>
              <a:t>n=</a:t>
            </a:r>
            <a:r>
              <a:rPr lang="ru-RU" sz="1100" dirty="0">
                <a:solidFill>
                  <a:schemeClr val="tx2"/>
                </a:solidFill>
                <a:latin typeface="Proxima Nova"/>
              </a:rPr>
              <a:t>604</a:t>
            </a:r>
            <a:r>
              <a:rPr lang="en-US" sz="1100" dirty="0">
                <a:solidFill>
                  <a:schemeClr val="tx2"/>
                </a:solidFill>
                <a:latin typeface="Proxima Nova"/>
              </a:rPr>
              <a:t>)</a:t>
            </a:r>
            <a:endParaRPr lang="ru-RU" sz="1100" dirty="0">
              <a:solidFill>
                <a:schemeClr val="tx2"/>
              </a:solidFill>
              <a:latin typeface="Proxima Nov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618713-5FD7-4143-B1B3-5B09A7ADFD7F}"/>
              </a:ext>
            </a:extLst>
          </p:cNvPr>
          <p:cNvSpPr txBox="1"/>
          <p:nvPr/>
        </p:nvSpPr>
        <p:spPr>
          <a:xfrm rot="16200000">
            <a:off x="-766475" y="2808760"/>
            <a:ext cx="2074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>
                <a:solidFill>
                  <a:schemeClr val="tx2"/>
                </a:solidFill>
                <a:latin typeface="Proxima Nova"/>
              </a:rPr>
              <a:t>Изменение относительно начала (</a:t>
            </a:r>
            <a:r>
              <a:rPr lang="ru-RU" sz="800" dirty="0" err="1">
                <a:solidFill>
                  <a:schemeClr val="tx2"/>
                </a:solidFill>
                <a:latin typeface="Proxima Nova"/>
              </a:rPr>
              <a:t>Ед</a:t>
            </a:r>
            <a:r>
              <a:rPr lang="ru-RU" sz="800" dirty="0">
                <a:solidFill>
                  <a:schemeClr val="tx2"/>
                </a:solidFill>
                <a:latin typeface="Proxima Nova"/>
              </a:rPr>
              <a:t>/л)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56613F-A7BB-4196-BC68-CB5A0B60FC12}"/>
              </a:ext>
            </a:extLst>
          </p:cNvPr>
          <p:cNvSpPr txBox="1"/>
          <p:nvPr/>
        </p:nvSpPr>
        <p:spPr>
          <a:xfrm rot="16200000">
            <a:off x="3692249" y="2808761"/>
            <a:ext cx="2074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>
                <a:solidFill>
                  <a:schemeClr val="tx2"/>
                </a:solidFill>
                <a:latin typeface="Proxima Nova"/>
              </a:rPr>
              <a:t>Изменение относительно начала (</a:t>
            </a:r>
            <a:r>
              <a:rPr lang="ru-RU" sz="800" dirty="0" err="1">
                <a:solidFill>
                  <a:schemeClr val="tx2"/>
                </a:solidFill>
                <a:latin typeface="Proxima Nova"/>
              </a:rPr>
              <a:t>Ед</a:t>
            </a:r>
            <a:r>
              <a:rPr lang="ru-RU" sz="800" dirty="0">
                <a:solidFill>
                  <a:schemeClr val="tx2"/>
                </a:solidFill>
                <a:latin typeface="Proxima Nova"/>
              </a:rPr>
              <a:t>/л)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D0BCC2-8167-4ABB-8E71-103F8E00456F}"/>
              </a:ext>
            </a:extLst>
          </p:cNvPr>
          <p:cNvSpPr txBox="1"/>
          <p:nvPr/>
        </p:nvSpPr>
        <p:spPr>
          <a:xfrm>
            <a:off x="629703" y="4050871"/>
            <a:ext cx="5357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tx2"/>
                </a:solidFill>
                <a:latin typeface="Proxima Nova"/>
              </a:rPr>
              <a:t>Недели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4CBA2C-DBFC-4321-8C96-61D3AFC7F338}"/>
              </a:ext>
            </a:extLst>
          </p:cNvPr>
          <p:cNvSpPr txBox="1"/>
          <p:nvPr/>
        </p:nvSpPr>
        <p:spPr>
          <a:xfrm>
            <a:off x="5031143" y="4051637"/>
            <a:ext cx="5357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tx2"/>
                </a:solidFill>
                <a:latin typeface="Proxima Nova"/>
              </a:rPr>
              <a:t>Недели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A4E75-5AC8-4168-91BD-7166FD2D9FD5}"/>
              </a:ext>
            </a:extLst>
          </p:cNvPr>
          <p:cNvSpPr txBox="1"/>
          <p:nvPr/>
        </p:nvSpPr>
        <p:spPr>
          <a:xfrm>
            <a:off x="7957264" y="3526674"/>
            <a:ext cx="936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P=0,1899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F5B68D-6374-410C-A6F7-A3D5AC554863}"/>
              </a:ext>
            </a:extLst>
          </p:cNvPr>
          <p:cNvSpPr txBox="1"/>
          <p:nvPr/>
        </p:nvSpPr>
        <p:spPr>
          <a:xfrm>
            <a:off x="3706269" y="3526674"/>
            <a:ext cx="936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P=0,0540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441954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5D5E-552B-4805-A98A-783EB5D6C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gradFill flip="none" rotWithShape="1">
                  <a:gsLst>
                    <a:gs pos="54000">
                      <a:schemeClr val="accent1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АРТ у детей</a:t>
            </a:r>
            <a:br>
              <a:rPr lang="ru-RU" dirty="0">
                <a:gradFill flip="none" rotWithShape="1">
                  <a:gsLst>
                    <a:gs pos="54000">
                      <a:schemeClr val="accent1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ru-RU" dirty="0">
                <a:gradFill flip="none" rotWithShape="1">
                  <a:gsLst>
                    <a:gs pos="54000">
                      <a:schemeClr val="accent1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с 12 до 18 лет</a:t>
            </a:r>
            <a:endParaRPr lang="en-US" dirty="0">
              <a:gradFill flip="none" rotWithShape="1">
                <a:gsLst>
                  <a:gs pos="54000">
                    <a:schemeClr val="accent1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64254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048AF1E-0879-4D44-B161-7366A224BE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648288"/>
            <a:ext cx="4374637" cy="11096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3CDB8-28BA-4180-8AD4-4EB5AFE2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Эвиплера</a:t>
            </a:r>
            <a:r>
              <a:rPr lang="ru-RU" dirty="0"/>
              <a:t> рекомендована</a:t>
            </a:r>
            <a:br>
              <a:rPr lang="ru-RU" dirty="0"/>
            </a:br>
            <a:r>
              <a:rPr lang="ru-RU" dirty="0"/>
              <a:t>и одобрена для лечения детей с 12 лет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5FBC86-0D22-4800-ABDE-9A74A2331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3123068"/>
            <a:ext cx="8353425" cy="198092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1"/>
                </a:solidFill>
              </a:rPr>
              <a:t>Показания к применению</a:t>
            </a:r>
          </a:p>
          <a:p>
            <a:pPr marL="0" indent="0">
              <a:buNone/>
            </a:pPr>
            <a:r>
              <a:rPr lang="ru-RU" sz="1800" dirty="0"/>
              <a:t>Лечение инфекции, вызванной вирусом иммунодефицита 1 типа (ВИЧ-1) у взрослых пациентов</a:t>
            </a:r>
            <a:br>
              <a:rPr lang="ru-RU" sz="1800" dirty="0"/>
            </a:br>
            <a:r>
              <a:rPr lang="ru-RU" sz="1800" dirty="0"/>
              <a:t>и </a:t>
            </a:r>
            <a:r>
              <a:rPr lang="ru-RU" sz="2400" b="1" dirty="0">
                <a:solidFill>
                  <a:schemeClr val="accent1"/>
                </a:solidFill>
              </a:rPr>
              <a:t>у детей в возрасте от 12 до 18 лет</a:t>
            </a:r>
            <a:r>
              <a:rPr lang="ru-RU" sz="1800" dirty="0"/>
              <a:t>, имеющих показатели РНК ВИЧ-1 в пределах не более 100 000 копий/мл и не имеющих известных мутаций, связанных с резистентностью к </a:t>
            </a:r>
            <a:r>
              <a:rPr lang="ru-RU" sz="1800" dirty="0" err="1"/>
              <a:t>ненуклеозидным</a:t>
            </a:r>
            <a:r>
              <a:rPr lang="ru-RU" sz="1800" dirty="0"/>
              <a:t> ингибиторам обратной транскриптазы, </a:t>
            </a:r>
            <a:r>
              <a:rPr lang="ru-RU" sz="1800" dirty="0" err="1"/>
              <a:t>тенофовиру</a:t>
            </a:r>
            <a:r>
              <a:rPr lang="ru-RU" sz="1800" dirty="0"/>
              <a:t> или </a:t>
            </a:r>
            <a:r>
              <a:rPr lang="ru-RU" sz="1800" dirty="0" err="1"/>
              <a:t>эмтрицитабину</a:t>
            </a: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39A946-8B88-4F44-91EB-1123C1A919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907" y="6093296"/>
            <a:ext cx="8353425" cy="670301"/>
          </a:xfrm>
        </p:spPr>
        <p:txBody>
          <a:bodyPr wrap="square">
            <a:noAutofit/>
          </a:bodyPr>
          <a:lstStyle/>
          <a:p>
            <a:r>
              <a:rPr lang="ru-RU" dirty="0"/>
              <a:t>ВИЧ – вирус иммунодефицита человека, РНК – рибонуклеиновая кислота </a:t>
            </a:r>
          </a:p>
          <a:p>
            <a:r>
              <a:rPr lang="ru-RU" dirty="0"/>
              <a:t>Электронный ресурс: </a:t>
            </a:r>
            <a:r>
              <a:rPr lang="en-US" dirty="0">
                <a:hlinkClick r:id="rId3"/>
              </a:rPr>
              <a:t>http://rushiv.ru/kids-and-hiv/pregnant/klinicheskie-rekomendatsii-vich-infektsiya-profilaktika-perinatalnoj-peredachi-virusa-immunodefitsita-cheloveka/</a:t>
            </a:r>
            <a:r>
              <a:rPr lang="ru-RU" dirty="0"/>
              <a:t>, дата доступа 05.07.19. </a:t>
            </a:r>
          </a:p>
          <a:p>
            <a:r>
              <a:rPr lang="ru-RU" dirty="0"/>
              <a:t>Инструкция по медицинскому применению лекарственного препарата </a:t>
            </a:r>
            <a:r>
              <a:rPr lang="ru-RU" dirty="0" err="1"/>
              <a:t>Эвиплера</a:t>
            </a:r>
            <a:r>
              <a:rPr lang="ru-RU" dirty="0"/>
              <a:t>, ЛП-002324, дата последнего изменения 10.12.18.</a:t>
            </a:r>
          </a:p>
        </p:txBody>
      </p:sp>
    </p:spTree>
    <p:extLst>
      <p:ext uri="{BB962C8B-B14F-4D97-AF65-F5344CB8AC3E}">
        <p14:creationId xmlns:p14="http://schemas.microsoft.com/office/powerpoint/2010/main" val="4242791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5D5E-552B-4805-A98A-783EB5D6C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АРТ у женщин репродуктивного  возраста</a:t>
            </a:r>
            <a:endParaRPr lang="en-US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89125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6C4D63C-C87E-42ED-B55C-BD8872EB01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2886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4C24E98-B939-4CCF-8F65-B7FD368C7DD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200" b="1" dirty="0">
              <a:latin typeface="Proxima Nova"/>
              <a:ea typeface="+mj-ea"/>
              <a:cs typeface="+mj-cs"/>
              <a:sym typeface="Proxima Nova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4366B-BA9E-429C-8E0D-31FFC51E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82575"/>
            <a:ext cx="8569200" cy="727284"/>
          </a:xfrm>
        </p:spPr>
        <p:txBody>
          <a:bodyPr>
            <a:normAutofit fontScale="90000"/>
          </a:bodyPr>
          <a:lstStyle/>
          <a:p>
            <a:r>
              <a:rPr lang="en-US" dirty="0"/>
              <a:t>RPV</a:t>
            </a:r>
            <a:r>
              <a:rPr lang="ru-RU" dirty="0"/>
              <a:t>, </a:t>
            </a:r>
            <a:r>
              <a:rPr lang="en-US" dirty="0"/>
              <a:t>TDF</a:t>
            </a:r>
            <a:r>
              <a:rPr lang="ru-RU" dirty="0"/>
              <a:t> и </a:t>
            </a:r>
            <a:r>
              <a:rPr lang="en-US" dirty="0"/>
              <a:t>FTC</a:t>
            </a:r>
            <a:r>
              <a:rPr lang="ru-RU" dirty="0"/>
              <a:t> сочетается с большинством </a:t>
            </a:r>
            <a:r>
              <a:rPr lang="en-US" i="1" dirty="0"/>
              <a:t>per </a:t>
            </a:r>
            <a:r>
              <a:rPr lang="en-US" i="1" dirty="0" err="1"/>
              <a:t>os</a:t>
            </a:r>
            <a:r>
              <a:rPr lang="en-US" i="1" dirty="0"/>
              <a:t> </a:t>
            </a:r>
            <a:r>
              <a:rPr lang="ru-RU" dirty="0"/>
              <a:t>контрацептивами и препаратами </a:t>
            </a:r>
            <a:r>
              <a:rPr lang="ru-RU" dirty="0" err="1"/>
              <a:t>гормонозаместительной</a:t>
            </a:r>
            <a:r>
              <a:rPr lang="ru-RU" dirty="0"/>
              <a:t> терапии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465383-FBF9-4411-B1FB-234EFB441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907" y="6556323"/>
            <a:ext cx="8353425" cy="215900"/>
          </a:xfrm>
        </p:spPr>
        <p:txBody>
          <a:bodyPr>
            <a:noAutofit/>
          </a:bodyPr>
          <a:lstStyle/>
          <a:p>
            <a:r>
              <a:rPr lang="en-US" dirty="0"/>
              <a:t>FTC – </a:t>
            </a:r>
            <a:r>
              <a:rPr lang="ru-RU" dirty="0" err="1"/>
              <a:t>эмтрицитабин</a:t>
            </a:r>
            <a:r>
              <a:rPr lang="ru-RU" dirty="0"/>
              <a:t>, </a:t>
            </a:r>
            <a:r>
              <a:rPr lang="en-US" dirty="0"/>
              <a:t>RPV – </a:t>
            </a:r>
            <a:r>
              <a:rPr lang="ru-RU" dirty="0" err="1"/>
              <a:t>рилпивирин</a:t>
            </a:r>
            <a:r>
              <a:rPr lang="ru-RU" dirty="0"/>
              <a:t>,</a:t>
            </a:r>
            <a:r>
              <a:rPr lang="en-US" dirty="0"/>
              <a:t>TDF – </a:t>
            </a:r>
            <a:r>
              <a:rPr lang="ru-RU" dirty="0" err="1"/>
              <a:t>тенофовир</a:t>
            </a:r>
            <a:r>
              <a:rPr lang="ru-RU" dirty="0"/>
              <a:t>, АРВП – антиретровирусных препаратов</a:t>
            </a:r>
            <a:br>
              <a:rPr lang="ru-RU" dirty="0"/>
            </a:br>
            <a:r>
              <a:rPr lang="ru-RU" dirty="0"/>
              <a:t>* клинические последствия маловероятны, поскольку гормон вводится в виде разовой дозы</a:t>
            </a:r>
            <a:br>
              <a:rPr lang="ru-RU" dirty="0"/>
            </a:br>
            <a:r>
              <a:rPr lang="ru-RU" dirty="0"/>
              <a:t>Адаптировано из: EACS 9.1 </a:t>
            </a:r>
            <a:r>
              <a:rPr lang="ru-RU" dirty="0" err="1"/>
              <a:t>guidelines</a:t>
            </a:r>
            <a:r>
              <a:rPr lang="ru-RU" dirty="0"/>
              <a:t> 2018. Электронный ресурс: http://www.eacsociety.org/files/2018_guidelines-9.1-english.pdf, дата доступа 08.07.2019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7153D8C-029D-466E-A08C-37A4EC1E4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373959"/>
              </p:ext>
            </p:extLst>
          </p:nvPr>
        </p:nvGraphicFramePr>
        <p:xfrm>
          <a:off x="406303" y="1196752"/>
          <a:ext cx="3420968" cy="473187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4194">
                  <a:extLst>
                    <a:ext uri="{9D8B030D-6E8A-4147-A177-3AD203B41FA5}">
                      <a16:colId xmlns:a16="http://schemas.microsoft.com/office/drawing/2014/main" val="1085724515"/>
                    </a:ext>
                  </a:extLst>
                </a:gridCol>
                <a:gridCol w="1408775">
                  <a:extLst>
                    <a:ext uri="{9D8B030D-6E8A-4147-A177-3AD203B41FA5}">
                      <a16:colId xmlns:a16="http://schemas.microsoft.com/office/drawing/2014/main" val="2106326952"/>
                    </a:ext>
                  </a:extLst>
                </a:gridCol>
                <a:gridCol w="479555">
                  <a:extLst>
                    <a:ext uri="{9D8B030D-6E8A-4147-A177-3AD203B41FA5}">
                      <a16:colId xmlns:a16="http://schemas.microsoft.com/office/drawing/2014/main" val="641097069"/>
                    </a:ext>
                  </a:extLst>
                </a:gridCol>
                <a:gridCol w="424222">
                  <a:extLst>
                    <a:ext uri="{9D8B030D-6E8A-4147-A177-3AD203B41FA5}">
                      <a16:colId xmlns:a16="http://schemas.microsoft.com/office/drawing/2014/main" val="1070254039"/>
                    </a:ext>
                  </a:extLst>
                </a:gridCol>
                <a:gridCol w="424222">
                  <a:extLst>
                    <a:ext uri="{9D8B030D-6E8A-4147-A177-3AD203B41FA5}">
                      <a16:colId xmlns:a16="http://schemas.microsoft.com/office/drawing/2014/main" val="3195082561"/>
                    </a:ext>
                  </a:extLst>
                </a:gridCol>
              </a:tblGrid>
              <a:tr h="158550">
                <a:tc>
                  <a:txBody>
                    <a:bodyPr/>
                    <a:lstStyle/>
                    <a:p>
                      <a:pPr algn="ctr"/>
                      <a:endParaRPr lang="ru-RU" sz="900" baseline="0" dirty="0">
                        <a:latin typeface="Proxima Nov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aseline="0" dirty="0">
                        <a:latin typeface="Proxima Nov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RPV</a:t>
                      </a:r>
                      <a:endParaRPr lang="ru-RU" sz="900" b="1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Proxima Nov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FTC</a:t>
                      </a:r>
                      <a:endParaRPr lang="ru-RU" sz="900" b="1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Proxima Nov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TDF</a:t>
                      </a:r>
                      <a:endParaRPr lang="ru-RU" sz="900" b="1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Proxima Nov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313594"/>
                  </a:ext>
                </a:extLst>
              </a:tr>
              <a:tr h="582928">
                <a:tc>
                  <a:txBody>
                    <a:bodyPr/>
                    <a:lstStyle/>
                    <a:p>
                      <a:pPr algn="ctr"/>
                      <a:r>
                        <a:rPr lang="ru-RU" sz="7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Эстрогены</a:t>
                      </a:r>
                    </a:p>
                  </a:txBody>
                  <a:tcPr marL="72000" marR="72000" marT="36000" marB="36000" vert="vert27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Этинилэстрадиол</a:t>
                      </a:r>
                      <a:b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</a:br>
                      <a: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(КОК, ТП, ВК)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latin typeface="Proxima Nova"/>
                        </a:rPr>
                        <a:t>↑14%</a:t>
                      </a:r>
                      <a:endParaRPr lang="ru-RU" sz="800" baseline="0" dirty="0">
                        <a:latin typeface="Proxima Nov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latin typeface="Proxima Nova"/>
                        </a:rPr>
                        <a:t>↔</a:t>
                      </a:r>
                      <a:endParaRPr lang="ru-RU" sz="800" baseline="0" dirty="0">
                        <a:latin typeface="Proxima Nova"/>
                      </a:endParaRPr>
                    </a:p>
                  </a:txBody>
                  <a:tcPr marL="72000" marR="72000" marT="36000" marB="36000"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latin typeface="Proxima Nova"/>
                        </a:rPr>
                        <a:t>↔</a:t>
                      </a:r>
                      <a:endParaRPr lang="ru-RU" sz="800" baseline="0" dirty="0">
                        <a:latin typeface="Proxima Nova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81757"/>
                  </a:ext>
                </a:extLst>
              </a:tr>
              <a:tr h="145337">
                <a:tc rowSpan="1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Прогестины</a:t>
                      </a: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vert="vert27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Дезогестрел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 (КОК)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426127"/>
                  </a:ext>
                </a:extLst>
              </a:tr>
              <a:tr h="2114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Дезогестрел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 (ТТП)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28248"/>
                  </a:ext>
                </a:extLst>
              </a:tr>
              <a:tr h="1453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Дроспиренон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 (КОК)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834325"/>
                  </a:ext>
                </a:extLst>
              </a:tr>
              <a:tr h="1453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Этоногестрел</a:t>
                      </a:r>
                      <a: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 (ИП)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814082"/>
                  </a:ext>
                </a:extLst>
              </a:tr>
              <a:tr h="1585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Этоногестрел</a:t>
                      </a:r>
                      <a: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 (ВК)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8826"/>
                  </a:ext>
                </a:extLst>
              </a:tr>
              <a:tr h="1453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Гестоден</a:t>
                      </a:r>
                      <a: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 (КОК)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99615"/>
                  </a:ext>
                </a:extLst>
              </a:tr>
              <a:tr h="1453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Левоноргестрел</a:t>
                      </a:r>
                      <a: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 (КОК)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69997"/>
                  </a:ext>
                </a:extLst>
              </a:tr>
              <a:tr h="1453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Левоноргестрел</a:t>
                      </a:r>
                      <a: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 (ИП)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06640"/>
                  </a:ext>
                </a:extLst>
              </a:tr>
              <a:tr h="1453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Левоноргестрел</a:t>
                      </a:r>
                      <a: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 (ТТП)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878585"/>
                  </a:ext>
                </a:extLst>
              </a:tr>
              <a:tr h="1453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Левоноргестрел</a:t>
                      </a:r>
                      <a: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 (ВПС)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33238"/>
                  </a:ext>
                </a:extLst>
              </a:tr>
              <a:tr h="2378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Медроксипрогестерон</a:t>
                      </a:r>
                      <a: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 (ИТП)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59071"/>
                  </a:ext>
                </a:extLst>
              </a:tr>
              <a:tr h="1585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Норэлгестромин</a:t>
                      </a:r>
                      <a: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 (ТП)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84498"/>
                  </a:ext>
                </a:extLst>
              </a:tr>
              <a:tr h="1453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Норэтистерон</a:t>
                      </a:r>
                      <a: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 (КОК)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↓11%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509559"/>
                  </a:ext>
                </a:extLst>
              </a:tr>
              <a:tr h="1585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Норэтистерон</a:t>
                      </a:r>
                      <a: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 (ИТП)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388662"/>
                  </a:ext>
                </a:extLst>
              </a:tr>
              <a:tr h="1453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Норэтистерон</a:t>
                      </a:r>
                      <a: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 (ТТП)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056053"/>
                  </a:ext>
                </a:extLst>
              </a:tr>
              <a:tr h="1453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Норгестимат</a:t>
                      </a:r>
                      <a: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 (КОК)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557758"/>
                  </a:ext>
                </a:extLst>
              </a:tr>
              <a:tr h="1453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Норгестрел</a:t>
                      </a:r>
                      <a: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 (КОК)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695294"/>
                  </a:ext>
                </a:extLst>
              </a:tr>
              <a:tr h="14533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Другие</a:t>
                      </a:r>
                    </a:p>
                  </a:txBody>
                  <a:tcPr marL="72000" marR="72000" marT="36000" marB="36000" vert="vert27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Левоноргестрел</a:t>
                      </a:r>
                      <a:r>
                        <a:rPr lang="ru-RU" sz="7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 (ЭК)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520281"/>
                  </a:ext>
                </a:extLst>
              </a:tr>
              <a:tr h="10932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Мифепристон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E*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132819"/>
                  </a:ext>
                </a:extLst>
              </a:tr>
              <a:tr h="1453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Proxima Nova"/>
                        </a:rPr>
                        <a:t>Улипристал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xima Nova"/>
                          <a:ea typeface="+mn-ea"/>
                          <a:cs typeface="+mn-cs"/>
                        </a:rPr>
                        <a:t>↔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oxima Nova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71250"/>
                  </a:ext>
                </a:extLst>
              </a:tr>
            </a:tbl>
          </a:graphicData>
        </a:graphic>
      </p:graphicFrame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21B4E92-D90C-40DD-BA7E-BBB48644C664}"/>
              </a:ext>
            </a:extLst>
          </p:cNvPr>
          <p:cNvGrpSpPr/>
          <p:nvPr/>
        </p:nvGrpSpPr>
        <p:grpSpPr>
          <a:xfrm>
            <a:off x="4388064" y="1864853"/>
            <a:ext cx="4185138" cy="3389102"/>
            <a:chOff x="4389282" y="2341740"/>
            <a:chExt cx="4185138" cy="3389102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EA7ED8C5-CCE4-4DBB-90A1-78DA26F2DEBF}"/>
                </a:ext>
              </a:extLst>
            </p:cNvPr>
            <p:cNvSpPr/>
            <p:nvPr/>
          </p:nvSpPr>
          <p:spPr>
            <a:xfrm>
              <a:off x="4411946" y="4946012"/>
              <a:ext cx="416247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Виды контрацептивов: </a:t>
              </a:r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КОК </a:t>
              </a: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- комбинированный оральный контрацептив,</a:t>
              </a:r>
              <a:b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</a:br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ЭК </a:t>
              </a: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- экстренная контрацепция. </a:t>
              </a:r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ИП </a:t>
              </a: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- </a:t>
              </a:r>
              <a:r>
                <a:rPr lang="ru-RU" sz="900" dirty="0" err="1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имплант</a:t>
              </a: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. </a:t>
              </a:r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ВПС </a:t>
              </a: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- внутриматочное противозачаточное средство. ИТП - инъекции, содержащие только </a:t>
              </a:r>
              <a:r>
                <a:rPr lang="ru-RU" sz="900" dirty="0" err="1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прогестин</a:t>
              </a: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, </a:t>
              </a:r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ТТЛ </a:t>
              </a: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- таблетки, содержащие только </a:t>
              </a:r>
              <a:r>
                <a:rPr lang="ru-RU" sz="900" dirty="0" err="1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прогестин</a:t>
              </a: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,</a:t>
              </a:r>
              <a:b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</a:br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ТП - </a:t>
              </a:r>
              <a:r>
                <a:rPr lang="ru-RU" sz="900" dirty="0" err="1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трансдермальный</a:t>
              </a: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 пластырь. </a:t>
              </a:r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ВК </a:t>
              </a:r>
              <a:r>
                <a:rPr lang="ru-RU" sz="9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- вагинальное кольцо</a:t>
              </a: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7B587474-80C5-4F7E-B349-23AB4FB73807}"/>
                </a:ext>
              </a:extLst>
            </p:cNvPr>
            <p:cNvGrpSpPr/>
            <p:nvPr/>
          </p:nvGrpSpPr>
          <p:grpSpPr>
            <a:xfrm>
              <a:off x="4389282" y="2341740"/>
              <a:ext cx="3818195" cy="1002741"/>
              <a:chOff x="4740101" y="1671891"/>
              <a:chExt cx="3818195" cy="1002741"/>
            </a:xfrm>
          </p:grpSpPr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FF80C171-E871-4C16-8448-99286115D058}"/>
                  </a:ext>
                </a:extLst>
              </p:cNvPr>
              <p:cNvSpPr/>
              <p:nvPr/>
            </p:nvSpPr>
            <p:spPr>
              <a:xfrm>
                <a:off x="5255789" y="2166801"/>
                <a:ext cx="330250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solidFill>
                      <a:schemeClr val="tx2">
                        <a:lumMod val="75000"/>
                      </a:schemeClr>
                    </a:solidFill>
                    <a:latin typeface="Proxima Nova"/>
                  </a:rPr>
                  <a:t>вероятно взаимодействие небольшой интенсивности. Дополнительных действий, наблюдения или изменения дозировки не требуется</a:t>
                </a: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E3E502D9-EF01-43BD-8AB9-AC2D132F121B}"/>
                  </a:ext>
                </a:extLst>
              </p:cNvPr>
              <p:cNvSpPr/>
              <p:nvPr/>
            </p:nvSpPr>
            <p:spPr>
              <a:xfrm>
                <a:off x="4895748" y="1987882"/>
                <a:ext cx="360040" cy="155536"/>
              </a:xfrm>
              <a:prstGeom prst="rect">
                <a:avLst/>
              </a:prstGeom>
              <a:solidFill>
                <a:srgbClr val="F6CB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427A5BA2-F603-4A1C-9301-547E4EFC5A04}"/>
                  </a:ext>
                </a:extLst>
              </p:cNvPr>
              <p:cNvSpPr/>
              <p:nvPr/>
            </p:nvSpPr>
            <p:spPr>
              <a:xfrm>
                <a:off x="4895748" y="2233076"/>
                <a:ext cx="360040" cy="15553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F133C651-ED0F-4B69-A19D-B0ABFEFAB62B}"/>
                  </a:ext>
                </a:extLst>
              </p:cNvPr>
              <p:cNvSpPr/>
              <p:nvPr/>
            </p:nvSpPr>
            <p:spPr>
              <a:xfrm>
                <a:off x="4740101" y="1671891"/>
                <a:ext cx="190148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b="1" dirty="0">
                    <a:solidFill>
                      <a:schemeClr val="tx2"/>
                    </a:solidFill>
                    <a:latin typeface="Proxima Nova"/>
                  </a:rPr>
                  <a:t>Цветовые обозначения</a:t>
                </a: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D63765C1-B207-4B66-9407-4313C165D318}"/>
                  </a:ext>
                </a:extLst>
              </p:cNvPr>
              <p:cNvSpPr/>
              <p:nvPr/>
            </p:nvSpPr>
            <p:spPr>
              <a:xfrm>
                <a:off x="5255788" y="1949273"/>
                <a:ext cx="3204644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solidFill>
                      <a:schemeClr val="tx2">
                        <a:lumMod val="75000"/>
                      </a:schemeClr>
                    </a:solidFill>
                    <a:latin typeface="Proxima Nova"/>
                  </a:rPr>
                  <a:t>клинически значимых взаимодействий не ожидается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7C8ED7B0-5715-488C-8E38-57403D2EBB1F}"/>
                </a:ext>
              </a:extLst>
            </p:cNvPr>
            <p:cNvGrpSpPr/>
            <p:nvPr/>
          </p:nvGrpSpPr>
          <p:grpSpPr>
            <a:xfrm>
              <a:off x="4411946" y="3426775"/>
              <a:ext cx="3537688" cy="1428136"/>
              <a:chOff x="4456692" y="2939585"/>
              <a:chExt cx="3537688" cy="1428136"/>
            </a:xfrm>
          </p:grpSpPr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ABDD106A-2A1E-4815-88F5-E1DB627C710D}"/>
                  </a:ext>
                </a:extLst>
              </p:cNvPr>
              <p:cNvSpPr/>
              <p:nvPr/>
            </p:nvSpPr>
            <p:spPr>
              <a:xfrm>
                <a:off x="4691873" y="3206168"/>
                <a:ext cx="293010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>
                    <a:solidFill>
                      <a:schemeClr val="tx2">
                        <a:lumMod val="75000"/>
                      </a:schemeClr>
                    </a:solidFill>
                    <a:latin typeface="Proxima Nova"/>
                  </a:rPr>
                  <a:t>возможно увеличение воздействия гормона</a:t>
                </a: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E77975F6-03B0-4F84-A32B-0DF3908B3C5D}"/>
                  </a:ext>
                </a:extLst>
              </p:cNvPr>
              <p:cNvSpPr/>
              <p:nvPr/>
            </p:nvSpPr>
            <p:spPr>
              <a:xfrm>
                <a:off x="4691873" y="4100669"/>
                <a:ext cx="330250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000" dirty="0">
                    <a:solidFill>
                      <a:schemeClr val="tx2">
                        <a:lumMod val="75000"/>
                      </a:schemeClr>
                    </a:solidFill>
                    <a:latin typeface="Proxima Nova"/>
                  </a:rPr>
                  <a:t>возможно увеличение воздействия АРВ-препарата</a:t>
                </a:r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613455D7-80F4-47D8-89C6-6BA0618FF15A}"/>
                  </a:ext>
                </a:extLst>
              </p:cNvPr>
              <p:cNvSpPr/>
              <p:nvPr/>
            </p:nvSpPr>
            <p:spPr>
              <a:xfrm>
                <a:off x="4456692" y="2939585"/>
                <a:ext cx="190308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b="1" dirty="0">
                    <a:solidFill>
                      <a:schemeClr val="tx2"/>
                    </a:solidFill>
                    <a:latin typeface="Proxima Nova"/>
                  </a:rPr>
                  <a:t>Условные обозначения</a:t>
                </a:r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BF696AA4-CCE9-434B-9418-F619A6F95253}"/>
                  </a:ext>
                </a:extLst>
              </p:cNvPr>
              <p:cNvSpPr/>
              <p:nvPr/>
            </p:nvSpPr>
            <p:spPr>
              <a:xfrm>
                <a:off x="4691873" y="3802502"/>
                <a:ext cx="1994457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>
                    <a:solidFill>
                      <a:schemeClr val="tx2">
                        <a:lumMod val="75000"/>
                      </a:schemeClr>
                    </a:solidFill>
                    <a:latin typeface="Proxima Nova"/>
                  </a:rPr>
                  <a:t>без значимых взаимодействий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92102576-7667-4449-A7D4-6CFB9A4C62D2}"/>
                  </a:ext>
                </a:extLst>
              </p:cNvPr>
              <p:cNvSpPr/>
              <p:nvPr/>
            </p:nvSpPr>
            <p:spPr>
              <a:xfrm>
                <a:off x="4691873" y="3504335"/>
                <a:ext cx="293010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>
                    <a:solidFill>
                      <a:schemeClr val="tx2">
                        <a:lumMod val="75000"/>
                      </a:schemeClr>
                    </a:solidFill>
                    <a:latin typeface="Proxima Nova"/>
                  </a:rPr>
                  <a:t>возможно снижение воздействия гормона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695560-DE49-4567-8C51-D9C40649A83E}"/>
                  </a:ext>
                </a:extLst>
              </p:cNvPr>
              <p:cNvSpPr txBox="1"/>
              <p:nvPr/>
            </p:nvSpPr>
            <p:spPr>
              <a:xfrm>
                <a:off x="4532533" y="3173179"/>
                <a:ext cx="21602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>
                        <a:lumMod val="75000"/>
                      </a:schemeClr>
                    </a:solidFill>
                    <a:latin typeface="Proxima Nova"/>
                  </a:rPr>
                  <a:t>↑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03ED3BD-6E9E-4A92-B7C5-B095C52E0603}"/>
                  </a:ext>
                </a:extLst>
              </p:cNvPr>
              <p:cNvSpPr txBox="1"/>
              <p:nvPr/>
            </p:nvSpPr>
            <p:spPr>
              <a:xfrm>
                <a:off x="4532533" y="3479027"/>
                <a:ext cx="21602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>
                        <a:lumMod val="75000"/>
                      </a:schemeClr>
                    </a:solidFill>
                    <a:latin typeface="Proxima Nova"/>
                  </a:rPr>
                  <a:t>↓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196037-EF76-48FA-8A5B-BCC90B5DB353}"/>
                  </a:ext>
                </a:extLst>
              </p:cNvPr>
              <p:cNvSpPr txBox="1"/>
              <p:nvPr/>
            </p:nvSpPr>
            <p:spPr>
              <a:xfrm>
                <a:off x="4532533" y="3784875"/>
                <a:ext cx="21602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>
                        <a:lumMod val="75000"/>
                      </a:schemeClr>
                    </a:solidFill>
                    <a:latin typeface="Proxima Nova"/>
                  </a:rPr>
                  <a:t>↔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E20BC6F-0AF9-42E6-B1DC-8CE843A67377}"/>
                  </a:ext>
                </a:extLst>
              </p:cNvPr>
              <p:cNvSpPr txBox="1"/>
              <p:nvPr/>
            </p:nvSpPr>
            <p:spPr>
              <a:xfrm>
                <a:off x="4532533" y="4090722"/>
                <a:ext cx="21602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>
                        <a:lumMod val="75000"/>
                      </a:schemeClr>
                    </a:solidFill>
                    <a:latin typeface="Proxima Nova"/>
                  </a:rPr>
                  <a:t>Е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4423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12D60D-157D-4DCA-B6A7-3596F6D4D8B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7454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58827B5-23CC-4A71-8287-071F609591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200" b="1" dirty="0">
              <a:latin typeface="Proxima Nova"/>
              <a:ea typeface="+mj-ea"/>
              <a:cs typeface="+mj-cs"/>
              <a:sym typeface="Proxima Nov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7" y="170944"/>
            <a:ext cx="7886700" cy="58680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Согласно рекомендациям МЗ РФ по профилактике вертикальной передачи ВИЧ возможно рассмотреть продолжение терапии </a:t>
            </a:r>
            <a:r>
              <a:rPr lang="en-US" dirty="0"/>
              <a:t>RPV/TDF/FTC</a:t>
            </a:r>
            <a:r>
              <a:rPr lang="ru-RU" dirty="0"/>
              <a:t> при наступлении беременности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25758E11-4FBC-4DA2-98EF-28C0AE4B8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907" y="6556323"/>
            <a:ext cx="8353425" cy="215900"/>
          </a:xfrm>
        </p:spPr>
        <p:txBody>
          <a:bodyPr wrap="square">
            <a:noAutofit/>
          </a:bodyPr>
          <a:lstStyle/>
          <a:p>
            <a:r>
              <a:rPr lang="en-US" dirty="0"/>
              <a:t>FTC – </a:t>
            </a:r>
            <a:r>
              <a:rPr lang="ru-RU" dirty="0" err="1"/>
              <a:t>эмтрицитабин</a:t>
            </a:r>
            <a:r>
              <a:rPr lang="ru-RU" dirty="0"/>
              <a:t>, </a:t>
            </a:r>
            <a:r>
              <a:rPr lang="en-US" dirty="0"/>
              <a:t>RPV – </a:t>
            </a:r>
            <a:r>
              <a:rPr lang="ru-RU" dirty="0" err="1"/>
              <a:t>рилпивирин</a:t>
            </a:r>
            <a:r>
              <a:rPr lang="ru-RU" dirty="0"/>
              <a:t>,</a:t>
            </a:r>
            <a:r>
              <a:rPr lang="en-US" dirty="0"/>
              <a:t>TDF – </a:t>
            </a:r>
            <a:r>
              <a:rPr lang="ru-RU" dirty="0" err="1"/>
              <a:t>тенофовир</a:t>
            </a:r>
            <a:r>
              <a:rPr lang="ru-RU" dirty="0"/>
              <a:t>, АРВТ/АРТ – антиретровирусная терапия, ВН – вирусная нагрузка,  ИП – ингибиторы протеазы, ННИОТ – </a:t>
            </a:r>
            <a:r>
              <a:rPr lang="ru-RU" dirty="0" err="1"/>
              <a:t>ненуклеозидные</a:t>
            </a:r>
            <a:r>
              <a:rPr lang="ru-RU" dirty="0"/>
              <a:t> ингибиторы обратной транскриптазы,  РГЧ – реакция гиперчувствительности</a:t>
            </a:r>
          </a:p>
          <a:p>
            <a:r>
              <a:rPr lang="ru-RU" dirty="0"/>
              <a:t>Электронный ресурс: http://rushiv.ru/kids-and-hiv/pregnant/klinicheskie-rekomendatsii-vich-infektsiya-profilaktika-perinatalnoj-peredachi-virusa-immunodefitsita-cheloveka/, дата доступа 05.07.19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19143-E8DC-4663-B50F-589A4833D8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322" r="730"/>
          <a:stretch/>
        </p:blipFill>
        <p:spPr>
          <a:xfrm>
            <a:off x="395288" y="1346469"/>
            <a:ext cx="4661718" cy="4818835"/>
          </a:xfrm>
          <a:prstGeom prst="rect">
            <a:avLst/>
          </a:prstGeom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DB49EB0-8949-40F6-8001-B4438C29877E}"/>
              </a:ext>
            </a:extLst>
          </p:cNvPr>
          <p:cNvSpPr/>
          <p:nvPr/>
        </p:nvSpPr>
        <p:spPr>
          <a:xfrm>
            <a:off x="395288" y="4089890"/>
            <a:ext cx="4661718" cy="48500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3DAB69-D84D-4650-87FD-9E90E31760C5}"/>
              </a:ext>
            </a:extLst>
          </p:cNvPr>
          <p:cNvSpPr/>
          <p:nvPr/>
        </p:nvSpPr>
        <p:spPr>
          <a:xfrm>
            <a:off x="5292080" y="2716587"/>
            <a:ext cx="3440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Proxima Nova"/>
              </a:rPr>
              <a:t>При выборе препаратов у беременных рекомендуется отдавать предпочтение препаратам с фиксированными комбинациями доз, т.к. уменьшение лекарственной нагрузки способствует повышению приверженности АРТ  - вертикальная передача</a:t>
            </a:r>
            <a:endParaRPr lang="ru-RU" sz="1600" baseline="30000" dirty="0">
              <a:solidFill>
                <a:schemeClr val="tx2"/>
              </a:solidFill>
              <a:latin typeface="Proxima Nova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4187802-6144-465A-849F-F05C38B14BC2}"/>
              </a:ext>
            </a:extLst>
          </p:cNvPr>
          <p:cNvSpPr/>
          <p:nvPr/>
        </p:nvSpPr>
        <p:spPr>
          <a:xfrm>
            <a:off x="5292080" y="2538937"/>
            <a:ext cx="3456634" cy="2678712"/>
          </a:xfrm>
          <a:prstGeom prst="roundRect">
            <a:avLst>
              <a:gd name="adj" fmla="val 404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83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A6F5ADE-2A84-477F-A64C-BE104727127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1873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D9688CE-EA51-49BB-8422-7CB7DD6E32E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Proxima Nova"/>
              <a:ea typeface="+mj-ea"/>
              <a:cs typeface="+mj-cs"/>
              <a:sym typeface="Proxima Nova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8423B8D-9BEE-4384-B51E-533817CE4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743895"/>
              </p:ext>
            </p:extLst>
          </p:nvPr>
        </p:nvGraphicFramePr>
        <p:xfrm>
          <a:off x="889956" y="1323052"/>
          <a:ext cx="4470979" cy="4914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82575"/>
            <a:ext cx="8351044" cy="586800"/>
          </a:xfrm>
        </p:spPr>
        <p:txBody>
          <a:bodyPr>
            <a:noAutofit/>
          </a:bodyPr>
          <a:lstStyle/>
          <a:p>
            <a:r>
              <a:rPr lang="ru-RU" dirty="0"/>
              <a:t>По данным регистра на 1 января 2019 года прием </a:t>
            </a:r>
            <a:r>
              <a:rPr lang="en-US" dirty="0"/>
              <a:t>RPV, TDF </a:t>
            </a:r>
            <a:r>
              <a:rPr lang="ru-RU" dirty="0"/>
              <a:t>и </a:t>
            </a:r>
            <a:r>
              <a:rPr lang="en-US" dirty="0"/>
              <a:t>FTC</a:t>
            </a:r>
            <a:r>
              <a:rPr lang="ru-RU" dirty="0"/>
              <a:t> не приводит к увеличению частоты врожденных дефектов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2907" y="6556323"/>
            <a:ext cx="8353425" cy="215900"/>
          </a:xfrm>
        </p:spPr>
        <p:txBody>
          <a:bodyPr wrap="square">
            <a:noAutofit/>
          </a:bodyPr>
          <a:lstStyle/>
          <a:p>
            <a:r>
              <a:rPr lang="en-US" dirty="0"/>
              <a:t>FTC – </a:t>
            </a:r>
            <a:r>
              <a:rPr lang="ru-RU" dirty="0" err="1"/>
              <a:t>эмтрицитабин</a:t>
            </a:r>
            <a:r>
              <a:rPr lang="ru-RU" dirty="0"/>
              <a:t>, </a:t>
            </a:r>
            <a:r>
              <a:rPr lang="en-US" dirty="0"/>
              <a:t>RPV – </a:t>
            </a:r>
            <a:r>
              <a:rPr lang="ru-RU" dirty="0" err="1"/>
              <a:t>рилпивирин</a:t>
            </a:r>
            <a:r>
              <a:rPr lang="ru-RU" dirty="0"/>
              <a:t>,</a:t>
            </a:r>
            <a:r>
              <a:rPr lang="en-US" dirty="0" err="1"/>
              <a:t>tdf</a:t>
            </a:r>
            <a:r>
              <a:rPr lang="en-US" dirty="0"/>
              <a:t> – </a:t>
            </a:r>
            <a:r>
              <a:rPr lang="ru-RU" dirty="0" err="1"/>
              <a:t>тенофовир</a:t>
            </a:r>
            <a:endParaRPr lang="ru-RU" dirty="0"/>
          </a:p>
          <a:p>
            <a:r>
              <a:rPr lang="en-US" dirty="0"/>
              <a:t>The antiretroviral pregnancy registry. 1 JANUARY 1989 THROUGH 31 </a:t>
            </a:r>
            <a:r>
              <a:rPr lang="en-US" dirty="0" err="1"/>
              <a:t>jul</a:t>
            </a:r>
            <a:r>
              <a:rPr lang="en-US" dirty="0"/>
              <a:t> 2018 (issued: </a:t>
            </a:r>
            <a:r>
              <a:rPr lang="en-US" dirty="0" err="1"/>
              <a:t>dec</a:t>
            </a:r>
            <a:r>
              <a:rPr lang="en-US" dirty="0"/>
              <a:t> 2018) (expiration: 6 months after issue)</a:t>
            </a:r>
            <a:r>
              <a:rPr lang="ru-RU" dirty="0"/>
              <a:t>. Электронный ресурс: </a:t>
            </a:r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http://www.Apregistry.Com/forms/interim_report.Pdf</a:t>
            </a:r>
            <a:r>
              <a:rPr lang="ru-RU" dirty="0"/>
              <a:t>, дата доступа 16.07.2019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2977" y="1340768"/>
            <a:ext cx="1255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Proxima Nova"/>
              </a:rPr>
              <a:t>MACDP =</a:t>
            </a:r>
            <a:r>
              <a:rPr lang="ru-RU" sz="1200" dirty="0">
                <a:solidFill>
                  <a:schemeClr val="accent1"/>
                </a:solidFill>
                <a:latin typeface="Proxima Nova"/>
              </a:rPr>
              <a:t> </a:t>
            </a:r>
            <a:r>
              <a:rPr lang="en-US" sz="1200" dirty="0">
                <a:solidFill>
                  <a:schemeClr val="accent1"/>
                </a:solidFill>
                <a:latin typeface="Proxima Nova"/>
              </a:rPr>
              <a:t>2,</a:t>
            </a:r>
            <a:r>
              <a:rPr lang="ru-RU" sz="1200" dirty="0">
                <a:solidFill>
                  <a:schemeClr val="accent1"/>
                </a:solidFill>
                <a:latin typeface="Proxima Nova"/>
              </a:rPr>
              <a:t>72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B577164-859F-41C2-B2AD-9ECDCEB0B2BE}"/>
              </a:ext>
            </a:extLst>
          </p:cNvPr>
          <p:cNvGrpSpPr/>
          <p:nvPr/>
        </p:nvGrpSpPr>
        <p:grpSpPr>
          <a:xfrm>
            <a:off x="5194817" y="2636912"/>
            <a:ext cx="3106438" cy="1853562"/>
            <a:chOff x="5194817" y="2897040"/>
            <a:chExt cx="3106438" cy="1853562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C479663B-FC31-41A2-B405-31E977F86F3B}"/>
                </a:ext>
              </a:extLst>
            </p:cNvPr>
            <p:cNvSpPr/>
            <p:nvPr/>
          </p:nvSpPr>
          <p:spPr>
            <a:xfrm>
              <a:off x="5194817" y="2897040"/>
              <a:ext cx="3106438" cy="1853562"/>
            </a:xfrm>
            <a:prstGeom prst="roundRect">
              <a:avLst>
                <a:gd name="adj" fmla="val 4046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51892" y="3041056"/>
              <a:ext cx="2592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Частота врожденных дефектов, % (95% ДИ)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0276" y="3755009"/>
              <a:ext cx="2835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MACDP (Metropolitan Atlanta Congenital Defects Program) –</a:t>
              </a:r>
              <a:r>
                <a:rPr lang="ru-RU" sz="1600" dirty="0">
                  <a:solidFill>
                    <a:schemeClr val="tx2">
                      <a:lumMod val="75000"/>
                    </a:schemeClr>
                  </a:solidFill>
                  <a:latin typeface="Proxima Nova"/>
                </a:rPr>
                <a:t> сравнительная частота</a:t>
              </a:r>
            </a:p>
          </p:txBody>
        </p:sp>
      </p:grp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3366395" y="1371526"/>
            <a:ext cx="19194" cy="45019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801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C2FBEE2-A862-4717-9C64-EFA8E3DA78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955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40E0BAF-16E3-4C31-9119-46069AF4EEF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Proxima Nova"/>
              <a:ea typeface="+mj-ea"/>
              <a:cs typeface="+mj-cs"/>
              <a:sym typeface="Proxima Nov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9E3117-D74A-4FB0-81E3-1539DCAC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04664"/>
            <a:ext cx="7886700" cy="586800"/>
          </a:xfrm>
        </p:spPr>
        <p:txBody>
          <a:bodyPr/>
          <a:lstStyle/>
          <a:p>
            <a:r>
              <a:rPr lang="ru-RU" dirty="0"/>
              <a:t>Инструкция по применению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E395E-B5E7-4664-8B95-980CB1FAC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7" y="6359525"/>
            <a:ext cx="8353425" cy="215900"/>
          </a:xfrm>
        </p:spPr>
        <p:txBody>
          <a:bodyPr/>
          <a:lstStyle/>
          <a:p>
            <a:r>
              <a:rPr lang="ru-RU" dirty="0"/>
              <a:t>Инструкция по медицинскому применению лекарственного препарата </a:t>
            </a:r>
            <a:r>
              <a:rPr lang="ru-RU" dirty="0" err="1"/>
              <a:t>Эвиплера</a:t>
            </a:r>
            <a:r>
              <a:rPr lang="ru-RU" dirty="0"/>
              <a:t>, ЛП-002324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AAE7FD-FE6E-44D8-9C07-FE3390932992}"/>
              </a:ext>
            </a:extLst>
          </p:cNvPr>
          <p:cNvSpPr/>
          <p:nvPr/>
        </p:nvSpPr>
        <p:spPr>
          <a:xfrm>
            <a:off x="302417" y="1484784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-Bold"/>
              </a:rPr>
              <a:t>Применение при беременности и в период грудного</a:t>
            </a:r>
          </a:p>
          <a:p>
            <a:r>
              <a:rPr lang="ru-RU" sz="2400" b="1" dirty="0">
                <a:latin typeface="Calibri-Bold"/>
              </a:rPr>
              <a:t>вскармливания</a:t>
            </a:r>
          </a:p>
          <a:p>
            <a:r>
              <a:rPr lang="ru-RU" sz="2400" dirty="0">
                <a:latin typeface="Calibri" panose="020F0502020204030204" pitchFamily="34" charset="0"/>
              </a:rPr>
              <a:t>Препарат </a:t>
            </a:r>
            <a:r>
              <a:rPr lang="ru-RU" sz="2400" dirty="0" err="1">
                <a:latin typeface="Calibri" panose="020F0502020204030204" pitchFamily="34" charset="0"/>
              </a:rPr>
              <a:t>Эвиплера</a:t>
            </a:r>
            <a:r>
              <a:rPr lang="ru-RU" sz="2400" dirty="0">
                <a:latin typeface="Calibri" panose="020F0502020204030204" pitchFamily="34" charset="0"/>
              </a:rPr>
              <a:t> не должен использоваться во время</a:t>
            </a:r>
          </a:p>
          <a:p>
            <a:r>
              <a:rPr lang="ru-RU" sz="2400" dirty="0">
                <a:latin typeface="Calibri" panose="020F0502020204030204" pitchFamily="34" charset="0"/>
              </a:rPr>
              <a:t>беременности, за исключением случаев, когда потенциальная</a:t>
            </a:r>
          </a:p>
          <a:p>
            <a:r>
              <a:rPr lang="ru-RU" sz="2400" dirty="0">
                <a:latin typeface="Calibri" panose="020F0502020204030204" pitchFamily="34" charset="0"/>
              </a:rPr>
              <a:t>польза от лечения для матери превышает возможный риск для плода.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612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5D5E-552B-4805-A98A-783EB5D6C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gradFill flip="none" rotWithShape="1">
                  <a:gsLst>
                    <a:gs pos="50000">
                      <a:schemeClr val="accent1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Эффективность АРТ с использованием схем ННИОТ 2 поколения</a:t>
            </a:r>
            <a:endParaRPr lang="en-US" dirty="0">
              <a:gradFill flip="none" rotWithShape="1">
                <a:gsLst>
                  <a:gs pos="50000">
                    <a:schemeClr val="accent1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40251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5E9B13B-066F-4F12-9C5B-3BFDE5BA161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0465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BB35B15-C82D-41F2-BB61-716E3AF99D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Proxima Nova"/>
              <a:ea typeface="+mj-ea"/>
              <a:cs typeface="+mj-cs"/>
              <a:sym typeface="Proxima Nova"/>
            </a:endParaRPr>
          </a:p>
        </p:txBody>
      </p:sp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C68918AE-AA3A-42DF-B8D2-0174C28A9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601" y="1271452"/>
            <a:ext cx="7975798" cy="4583918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CB0D23B-CFFA-4F4E-AB3C-8DBBF77C5437}"/>
              </a:ext>
            </a:extLst>
          </p:cNvPr>
          <p:cNvCxnSpPr/>
          <p:nvPr/>
        </p:nvCxnSpPr>
        <p:spPr>
          <a:xfrm>
            <a:off x="1043608" y="385414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1973C96-FAC9-4768-A08F-46A136FC90DF}"/>
              </a:ext>
            </a:extLst>
          </p:cNvPr>
          <p:cNvGrpSpPr/>
          <p:nvPr/>
        </p:nvGrpSpPr>
        <p:grpSpPr>
          <a:xfrm>
            <a:off x="783892" y="1856391"/>
            <a:ext cx="7489593" cy="2425926"/>
            <a:chOff x="783892" y="2151328"/>
            <a:chExt cx="7489593" cy="2425926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0A84D78C-82E1-437D-800C-590526145615}"/>
                </a:ext>
              </a:extLst>
            </p:cNvPr>
            <p:cNvGrpSpPr/>
            <p:nvPr/>
          </p:nvGrpSpPr>
          <p:grpSpPr>
            <a:xfrm>
              <a:off x="981225" y="4380522"/>
              <a:ext cx="7247383" cy="196732"/>
              <a:chOff x="981225" y="4507920"/>
              <a:chExt cx="7247383" cy="19673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5F8D8F-079A-4CA8-8EB5-1AFA5DC4ACB3}"/>
                  </a:ext>
                </a:extLst>
              </p:cNvPr>
              <p:cNvSpPr txBox="1"/>
              <p:nvPr/>
            </p:nvSpPr>
            <p:spPr>
              <a:xfrm>
                <a:off x="981225" y="4519986"/>
                <a:ext cx="7854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519F057-CC96-4EE6-8501-C5898D58BAE6}"/>
                  </a:ext>
                </a:extLst>
              </p:cNvPr>
              <p:cNvSpPr txBox="1"/>
              <p:nvPr/>
            </p:nvSpPr>
            <p:spPr>
              <a:xfrm>
                <a:off x="1177541" y="4519986"/>
                <a:ext cx="7854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1CB9A-344A-4B59-B33D-5C4D0C816FC7}"/>
                  </a:ext>
                </a:extLst>
              </p:cNvPr>
              <p:cNvSpPr txBox="1"/>
              <p:nvPr/>
            </p:nvSpPr>
            <p:spPr>
              <a:xfrm>
                <a:off x="1361382" y="4519986"/>
                <a:ext cx="7854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4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3B3BAA-4434-426F-98CE-2E876FB6A7CB}"/>
                  </a:ext>
                </a:extLst>
              </p:cNvPr>
              <p:cNvSpPr txBox="1"/>
              <p:nvPr/>
            </p:nvSpPr>
            <p:spPr>
              <a:xfrm>
                <a:off x="1683108" y="4519986"/>
                <a:ext cx="7854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8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3216C5-BD15-4708-82F9-C37201938C45}"/>
                  </a:ext>
                </a:extLst>
              </p:cNvPr>
              <p:cNvSpPr txBox="1"/>
              <p:nvPr/>
            </p:nvSpPr>
            <p:spPr>
              <a:xfrm>
                <a:off x="2001264" y="4519986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12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96CC2A-7747-4399-BD0B-7D42891E0BCF}"/>
                  </a:ext>
                </a:extLst>
              </p:cNvPr>
              <p:cNvSpPr txBox="1"/>
              <p:nvPr/>
            </p:nvSpPr>
            <p:spPr>
              <a:xfrm>
                <a:off x="2394396" y="4519986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16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C8BF6F-E9A6-49B9-BD1A-7EAD573BD2B2}"/>
                  </a:ext>
                </a:extLst>
              </p:cNvPr>
              <p:cNvSpPr txBox="1"/>
              <p:nvPr/>
            </p:nvSpPr>
            <p:spPr>
              <a:xfrm>
                <a:off x="2787528" y="4519986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20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C18E16-4C56-4080-A790-A6F843A50B48}"/>
                  </a:ext>
                </a:extLst>
              </p:cNvPr>
              <p:cNvSpPr txBox="1"/>
              <p:nvPr/>
            </p:nvSpPr>
            <p:spPr>
              <a:xfrm>
                <a:off x="3180659" y="4519986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24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D3D67A-6748-488F-8189-8EC4A4C16D83}"/>
                  </a:ext>
                </a:extLst>
              </p:cNvPr>
              <p:cNvSpPr txBox="1"/>
              <p:nvPr/>
            </p:nvSpPr>
            <p:spPr>
              <a:xfrm>
                <a:off x="3774912" y="4519986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32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129ABDA-6A28-4243-B80B-385C5E8A76BB}"/>
                  </a:ext>
                </a:extLst>
              </p:cNvPr>
              <p:cNvSpPr txBox="1"/>
              <p:nvPr/>
            </p:nvSpPr>
            <p:spPr>
              <a:xfrm>
                <a:off x="4347467" y="4519986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40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D05F27-AB18-4D16-8211-1BB87FD5958E}"/>
                  </a:ext>
                </a:extLst>
              </p:cNvPr>
              <p:cNvSpPr txBox="1"/>
              <p:nvPr/>
            </p:nvSpPr>
            <p:spPr>
              <a:xfrm>
                <a:off x="4892228" y="4519986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48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62950FA-4106-4434-82A5-3F76DB23C3FA}"/>
                  </a:ext>
                </a:extLst>
              </p:cNvPr>
              <p:cNvSpPr txBox="1"/>
              <p:nvPr/>
            </p:nvSpPr>
            <p:spPr>
              <a:xfrm>
                <a:off x="5436989" y="4507920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56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B261F67-87C1-4F78-BBB3-6F6A5A9DE619}"/>
                  </a:ext>
                </a:extLst>
              </p:cNvPr>
              <p:cNvSpPr txBox="1"/>
              <p:nvPr/>
            </p:nvSpPr>
            <p:spPr>
              <a:xfrm>
                <a:off x="5981750" y="4509239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64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6547153-6DED-4582-9FBE-F019288A0EE6}"/>
                  </a:ext>
                </a:extLst>
              </p:cNvPr>
              <p:cNvSpPr txBox="1"/>
              <p:nvPr/>
            </p:nvSpPr>
            <p:spPr>
              <a:xfrm>
                <a:off x="6526513" y="4519815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72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A86178-BE2E-49AE-9DC0-61F1029613D7}"/>
                  </a:ext>
                </a:extLst>
              </p:cNvPr>
              <p:cNvSpPr txBox="1"/>
              <p:nvPr/>
            </p:nvSpPr>
            <p:spPr>
              <a:xfrm>
                <a:off x="7297227" y="4519986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84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1272F98-DF29-40B3-9121-B7CCF3F860D1}"/>
                  </a:ext>
                </a:extLst>
              </p:cNvPr>
              <p:cNvSpPr txBox="1"/>
              <p:nvPr/>
            </p:nvSpPr>
            <p:spPr>
              <a:xfrm>
                <a:off x="8071514" y="4519986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96</a:t>
                </a:r>
              </a:p>
            </p:txBody>
          </p: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AC6ABFD4-9135-4451-A942-C5CBF38825B9}"/>
                </a:ext>
              </a:extLst>
            </p:cNvPr>
            <p:cNvGrpSpPr/>
            <p:nvPr/>
          </p:nvGrpSpPr>
          <p:grpSpPr>
            <a:xfrm>
              <a:off x="783892" y="2151328"/>
              <a:ext cx="178279" cy="1950386"/>
              <a:chOff x="783892" y="2151328"/>
              <a:chExt cx="178279" cy="195038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63132C-761F-4AE5-B987-BF2B016B99A6}"/>
                  </a:ext>
                </a:extLst>
              </p:cNvPr>
              <p:cNvSpPr txBox="1"/>
              <p:nvPr/>
            </p:nvSpPr>
            <p:spPr>
              <a:xfrm>
                <a:off x="783892" y="3917048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10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0E7225-F402-4D68-AE8F-30C32D67B0CB}"/>
                  </a:ext>
                </a:extLst>
              </p:cNvPr>
              <p:cNvSpPr txBox="1"/>
              <p:nvPr/>
            </p:nvSpPr>
            <p:spPr>
              <a:xfrm>
                <a:off x="795829" y="3556204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20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A7D9199-1555-4933-8BC9-FBA473FB1B60}"/>
                  </a:ext>
                </a:extLst>
              </p:cNvPr>
              <p:cNvSpPr txBox="1"/>
              <p:nvPr/>
            </p:nvSpPr>
            <p:spPr>
              <a:xfrm>
                <a:off x="798141" y="3204985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30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BC441E-AFBA-43BE-8FD1-E945B3B4D235}"/>
                  </a:ext>
                </a:extLst>
              </p:cNvPr>
              <p:cNvSpPr txBox="1"/>
              <p:nvPr/>
            </p:nvSpPr>
            <p:spPr>
              <a:xfrm>
                <a:off x="800453" y="2853766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40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38FA573-16E0-4F5E-9B89-DACE58CE219C}"/>
                  </a:ext>
                </a:extLst>
              </p:cNvPr>
              <p:cNvSpPr txBox="1"/>
              <p:nvPr/>
            </p:nvSpPr>
            <p:spPr>
              <a:xfrm>
                <a:off x="802765" y="2502547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50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B154AC5-DCC9-415D-9772-A9D519D9DDAF}"/>
                  </a:ext>
                </a:extLst>
              </p:cNvPr>
              <p:cNvSpPr txBox="1"/>
              <p:nvPr/>
            </p:nvSpPr>
            <p:spPr>
              <a:xfrm>
                <a:off x="805077" y="2151328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tx2"/>
                    </a:solidFill>
                  </a:rPr>
                  <a:t>60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3B5BA977-7C14-4CC4-B0E3-75F443ED3373}"/>
                </a:ext>
              </a:extLst>
            </p:cNvPr>
            <p:cNvGrpSpPr/>
            <p:nvPr/>
          </p:nvGrpSpPr>
          <p:grpSpPr>
            <a:xfrm>
              <a:off x="1001485" y="2239816"/>
              <a:ext cx="7272000" cy="1770575"/>
              <a:chOff x="1001485" y="2239816"/>
              <a:chExt cx="7272000" cy="1770575"/>
            </a:xfrm>
          </p:grpSpPr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FB770BEC-CADD-4146-88EF-9B939F2BD264}"/>
                  </a:ext>
                </a:extLst>
              </p:cNvPr>
              <p:cNvCxnSpPr/>
              <p:nvPr/>
            </p:nvCxnSpPr>
            <p:spPr>
              <a:xfrm>
                <a:off x="1001485" y="2239816"/>
                <a:ext cx="72720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id="{6B4FE805-15C9-4D1C-8761-37543CB2DDE1}"/>
                  </a:ext>
                </a:extLst>
              </p:cNvPr>
              <p:cNvCxnSpPr/>
              <p:nvPr/>
            </p:nvCxnSpPr>
            <p:spPr>
              <a:xfrm>
                <a:off x="1001485" y="2593931"/>
                <a:ext cx="72720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id="{FDC9B982-21D4-4FC9-8572-AC448EE9CCF1}"/>
                  </a:ext>
                </a:extLst>
              </p:cNvPr>
              <p:cNvCxnSpPr/>
              <p:nvPr/>
            </p:nvCxnSpPr>
            <p:spPr>
              <a:xfrm>
                <a:off x="1001485" y="2948046"/>
                <a:ext cx="72720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CB982A20-10AC-4A66-9EE1-4156A94F9828}"/>
                  </a:ext>
                </a:extLst>
              </p:cNvPr>
              <p:cNvCxnSpPr/>
              <p:nvPr/>
            </p:nvCxnSpPr>
            <p:spPr>
              <a:xfrm>
                <a:off x="1001485" y="3302161"/>
                <a:ext cx="72720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BE8F3246-964B-4AB4-B86A-C5E916168BB2}"/>
                  </a:ext>
                </a:extLst>
              </p:cNvPr>
              <p:cNvCxnSpPr/>
              <p:nvPr/>
            </p:nvCxnSpPr>
            <p:spPr>
              <a:xfrm>
                <a:off x="1001485" y="3656276"/>
                <a:ext cx="72720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66AB38B4-2B44-412F-BB86-68FC585BBAAB}"/>
                  </a:ext>
                </a:extLst>
              </p:cNvPr>
              <p:cNvCxnSpPr/>
              <p:nvPr/>
            </p:nvCxnSpPr>
            <p:spPr>
              <a:xfrm>
                <a:off x="1001485" y="4010391"/>
                <a:ext cx="72720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3474E7-852F-435D-BAF8-8C881068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67" y="273291"/>
            <a:ext cx="7886700" cy="587374"/>
          </a:xfrm>
        </p:spPr>
        <p:txBody>
          <a:bodyPr/>
          <a:lstStyle/>
          <a:p>
            <a:r>
              <a:rPr lang="ru-RU" dirty="0" err="1"/>
              <a:t>Этравирин</a:t>
            </a:r>
            <a:r>
              <a:rPr lang="ru-RU" dirty="0"/>
              <a:t> эффективен у пациентов с мутациями резистентности к ИП и ННИОТ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8AEF35-8C65-499D-9A1F-C661EA063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ETR – </a:t>
            </a:r>
            <a:r>
              <a:rPr lang="ru-RU" dirty="0" err="1"/>
              <a:t>этравирин</a:t>
            </a:r>
            <a:r>
              <a:rPr lang="ru-RU" dirty="0"/>
              <a:t>, ОБР – основной базовый режим</a:t>
            </a:r>
            <a:endParaRPr lang="en-GB" dirty="0"/>
          </a:p>
          <a:p>
            <a:br>
              <a:rPr lang="ru-RU" dirty="0"/>
            </a:br>
            <a:r>
              <a:rPr lang="en-US" dirty="0" err="1"/>
              <a:t>Katlama</a:t>
            </a:r>
            <a:r>
              <a:rPr lang="en-US" dirty="0"/>
              <a:t> et al. Efficacy and safety of etravirine at week 96 in treatment experienced HIV type-1 infected patients in the DUET-1 and DUET-2 trials </a:t>
            </a:r>
            <a:r>
              <a:rPr lang="en-US" dirty="0" err="1"/>
              <a:t>Antivir</a:t>
            </a:r>
            <a:r>
              <a:rPr lang="en-US" dirty="0"/>
              <a:t> </a:t>
            </a:r>
            <a:r>
              <a:rPr lang="en-US" dirty="0" err="1"/>
              <a:t>Ther</a:t>
            </a:r>
            <a:r>
              <a:rPr lang="en-US" dirty="0"/>
              <a:t> 2010.15 (7) 1045-52 </a:t>
            </a:r>
            <a:r>
              <a:rPr lang="en-US" dirty="0" err="1"/>
              <a:t>doi</a:t>
            </a:r>
            <a:r>
              <a:rPr lang="en-US" dirty="0"/>
              <a:t> 10 3851/IMP1662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CA6518-2A50-42FE-9544-E649BCE4CFB2}"/>
              </a:ext>
            </a:extLst>
          </p:cNvPr>
          <p:cNvSpPr txBox="1"/>
          <p:nvPr/>
        </p:nvSpPr>
        <p:spPr>
          <a:xfrm rot="16200000">
            <a:off x="-1090329" y="2996621"/>
            <a:ext cx="3385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solidFill>
                  <a:schemeClr val="tx2"/>
                </a:solidFill>
                <a:latin typeface="Proxima Nova"/>
              </a:rPr>
              <a:t>Пациенты с вирусной нагрузкой </a:t>
            </a:r>
            <a:r>
              <a:rPr lang="en-US" sz="1100" dirty="0">
                <a:solidFill>
                  <a:schemeClr val="tx2"/>
                </a:solidFill>
                <a:latin typeface="Proxima Nova"/>
              </a:rPr>
              <a:t>&lt; </a:t>
            </a:r>
            <a:r>
              <a:rPr lang="ru-RU" sz="1100" dirty="0">
                <a:solidFill>
                  <a:schemeClr val="tx2"/>
                </a:solidFill>
                <a:latin typeface="Proxima Nova"/>
              </a:rPr>
              <a:t>копий/мл (%)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257EC7B-84BF-48B3-ADBE-B7B860F3DB38}"/>
              </a:ext>
            </a:extLst>
          </p:cNvPr>
          <p:cNvSpPr txBox="1"/>
          <p:nvPr/>
        </p:nvSpPr>
        <p:spPr>
          <a:xfrm>
            <a:off x="4249137" y="4269581"/>
            <a:ext cx="6457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Недели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5BEB6DC-2425-40AD-B305-D817451FF6DD}"/>
              </a:ext>
            </a:extLst>
          </p:cNvPr>
          <p:cNvSpPr txBox="1"/>
          <p:nvPr/>
        </p:nvSpPr>
        <p:spPr>
          <a:xfrm>
            <a:off x="2965522" y="4534705"/>
            <a:ext cx="16786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>
                <a:solidFill>
                  <a:schemeClr val="tx2"/>
                </a:solidFill>
              </a:rPr>
              <a:t>Интеленс</a:t>
            </a:r>
            <a:r>
              <a:rPr lang="ru-RU" sz="1100" dirty="0">
                <a:solidFill>
                  <a:schemeClr val="tx2"/>
                </a:solidFill>
              </a:rPr>
              <a:t>® + ОБР (</a:t>
            </a:r>
            <a:r>
              <a:rPr lang="en-US" sz="1100" dirty="0">
                <a:solidFill>
                  <a:schemeClr val="tx2"/>
                </a:solidFill>
              </a:rPr>
              <a:t>n=599)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F6B6F6FD-6B9B-46CB-86A9-AC9389ACEF46}"/>
              </a:ext>
            </a:extLst>
          </p:cNvPr>
          <p:cNvSpPr/>
          <p:nvPr/>
        </p:nvSpPr>
        <p:spPr>
          <a:xfrm>
            <a:off x="2853801" y="4611510"/>
            <a:ext cx="108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3B2AEDF-DA0A-4AAB-8281-D66672B01CD8}"/>
              </a:ext>
            </a:extLst>
          </p:cNvPr>
          <p:cNvSpPr/>
          <p:nvPr/>
        </p:nvSpPr>
        <p:spPr>
          <a:xfrm>
            <a:off x="4885133" y="4611510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DA8C2E8-C841-4EA4-99FC-4338DDB401AC}"/>
              </a:ext>
            </a:extLst>
          </p:cNvPr>
          <p:cNvSpPr txBox="1"/>
          <p:nvPr/>
        </p:nvSpPr>
        <p:spPr>
          <a:xfrm>
            <a:off x="4998400" y="4534705"/>
            <a:ext cx="1563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</a:rPr>
              <a:t>Плацебо + ОБР (</a:t>
            </a:r>
            <a:r>
              <a:rPr lang="en-US" sz="1100" dirty="0">
                <a:solidFill>
                  <a:schemeClr val="tx2"/>
                </a:solidFill>
              </a:rPr>
              <a:t>n=</a:t>
            </a:r>
            <a:r>
              <a:rPr lang="ru-RU" sz="1100" dirty="0">
                <a:solidFill>
                  <a:schemeClr val="tx2"/>
                </a:solidFill>
              </a:rPr>
              <a:t>604</a:t>
            </a:r>
            <a:r>
              <a:rPr lang="en-US" sz="1100" dirty="0">
                <a:solidFill>
                  <a:schemeClr val="tx2"/>
                </a:solidFill>
              </a:rPr>
              <a:t>)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E59DC7D1-EEDF-4220-8EB4-E2FBCA41BC53}"/>
              </a:ext>
            </a:extLst>
          </p:cNvPr>
          <p:cNvSpPr/>
          <p:nvPr/>
        </p:nvSpPr>
        <p:spPr>
          <a:xfrm>
            <a:off x="392908" y="4982493"/>
            <a:ext cx="8355806" cy="89958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Rectangle 96">
            <a:extLst>
              <a:ext uri="{FF2B5EF4-FFF2-40B4-BE49-F238E27FC236}">
                <a16:creationId xmlns:a16="http://schemas.microsoft.com/office/drawing/2014/main" id="{C7A00A60-EF66-4B18-8B1E-E1222045A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1" y="5247617"/>
            <a:ext cx="806489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200" dirty="0">
                <a:solidFill>
                  <a:schemeClr val="accent3"/>
                </a:solidFill>
                <a:latin typeface="Proxima Nova"/>
                <a:ea typeface="ＭＳ Ｐゴシック"/>
                <a:cs typeface="Times New Roman" pitchFamily="18" charset="0"/>
              </a:rPr>
              <a:t>Неопределяемая вирусная нагрузка на 96-й неделе была достигнута у 57% пациентов в группе терапии </a:t>
            </a:r>
            <a:r>
              <a:rPr lang="en-US" sz="1200" dirty="0">
                <a:solidFill>
                  <a:schemeClr val="accent3"/>
                </a:solidFill>
                <a:latin typeface="Proxima Nova"/>
                <a:ea typeface="ＭＳ Ｐゴシック"/>
                <a:cs typeface="Times New Roman" pitchFamily="18" charset="0"/>
              </a:rPr>
              <a:t>ETR </a:t>
            </a:r>
            <a:r>
              <a:rPr lang="ru-RU" sz="1200" dirty="0">
                <a:solidFill>
                  <a:schemeClr val="accent3"/>
                </a:solidFill>
                <a:latin typeface="Proxima Nova"/>
                <a:ea typeface="ＭＳ Ｐゴシック"/>
                <a:cs typeface="Times New Roman" pitchFamily="18" charset="0"/>
              </a:rPr>
              <a:t>+ ОБР по сравнению с 36% пациентов в группе Плацебо + ОБР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04EEF956-5DE9-45E3-A242-A0A24B0F80B1}"/>
              </a:ext>
            </a:extLst>
          </p:cNvPr>
          <p:cNvSpPr/>
          <p:nvPr/>
        </p:nvSpPr>
        <p:spPr>
          <a:xfrm>
            <a:off x="0" y="916191"/>
            <a:ext cx="5364088" cy="373949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3"/>
              </a:gs>
              <a:gs pos="79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>
                <a:gsLst>
                  <a:gs pos="10000">
                    <a:schemeClr val="accent5"/>
                  </a:gs>
                  <a:gs pos="69616">
                    <a:schemeClr val="accent2"/>
                  </a:gs>
                  <a:gs pos="52000">
                    <a:schemeClr val="accent1"/>
                  </a:gs>
                  <a:gs pos="100000">
                    <a:schemeClr val="accent3"/>
                  </a:gs>
                </a:gsLst>
                <a:lin ang="2400000" scaled="0"/>
              </a:gra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2C7ABA7-D47B-4E93-B789-1F85C72D9C2B}"/>
              </a:ext>
            </a:extLst>
          </p:cNvPr>
          <p:cNvSpPr txBox="1"/>
          <p:nvPr/>
        </p:nvSpPr>
        <p:spPr>
          <a:xfrm>
            <a:off x="392908" y="984439"/>
            <a:ext cx="423539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Proxima Nova"/>
              </a:rPr>
              <a:t>Вирусологический ответ в группе 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ETR</a:t>
            </a:r>
            <a:endParaRPr lang="ru-RU" sz="1600" dirty="0">
              <a:solidFill>
                <a:schemeClr val="bg1"/>
              </a:solidFill>
              <a:latin typeface="Proxima Nova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2411FDC6-62B8-41B5-9CCC-418818757044}"/>
              </a:ext>
            </a:extLst>
          </p:cNvPr>
          <p:cNvSpPr/>
          <p:nvPr/>
        </p:nvSpPr>
        <p:spPr>
          <a:xfrm>
            <a:off x="1001486" y="1907087"/>
            <a:ext cx="7284098" cy="2164703"/>
          </a:xfrm>
          <a:custGeom>
            <a:avLst/>
            <a:gdLst>
              <a:gd name="connsiteX0" fmla="*/ 0 w 7284098"/>
              <a:gd name="connsiteY0" fmla="*/ 2164703 h 2164703"/>
              <a:gd name="connsiteX1" fmla="*/ 174171 w 7284098"/>
              <a:gd name="connsiteY1" fmla="*/ 1884784 h 2164703"/>
              <a:gd name="connsiteX2" fmla="*/ 889518 w 7284098"/>
              <a:gd name="connsiteY2" fmla="*/ 472752 h 2164703"/>
              <a:gd name="connsiteX3" fmla="*/ 1175657 w 7284098"/>
              <a:gd name="connsiteY3" fmla="*/ 167952 h 2164703"/>
              <a:gd name="connsiteX4" fmla="*/ 1480457 w 7284098"/>
              <a:gd name="connsiteY4" fmla="*/ 49764 h 2164703"/>
              <a:gd name="connsiteX5" fmla="*/ 2556587 w 7284098"/>
              <a:gd name="connsiteY5" fmla="*/ 0 h 2164703"/>
              <a:gd name="connsiteX6" fmla="*/ 3589175 w 7284098"/>
              <a:gd name="connsiteY6" fmla="*/ 43543 h 2164703"/>
              <a:gd name="connsiteX7" fmla="*/ 4839477 w 7284098"/>
              <a:gd name="connsiteY7" fmla="*/ 31103 h 2164703"/>
              <a:gd name="connsiteX8" fmla="*/ 5492620 w 7284098"/>
              <a:gd name="connsiteY8" fmla="*/ 87086 h 2164703"/>
              <a:gd name="connsiteX9" fmla="*/ 6394579 w 7284098"/>
              <a:gd name="connsiteY9" fmla="*/ 80866 h 2164703"/>
              <a:gd name="connsiteX10" fmla="*/ 7284098 w 7284098"/>
              <a:gd name="connsiteY10" fmla="*/ 149290 h 2164703"/>
              <a:gd name="connsiteX11" fmla="*/ 7277877 w 7284098"/>
              <a:gd name="connsiteY11" fmla="*/ 2152262 h 2164703"/>
              <a:gd name="connsiteX12" fmla="*/ 0 w 7284098"/>
              <a:gd name="connsiteY12" fmla="*/ 2164703 h 2164703"/>
              <a:gd name="connsiteX0" fmla="*/ 0 w 7284098"/>
              <a:gd name="connsiteY0" fmla="*/ 2164703 h 2164703"/>
              <a:gd name="connsiteX1" fmla="*/ 174171 w 7284098"/>
              <a:gd name="connsiteY1" fmla="*/ 1884784 h 2164703"/>
              <a:gd name="connsiteX2" fmla="*/ 329681 w 7284098"/>
              <a:gd name="connsiteY2" fmla="*/ 1586205 h 2164703"/>
              <a:gd name="connsiteX3" fmla="*/ 889518 w 7284098"/>
              <a:gd name="connsiteY3" fmla="*/ 472752 h 2164703"/>
              <a:gd name="connsiteX4" fmla="*/ 1175657 w 7284098"/>
              <a:gd name="connsiteY4" fmla="*/ 167952 h 2164703"/>
              <a:gd name="connsiteX5" fmla="*/ 1480457 w 7284098"/>
              <a:gd name="connsiteY5" fmla="*/ 49764 h 2164703"/>
              <a:gd name="connsiteX6" fmla="*/ 2556587 w 7284098"/>
              <a:gd name="connsiteY6" fmla="*/ 0 h 2164703"/>
              <a:gd name="connsiteX7" fmla="*/ 3589175 w 7284098"/>
              <a:gd name="connsiteY7" fmla="*/ 43543 h 2164703"/>
              <a:gd name="connsiteX8" fmla="*/ 4839477 w 7284098"/>
              <a:gd name="connsiteY8" fmla="*/ 31103 h 2164703"/>
              <a:gd name="connsiteX9" fmla="*/ 5492620 w 7284098"/>
              <a:gd name="connsiteY9" fmla="*/ 87086 h 2164703"/>
              <a:gd name="connsiteX10" fmla="*/ 6394579 w 7284098"/>
              <a:gd name="connsiteY10" fmla="*/ 80866 h 2164703"/>
              <a:gd name="connsiteX11" fmla="*/ 7284098 w 7284098"/>
              <a:gd name="connsiteY11" fmla="*/ 149290 h 2164703"/>
              <a:gd name="connsiteX12" fmla="*/ 7277877 w 7284098"/>
              <a:gd name="connsiteY12" fmla="*/ 2152262 h 2164703"/>
              <a:gd name="connsiteX13" fmla="*/ 0 w 7284098"/>
              <a:gd name="connsiteY13" fmla="*/ 2164703 h 2164703"/>
              <a:gd name="connsiteX0" fmla="*/ 0 w 7284098"/>
              <a:gd name="connsiteY0" fmla="*/ 2164703 h 2164703"/>
              <a:gd name="connsiteX1" fmla="*/ 174171 w 7284098"/>
              <a:gd name="connsiteY1" fmla="*/ 1884784 h 2164703"/>
              <a:gd name="connsiteX2" fmla="*/ 311020 w 7284098"/>
              <a:gd name="connsiteY2" fmla="*/ 1573764 h 2164703"/>
              <a:gd name="connsiteX3" fmla="*/ 889518 w 7284098"/>
              <a:gd name="connsiteY3" fmla="*/ 472752 h 2164703"/>
              <a:gd name="connsiteX4" fmla="*/ 1175657 w 7284098"/>
              <a:gd name="connsiteY4" fmla="*/ 167952 h 2164703"/>
              <a:gd name="connsiteX5" fmla="*/ 1480457 w 7284098"/>
              <a:gd name="connsiteY5" fmla="*/ 49764 h 2164703"/>
              <a:gd name="connsiteX6" fmla="*/ 2556587 w 7284098"/>
              <a:gd name="connsiteY6" fmla="*/ 0 h 2164703"/>
              <a:gd name="connsiteX7" fmla="*/ 3589175 w 7284098"/>
              <a:gd name="connsiteY7" fmla="*/ 43543 h 2164703"/>
              <a:gd name="connsiteX8" fmla="*/ 4839477 w 7284098"/>
              <a:gd name="connsiteY8" fmla="*/ 31103 h 2164703"/>
              <a:gd name="connsiteX9" fmla="*/ 5492620 w 7284098"/>
              <a:gd name="connsiteY9" fmla="*/ 87086 h 2164703"/>
              <a:gd name="connsiteX10" fmla="*/ 6394579 w 7284098"/>
              <a:gd name="connsiteY10" fmla="*/ 80866 h 2164703"/>
              <a:gd name="connsiteX11" fmla="*/ 7284098 w 7284098"/>
              <a:gd name="connsiteY11" fmla="*/ 149290 h 2164703"/>
              <a:gd name="connsiteX12" fmla="*/ 7277877 w 7284098"/>
              <a:gd name="connsiteY12" fmla="*/ 2152262 h 2164703"/>
              <a:gd name="connsiteX13" fmla="*/ 0 w 7284098"/>
              <a:gd name="connsiteY13" fmla="*/ 2164703 h 2164703"/>
              <a:gd name="connsiteX0" fmla="*/ 0 w 7284098"/>
              <a:gd name="connsiteY0" fmla="*/ 2164703 h 2164703"/>
              <a:gd name="connsiteX1" fmla="*/ 161730 w 7284098"/>
              <a:gd name="connsiteY1" fmla="*/ 1878563 h 2164703"/>
              <a:gd name="connsiteX2" fmla="*/ 311020 w 7284098"/>
              <a:gd name="connsiteY2" fmla="*/ 1573764 h 2164703"/>
              <a:gd name="connsiteX3" fmla="*/ 889518 w 7284098"/>
              <a:gd name="connsiteY3" fmla="*/ 472752 h 2164703"/>
              <a:gd name="connsiteX4" fmla="*/ 1175657 w 7284098"/>
              <a:gd name="connsiteY4" fmla="*/ 167952 h 2164703"/>
              <a:gd name="connsiteX5" fmla="*/ 1480457 w 7284098"/>
              <a:gd name="connsiteY5" fmla="*/ 49764 h 2164703"/>
              <a:gd name="connsiteX6" fmla="*/ 2556587 w 7284098"/>
              <a:gd name="connsiteY6" fmla="*/ 0 h 2164703"/>
              <a:gd name="connsiteX7" fmla="*/ 3589175 w 7284098"/>
              <a:gd name="connsiteY7" fmla="*/ 43543 h 2164703"/>
              <a:gd name="connsiteX8" fmla="*/ 4839477 w 7284098"/>
              <a:gd name="connsiteY8" fmla="*/ 31103 h 2164703"/>
              <a:gd name="connsiteX9" fmla="*/ 5492620 w 7284098"/>
              <a:gd name="connsiteY9" fmla="*/ 87086 h 2164703"/>
              <a:gd name="connsiteX10" fmla="*/ 6394579 w 7284098"/>
              <a:gd name="connsiteY10" fmla="*/ 80866 h 2164703"/>
              <a:gd name="connsiteX11" fmla="*/ 7284098 w 7284098"/>
              <a:gd name="connsiteY11" fmla="*/ 149290 h 2164703"/>
              <a:gd name="connsiteX12" fmla="*/ 7277877 w 7284098"/>
              <a:gd name="connsiteY12" fmla="*/ 2152262 h 2164703"/>
              <a:gd name="connsiteX13" fmla="*/ 0 w 7284098"/>
              <a:gd name="connsiteY13" fmla="*/ 2164703 h 2164703"/>
              <a:gd name="connsiteX0" fmla="*/ 0 w 7284098"/>
              <a:gd name="connsiteY0" fmla="*/ 2164703 h 2164703"/>
              <a:gd name="connsiteX1" fmla="*/ 311020 w 7284098"/>
              <a:gd name="connsiteY1" fmla="*/ 1573764 h 2164703"/>
              <a:gd name="connsiteX2" fmla="*/ 889518 w 7284098"/>
              <a:gd name="connsiteY2" fmla="*/ 472752 h 2164703"/>
              <a:gd name="connsiteX3" fmla="*/ 1175657 w 7284098"/>
              <a:gd name="connsiteY3" fmla="*/ 167952 h 2164703"/>
              <a:gd name="connsiteX4" fmla="*/ 1480457 w 7284098"/>
              <a:gd name="connsiteY4" fmla="*/ 49764 h 2164703"/>
              <a:gd name="connsiteX5" fmla="*/ 2556587 w 7284098"/>
              <a:gd name="connsiteY5" fmla="*/ 0 h 2164703"/>
              <a:gd name="connsiteX6" fmla="*/ 3589175 w 7284098"/>
              <a:gd name="connsiteY6" fmla="*/ 43543 h 2164703"/>
              <a:gd name="connsiteX7" fmla="*/ 4839477 w 7284098"/>
              <a:gd name="connsiteY7" fmla="*/ 31103 h 2164703"/>
              <a:gd name="connsiteX8" fmla="*/ 5492620 w 7284098"/>
              <a:gd name="connsiteY8" fmla="*/ 87086 h 2164703"/>
              <a:gd name="connsiteX9" fmla="*/ 6394579 w 7284098"/>
              <a:gd name="connsiteY9" fmla="*/ 80866 h 2164703"/>
              <a:gd name="connsiteX10" fmla="*/ 7284098 w 7284098"/>
              <a:gd name="connsiteY10" fmla="*/ 149290 h 2164703"/>
              <a:gd name="connsiteX11" fmla="*/ 7277877 w 7284098"/>
              <a:gd name="connsiteY11" fmla="*/ 2152262 h 2164703"/>
              <a:gd name="connsiteX12" fmla="*/ 0 w 7284098"/>
              <a:gd name="connsiteY12" fmla="*/ 2164703 h 2164703"/>
              <a:gd name="connsiteX0" fmla="*/ 0 w 7284098"/>
              <a:gd name="connsiteY0" fmla="*/ 2164703 h 2164703"/>
              <a:gd name="connsiteX1" fmla="*/ 311020 w 7284098"/>
              <a:gd name="connsiteY1" fmla="*/ 1573764 h 2164703"/>
              <a:gd name="connsiteX2" fmla="*/ 889518 w 7284098"/>
              <a:gd name="connsiteY2" fmla="*/ 472752 h 2164703"/>
              <a:gd name="connsiteX3" fmla="*/ 1175657 w 7284098"/>
              <a:gd name="connsiteY3" fmla="*/ 167952 h 2164703"/>
              <a:gd name="connsiteX4" fmla="*/ 1480457 w 7284098"/>
              <a:gd name="connsiteY4" fmla="*/ 49764 h 2164703"/>
              <a:gd name="connsiteX5" fmla="*/ 2556587 w 7284098"/>
              <a:gd name="connsiteY5" fmla="*/ 0 h 2164703"/>
              <a:gd name="connsiteX6" fmla="*/ 3589175 w 7284098"/>
              <a:gd name="connsiteY6" fmla="*/ 43543 h 2164703"/>
              <a:gd name="connsiteX7" fmla="*/ 4229877 w 7284098"/>
              <a:gd name="connsiteY7" fmla="*/ 37323 h 2164703"/>
              <a:gd name="connsiteX8" fmla="*/ 4839477 w 7284098"/>
              <a:gd name="connsiteY8" fmla="*/ 31103 h 2164703"/>
              <a:gd name="connsiteX9" fmla="*/ 5492620 w 7284098"/>
              <a:gd name="connsiteY9" fmla="*/ 87086 h 2164703"/>
              <a:gd name="connsiteX10" fmla="*/ 6394579 w 7284098"/>
              <a:gd name="connsiteY10" fmla="*/ 80866 h 2164703"/>
              <a:gd name="connsiteX11" fmla="*/ 7284098 w 7284098"/>
              <a:gd name="connsiteY11" fmla="*/ 149290 h 2164703"/>
              <a:gd name="connsiteX12" fmla="*/ 7277877 w 7284098"/>
              <a:gd name="connsiteY12" fmla="*/ 2152262 h 2164703"/>
              <a:gd name="connsiteX13" fmla="*/ 0 w 7284098"/>
              <a:gd name="connsiteY13" fmla="*/ 2164703 h 2164703"/>
              <a:gd name="connsiteX0" fmla="*/ 0 w 7284098"/>
              <a:gd name="connsiteY0" fmla="*/ 2164703 h 2164703"/>
              <a:gd name="connsiteX1" fmla="*/ 311020 w 7284098"/>
              <a:gd name="connsiteY1" fmla="*/ 1573764 h 2164703"/>
              <a:gd name="connsiteX2" fmla="*/ 889518 w 7284098"/>
              <a:gd name="connsiteY2" fmla="*/ 472752 h 2164703"/>
              <a:gd name="connsiteX3" fmla="*/ 1175657 w 7284098"/>
              <a:gd name="connsiteY3" fmla="*/ 167952 h 2164703"/>
              <a:gd name="connsiteX4" fmla="*/ 1480457 w 7284098"/>
              <a:gd name="connsiteY4" fmla="*/ 49764 h 2164703"/>
              <a:gd name="connsiteX5" fmla="*/ 2556587 w 7284098"/>
              <a:gd name="connsiteY5" fmla="*/ 0 h 2164703"/>
              <a:gd name="connsiteX6" fmla="*/ 3589175 w 7284098"/>
              <a:gd name="connsiteY6" fmla="*/ 43543 h 2164703"/>
              <a:gd name="connsiteX7" fmla="*/ 4267199 w 7284098"/>
              <a:gd name="connsiteY7" fmla="*/ 18662 h 2164703"/>
              <a:gd name="connsiteX8" fmla="*/ 4839477 w 7284098"/>
              <a:gd name="connsiteY8" fmla="*/ 31103 h 2164703"/>
              <a:gd name="connsiteX9" fmla="*/ 5492620 w 7284098"/>
              <a:gd name="connsiteY9" fmla="*/ 87086 h 2164703"/>
              <a:gd name="connsiteX10" fmla="*/ 6394579 w 7284098"/>
              <a:gd name="connsiteY10" fmla="*/ 80866 h 2164703"/>
              <a:gd name="connsiteX11" fmla="*/ 7284098 w 7284098"/>
              <a:gd name="connsiteY11" fmla="*/ 149290 h 2164703"/>
              <a:gd name="connsiteX12" fmla="*/ 7277877 w 7284098"/>
              <a:gd name="connsiteY12" fmla="*/ 2152262 h 2164703"/>
              <a:gd name="connsiteX13" fmla="*/ 0 w 7284098"/>
              <a:gd name="connsiteY13" fmla="*/ 2164703 h 216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84098" h="2164703">
                <a:moveTo>
                  <a:pt x="0" y="2164703"/>
                </a:moveTo>
                <a:lnTo>
                  <a:pt x="311020" y="1573764"/>
                </a:lnTo>
                <a:lnTo>
                  <a:pt x="889518" y="472752"/>
                </a:lnTo>
                <a:lnTo>
                  <a:pt x="1175657" y="167952"/>
                </a:lnTo>
                <a:lnTo>
                  <a:pt x="1480457" y="49764"/>
                </a:lnTo>
                <a:lnTo>
                  <a:pt x="2556587" y="0"/>
                </a:lnTo>
                <a:cubicBezTo>
                  <a:pt x="2900783" y="14514"/>
                  <a:pt x="3304073" y="40433"/>
                  <a:pt x="3589175" y="43543"/>
                </a:cubicBezTo>
                <a:cubicBezTo>
                  <a:pt x="3874277" y="46653"/>
                  <a:pt x="4041191" y="26956"/>
                  <a:pt x="4267199" y="18662"/>
                </a:cubicBezTo>
                <a:lnTo>
                  <a:pt x="4839477" y="31103"/>
                </a:lnTo>
                <a:lnTo>
                  <a:pt x="5492620" y="87086"/>
                </a:lnTo>
                <a:lnTo>
                  <a:pt x="6394579" y="80866"/>
                </a:lnTo>
                <a:lnTo>
                  <a:pt x="7284098" y="149290"/>
                </a:lnTo>
                <a:cubicBezTo>
                  <a:pt x="7282024" y="816947"/>
                  <a:pt x="7279951" y="1484605"/>
                  <a:pt x="7277877" y="2152262"/>
                </a:cubicBezTo>
                <a:lnTo>
                  <a:pt x="0" y="2164703"/>
                </a:lnTo>
                <a:close/>
              </a:path>
            </a:pathLst>
          </a:custGeom>
          <a:gradFill>
            <a:gsLst>
              <a:gs pos="84000">
                <a:schemeClr val="accent4">
                  <a:lumMod val="40000"/>
                  <a:lumOff val="60000"/>
                </a:schemeClr>
              </a:gs>
              <a:gs pos="53000">
                <a:schemeClr val="accent4">
                  <a:alpha val="75000"/>
                  <a:lumMod val="63000"/>
                  <a:lumOff val="37000"/>
                </a:schemeClr>
              </a:gs>
              <a:gs pos="14000">
                <a:schemeClr val="accent4">
                  <a:alpha val="88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FA205359-4EF3-4BD8-82EE-1814896226D2}"/>
              </a:ext>
            </a:extLst>
          </p:cNvPr>
          <p:cNvSpPr/>
          <p:nvPr/>
        </p:nvSpPr>
        <p:spPr>
          <a:xfrm>
            <a:off x="1001797" y="2602558"/>
            <a:ext cx="7281500" cy="1469231"/>
          </a:xfrm>
          <a:custGeom>
            <a:avLst/>
            <a:gdLst>
              <a:gd name="connsiteX0" fmla="*/ 0 w 7284098"/>
              <a:gd name="connsiteY0" fmla="*/ 1542661 h 1548882"/>
              <a:gd name="connsiteX1" fmla="*/ 161731 w 7284098"/>
              <a:gd name="connsiteY1" fmla="*/ 1412033 h 1548882"/>
              <a:gd name="connsiteX2" fmla="*/ 622041 w 7284098"/>
              <a:gd name="connsiteY2" fmla="*/ 522514 h 1548882"/>
              <a:gd name="connsiteX3" fmla="*/ 908180 w 7284098"/>
              <a:gd name="connsiteY3" fmla="*/ 311020 h 1548882"/>
              <a:gd name="connsiteX4" fmla="*/ 1225421 w 7284098"/>
              <a:gd name="connsiteY4" fmla="*/ 149290 h 1548882"/>
              <a:gd name="connsiteX5" fmla="*/ 1499119 w 7284098"/>
              <a:gd name="connsiteY5" fmla="*/ 62204 h 1548882"/>
              <a:gd name="connsiteX6" fmla="*/ 1816359 w 7284098"/>
              <a:gd name="connsiteY6" fmla="*/ 0 h 1548882"/>
              <a:gd name="connsiteX7" fmla="*/ 2556588 w 7284098"/>
              <a:gd name="connsiteY7" fmla="*/ 6220 h 1548882"/>
              <a:gd name="connsiteX8" fmla="*/ 3103984 w 7284098"/>
              <a:gd name="connsiteY8" fmla="*/ 49763 h 1548882"/>
              <a:gd name="connsiteX9" fmla="*/ 3688702 w 7284098"/>
              <a:gd name="connsiteY9" fmla="*/ 49763 h 1548882"/>
              <a:gd name="connsiteX10" fmla="*/ 4335625 w 7284098"/>
              <a:gd name="connsiteY10" fmla="*/ 99526 h 1548882"/>
              <a:gd name="connsiteX11" fmla="*/ 4839478 w 7284098"/>
              <a:gd name="connsiteY11" fmla="*/ 143069 h 1548882"/>
              <a:gd name="connsiteX12" fmla="*/ 5386874 w 7284098"/>
              <a:gd name="connsiteY12" fmla="*/ 167951 h 1548882"/>
              <a:gd name="connsiteX13" fmla="*/ 6388359 w 7284098"/>
              <a:gd name="connsiteY13" fmla="*/ 155510 h 1548882"/>
              <a:gd name="connsiteX14" fmla="*/ 7277878 w 7284098"/>
              <a:gd name="connsiteY14" fmla="*/ 298579 h 1548882"/>
              <a:gd name="connsiteX15" fmla="*/ 7284098 w 7284098"/>
              <a:gd name="connsiteY15" fmla="*/ 1548882 h 1548882"/>
              <a:gd name="connsiteX16" fmla="*/ 0 w 7284098"/>
              <a:gd name="connsiteY16" fmla="*/ 1542661 h 1548882"/>
              <a:gd name="connsiteX0" fmla="*/ 0 w 7288031"/>
              <a:gd name="connsiteY0" fmla="*/ 1542661 h 1548882"/>
              <a:gd name="connsiteX1" fmla="*/ 161731 w 7288031"/>
              <a:gd name="connsiteY1" fmla="*/ 1412033 h 1548882"/>
              <a:gd name="connsiteX2" fmla="*/ 622041 w 7288031"/>
              <a:gd name="connsiteY2" fmla="*/ 522514 h 1548882"/>
              <a:gd name="connsiteX3" fmla="*/ 908180 w 7288031"/>
              <a:gd name="connsiteY3" fmla="*/ 311020 h 1548882"/>
              <a:gd name="connsiteX4" fmla="*/ 1225421 w 7288031"/>
              <a:gd name="connsiteY4" fmla="*/ 149290 h 1548882"/>
              <a:gd name="connsiteX5" fmla="*/ 1499119 w 7288031"/>
              <a:gd name="connsiteY5" fmla="*/ 62204 h 1548882"/>
              <a:gd name="connsiteX6" fmla="*/ 1816359 w 7288031"/>
              <a:gd name="connsiteY6" fmla="*/ 0 h 1548882"/>
              <a:gd name="connsiteX7" fmla="*/ 2556588 w 7288031"/>
              <a:gd name="connsiteY7" fmla="*/ 6220 h 1548882"/>
              <a:gd name="connsiteX8" fmla="*/ 3103984 w 7288031"/>
              <a:gd name="connsiteY8" fmla="*/ 49763 h 1548882"/>
              <a:gd name="connsiteX9" fmla="*/ 3688702 w 7288031"/>
              <a:gd name="connsiteY9" fmla="*/ 49763 h 1548882"/>
              <a:gd name="connsiteX10" fmla="*/ 4335625 w 7288031"/>
              <a:gd name="connsiteY10" fmla="*/ 99526 h 1548882"/>
              <a:gd name="connsiteX11" fmla="*/ 4839478 w 7288031"/>
              <a:gd name="connsiteY11" fmla="*/ 143069 h 1548882"/>
              <a:gd name="connsiteX12" fmla="*/ 5386874 w 7288031"/>
              <a:gd name="connsiteY12" fmla="*/ 167951 h 1548882"/>
              <a:gd name="connsiteX13" fmla="*/ 6388359 w 7288031"/>
              <a:gd name="connsiteY13" fmla="*/ 155510 h 1548882"/>
              <a:gd name="connsiteX14" fmla="*/ 7287675 w 7288031"/>
              <a:gd name="connsiteY14" fmla="*/ 298579 h 1548882"/>
              <a:gd name="connsiteX15" fmla="*/ 7284098 w 7288031"/>
              <a:gd name="connsiteY15" fmla="*/ 1548882 h 1548882"/>
              <a:gd name="connsiteX16" fmla="*/ 0 w 7288031"/>
              <a:gd name="connsiteY16" fmla="*/ 1542661 h 1548882"/>
              <a:gd name="connsiteX0" fmla="*/ 0 w 7281500"/>
              <a:gd name="connsiteY0" fmla="*/ 1545927 h 1548882"/>
              <a:gd name="connsiteX1" fmla="*/ 155200 w 7281500"/>
              <a:gd name="connsiteY1" fmla="*/ 1412033 h 1548882"/>
              <a:gd name="connsiteX2" fmla="*/ 615510 w 7281500"/>
              <a:gd name="connsiteY2" fmla="*/ 522514 h 1548882"/>
              <a:gd name="connsiteX3" fmla="*/ 901649 w 7281500"/>
              <a:gd name="connsiteY3" fmla="*/ 311020 h 1548882"/>
              <a:gd name="connsiteX4" fmla="*/ 1218890 w 7281500"/>
              <a:gd name="connsiteY4" fmla="*/ 149290 h 1548882"/>
              <a:gd name="connsiteX5" fmla="*/ 1492588 w 7281500"/>
              <a:gd name="connsiteY5" fmla="*/ 62204 h 1548882"/>
              <a:gd name="connsiteX6" fmla="*/ 1809828 w 7281500"/>
              <a:gd name="connsiteY6" fmla="*/ 0 h 1548882"/>
              <a:gd name="connsiteX7" fmla="*/ 2550057 w 7281500"/>
              <a:gd name="connsiteY7" fmla="*/ 6220 h 1548882"/>
              <a:gd name="connsiteX8" fmla="*/ 3097453 w 7281500"/>
              <a:gd name="connsiteY8" fmla="*/ 49763 h 1548882"/>
              <a:gd name="connsiteX9" fmla="*/ 3682171 w 7281500"/>
              <a:gd name="connsiteY9" fmla="*/ 49763 h 1548882"/>
              <a:gd name="connsiteX10" fmla="*/ 4329094 w 7281500"/>
              <a:gd name="connsiteY10" fmla="*/ 99526 h 1548882"/>
              <a:gd name="connsiteX11" fmla="*/ 4832947 w 7281500"/>
              <a:gd name="connsiteY11" fmla="*/ 143069 h 1548882"/>
              <a:gd name="connsiteX12" fmla="*/ 5380343 w 7281500"/>
              <a:gd name="connsiteY12" fmla="*/ 167951 h 1548882"/>
              <a:gd name="connsiteX13" fmla="*/ 6381828 w 7281500"/>
              <a:gd name="connsiteY13" fmla="*/ 155510 h 1548882"/>
              <a:gd name="connsiteX14" fmla="*/ 7281144 w 7281500"/>
              <a:gd name="connsiteY14" fmla="*/ 298579 h 1548882"/>
              <a:gd name="connsiteX15" fmla="*/ 7277567 w 7281500"/>
              <a:gd name="connsiteY15" fmla="*/ 1548882 h 1548882"/>
              <a:gd name="connsiteX16" fmla="*/ 0 w 7281500"/>
              <a:gd name="connsiteY16" fmla="*/ 1545927 h 154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1500" h="1548882">
                <a:moveTo>
                  <a:pt x="0" y="1545927"/>
                </a:moveTo>
                <a:lnTo>
                  <a:pt x="155200" y="1412033"/>
                </a:lnTo>
                <a:lnTo>
                  <a:pt x="615510" y="522514"/>
                </a:lnTo>
                <a:lnTo>
                  <a:pt x="901649" y="311020"/>
                </a:lnTo>
                <a:lnTo>
                  <a:pt x="1218890" y="149290"/>
                </a:lnTo>
                <a:lnTo>
                  <a:pt x="1492588" y="62204"/>
                </a:lnTo>
                <a:lnTo>
                  <a:pt x="1809828" y="0"/>
                </a:lnTo>
                <a:lnTo>
                  <a:pt x="2550057" y="6220"/>
                </a:lnTo>
                <a:lnTo>
                  <a:pt x="3097453" y="49763"/>
                </a:lnTo>
                <a:lnTo>
                  <a:pt x="3682171" y="49763"/>
                </a:lnTo>
                <a:lnTo>
                  <a:pt x="4329094" y="99526"/>
                </a:lnTo>
                <a:lnTo>
                  <a:pt x="4832947" y="143069"/>
                </a:lnTo>
                <a:lnTo>
                  <a:pt x="5380343" y="167951"/>
                </a:lnTo>
                <a:lnTo>
                  <a:pt x="6381828" y="155510"/>
                </a:lnTo>
                <a:lnTo>
                  <a:pt x="7281144" y="298579"/>
                </a:lnTo>
                <a:cubicBezTo>
                  <a:pt x="7283217" y="715347"/>
                  <a:pt x="7275494" y="1132114"/>
                  <a:pt x="7277567" y="1548882"/>
                </a:cubicBezTo>
                <a:lnTo>
                  <a:pt x="0" y="1545927"/>
                </a:lnTo>
                <a:close/>
              </a:path>
            </a:pathLst>
          </a:custGeom>
          <a:gradFill flip="none" rotWithShape="1">
            <a:gsLst>
              <a:gs pos="84000">
                <a:schemeClr val="accent3">
                  <a:lumMod val="40000"/>
                  <a:lumOff val="60000"/>
                </a:schemeClr>
              </a:gs>
              <a:gs pos="1400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  <a:gs pos="53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D997FC8-2D98-40BC-8EE9-A324B7FD55E0}"/>
              </a:ext>
            </a:extLst>
          </p:cNvPr>
          <p:cNvSpPr/>
          <p:nvPr/>
        </p:nvSpPr>
        <p:spPr>
          <a:xfrm>
            <a:off x="3185575" y="1837919"/>
            <a:ext cx="108000" cy="10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DE16B26-84C5-440B-BB7A-72D1702764ED}"/>
              </a:ext>
            </a:extLst>
          </p:cNvPr>
          <p:cNvSpPr/>
          <p:nvPr/>
        </p:nvSpPr>
        <p:spPr>
          <a:xfrm>
            <a:off x="3185575" y="2532520"/>
            <a:ext cx="108000" cy="10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90247A4D-4B9B-4CA9-9A09-74F4D20E4DB6}"/>
              </a:ext>
            </a:extLst>
          </p:cNvPr>
          <p:cNvSpPr/>
          <p:nvPr/>
        </p:nvSpPr>
        <p:spPr>
          <a:xfrm>
            <a:off x="4962141" y="1870600"/>
            <a:ext cx="108000" cy="10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1296351-A39F-4053-9085-8C1B172B5DC9}"/>
              </a:ext>
            </a:extLst>
          </p:cNvPr>
          <p:cNvSpPr/>
          <p:nvPr/>
        </p:nvSpPr>
        <p:spPr>
          <a:xfrm>
            <a:off x="4962141" y="2618091"/>
            <a:ext cx="108000" cy="10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CE8E88FF-DB06-425E-81C4-0991D25532BD}"/>
              </a:ext>
            </a:extLst>
          </p:cNvPr>
          <p:cNvSpPr/>
          <p:nvPr/>
        </p:nvSpPr>
        <p:spPr>
          <a:xfrm>
            <a:off x="8084527" y="2003807"/>
            <a:ext cx="108000" cy="10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7D47E56-F518-44F6-A163-28A90FB28C63}"/>
              </a:ext>
            </a:extLst>
          </p:cNvPr>
          <p:cNvSpPr/>
          <p:nvPr/>
        </p:nvSpPr>
        <p:spPr>
          <a:xfrm>
            <a:off x="8084527" y="2807459"/>
            <a:ext cx="108000" cy="10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B3F94A7-8857-463F-B542-C6AEEBF51996}"/>
              </a:ext>
            </a:extLst>
          </p:cNvPr>
          <p:cNvSpPr txBox="1"/>
          <p:nvPr/>
        </p:nvSpPr>
        <p:spPr>
          <a:xfrm>
            <a:off x="3044975" y="1966844"/>
            <a:ext cx="3799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roxima Nova"/>
              </a:rPr>
              <a:t>61%</a:t>
            </a:r>
            <a:endParaRPr lang="ru-RU" sz="1200" b="1" dirty="0">
              <a:solidFill>
                <a:schemeClr val="bg1"/>
              </a:solidFill>
              <a:latin typeface="Proxima Nov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F28ECB2-EB9C-45CC-8173-2A247CFB2CE7}"/>
              </a:ext>
            </a:extLst>
          </p:cNvPr>
          <p:cNvSpPr txBox="1"/>
          <p:nvPr/>
        </p:nvSpPr>
        <p:spPr>
          <a:xfrm>
            <a:off x="4826125" y="2030912"/>
            <a:ext cx="3799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roxima Nova"/>
              </a:rPr>
              <a:t>60%</a:t>
            </a:r>
            <a:endParaRPr lang="ru-RU" sz="1200" b="1" dirty="0">
              <a:solidFill>
                <a:schemeClr val="bg1"/>
              </a:solidFill>
              <a:latin typeface="Proxima Nov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A1CF6D4-1338-415E-80F9-FE8290BAEA1C}"/>
              </a:ext>
            </a:extLst>
          </p:cNvPr>
          <p:cNvSpPr txBox="1"/>
          <p:nvPr/>
        </p:nvSpPr>
        <p:spPr>
          <a:xfrm>
            <a:off x="7896301" y="2154408"/>
            <a:ext cx="3799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roxima Nova"/>
              </a:rPr>
              <a:t>57%</a:t>
            </a:r>
            <a:endParaRPr lang="ru-RU" sz="1200" b="1" dirty="0">
              <a:solidFill>
                <a:schemeClr val="bg1"/>
              </a:solidFill>
              <a:latin typeface="Proxima Nov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EDDAD62-B8F3-4132-AE6B-3C29CC0255E6}"/>
              </a:ext>
            </a:extLst>
          </p:cNvPr>
          <p:cNvSpPr txBox="1"/>
          <p:nvPr/>
        </p:nvSpPr>
        <p:spPr>
          <a:xfrm>
            <a:off x="3044974" y="2688961"/>
            <a:ext cx="3799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roxima Nova"/>
              </a:rPr>
              <a:t>41%</a:t>
            </a:r>
            <a:endParaRPr lang="ru-RU" sz="1200" b="1" dirty="0">
              <a:solidFill>
                <a:schemeClr val="bg1"/>
              </a:solidFill>
              <a:latin typeface="Proxima Nova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08DC2A-E466-4A13-908B-D6A7B96DD3B4}"/>
              </a:ext>
            </a:extLst>
          </p:cNvPr>
          <p:cNvSpPr txBox="1"/>
          <p:nvPr/>
        </p:nvSpPr>
        <p:spPr>
          <a:xfrm>
            <a:off x="4826124" y="2753029"/>
            <a:ext cx="3799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roxima Nova"/>
              </a:rPr>
              <a:t>39%</a:t>
            </a:r>
            <a:endParaRPr lang="ru-RU" sz="1200" b="1" dirty="0">
              <a:solidFill>
                <a:schemeClr val="bg1"/>
              </a:solidFill>
              <a:latin typeface="Proxima Nov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8159BD-FA94-472A-B554-DC5BEBFC0E7C}"/>
              </a:ext>
            </a:extLst>
          </p:cNvPr>
          <p:cNvSpPr txBox="1"/>
          <p:nvPr/>
        </p:nvSpPr>
        <p:spPr>
          <a:xfrm>
            <a:off x="7896301" y="2952526"/>
            <a:ext cx="3799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roxima Nova"/>
              </a:rPr>
              <a:t>36%</a:t>
            </a:r>
            <a:endParaRPr lang="ru-RU" sz="1200" b="1" dirty="0">
              <a:solidFill>
                <a:schemeClr val="bg1"/>
              </a:solidFill>
              <a:latin typeface="Proxima Nova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5DB11F3-D578-4DA6-BD97-6EB462A09973}"/>
              </a:ext>
            </a:extLst>
          </p:cNvPr>
          <p:cNvSpPr txBox="1"/>
          <p:nvPr/>
        </p:nvSpPr>
        <p:spPr>
          <a:xfrm>
            <a:off x="4727347" y="2292383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Proxima Nova"/>
              </a:rPr>
              <a:t>Эффект добавления препарата </a:t>
            </a:r>
            <a:r>
              <a:rPr lang="ru-RU" sz="1100" dirty="0" err="1">
                <a:solidFill>
                  <a:schemeClr val="bg1"/>
                </a:solidFill>
                <a:latin typeface="Proxima Nova"/>
              </a:rPr>
              <a:t>Интеленс</a:t>
            </a:r>
            <a:r>
              <a:rPr lang="ru-RU" sz="1100" baseline="30000" dirty="0">
                <a:solidFill>
                  <a:schemeClr val="bg1"/>
                </a:solidFill>
                <a:latin typeface="Proxima Nova"/>
              </a:rPr>
              <a:t>®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84B91-79AF-499D-A8FD-C01ADF20E778}"/>
              </a:ext>
            </a:extLst>
          </p:cNvPr>
          <p:cNvSpPr txBox="1"/>
          <p:nvPr/>
        </p:nvSpPr>
        <p:spPr>
          <a:xfrm>
            <a:off x="7569690" y="3743273"/>
            <a:ext cx="810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Proxima Nova"/>
              </a:rPr>
              <a:t>p&lt;0,0001</a:t>
            </a:r>
            <a:endParaRPr lang="ru-RU" sz="900" dirty="0">
              <a:solidFill>
                <a:schemeClr val="bg1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66459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D7D0A-09D4-4FF6-A3DA-3A92136E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Гетеросексуальный путь заражения ВИЧ становится преобладающим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D9B397-5435-459B-B8DA-229EA16DF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Покровский и </a:t>
            </a:r>
            <a:r>
              <a:rPr lang="ru-RU" dirty="0" err="1"/>
              <a:t>соавт</a:t>
            </a:r>
            <a:r>
              <a:rPr lang="ru-RU" dirty="0"/>
              <a:t>. ВИЧ-инфекция. Информационный бюллетень №43. Москва, 2018</a:t>
            </a:r>
            <a:endParaRPr lang="en-US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0F08CC0-5F62-4557-8286-0E9386CB3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812796"/>
              </p:ext>
            </p:extLst>
          </p:nvPr>
        </p:nvGraphicFramePr>
        <p:xfrm>
          <a:off x="392907" y="1916832"/>
          <a:ext cx="8353424" cy="459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906DDE3-E330-4E65-B537-839446BFFB61}"/>
              </a:ext>
            </a:extLst>
          </p:cNvPr>
          <p:cNvSpPr/>
          <p:nvPr/>
        </p:nvSpPr>
        <p:spPr>
          <a:xfrm>
            <a:off x="0" y="1010713"/>
            <a:ext cx="6444208" cy="658036"/>
          </a:xfrm>
          <a:prstGeom prst="rect">
            <a:avLst/>
          </a:prstGeom>
          <a:gradFill flip="none" rotWithShape="1">
            <a:gsLst>
              <a:gs pos="79000">
                <a:schemeClr val="accent2"/>
              </a:gs>
              <a:gs pos="9000">
                <a:schemeClr val="accent3">
                  <a:lumMod val="60000"/>
                  <a:lumOff val="40000"/>
                </a:schemeClr>
              </a:gs>
              <a:gs pos="49000">
                <a:schemeClr val="accent1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>
                <a:gsLst>
                  <a:gs pos="10000">
                    <a:schemeClr val="accent5"/>
                  </a:gs>
                  <a:gs pos="69616">
                    <a:schemeClr val="accent2"/>
                  </a:gs>
                  <a:gs pos="52000">
                    <a:schemeClr val="accent1"/>
                  </a:gs>
                  <a:gs pos="100000">
                    <a:schemeClr val="accent3"/>
                  </a:gs>
                </a:gsLst>
                <a:lin ang="2400000" scaled="0"/>
              </a:gra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E0E9B6-61FA-4F86-8DC7-AFF606645A18}"/>
              </a:ext>
            </a:extLst>
          </p:cNvPr>
          <p:cNvSpPr/>
          <p:nvPr/>
        </p:nvSpPr>
        <p:spPr>
          <a:xfrm>
            <a:off x="392906" y="1093509"/>
            <a:ext cx="669937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Распределение инфицированных ВИЧ в России по основным известным факторам риска</a:t>
            </a:r>
            <a:r>
              <a:rPr lang="en-GB" sz="1600" dirty="0">
                <a:solidFill>
                  <a:schemeClr val="bg1"/>
                </a:solidFill>
                <a:latin typeface="Proxima Nova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Proxima Nova"/>
              </a:rPr>
              <a:t>заражения с 1987 по 2017 гг.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1A9C654-3906-4EEF-A01A-283C38F9817C}"/>
              </a:ext>
            </a:extLst>
          </p:cNvPr>
          <p:cNvSpPr/>
          <p:nvPr/>
        </p:nvSpPr>
        <p:spPr>
          <a:xfrm>
            <a:off x="5865514" y="5128317"/>
            <a:ext cx="2883199" cy="29897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37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CC981DF-0345-431A-B710-947E24B523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5823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A145D58-066A-4C3B-83CF-050B8EBAEC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Proxima Nova"/>
              <a:ea typeface="+mj-ea"/>
              <a:cs typeface="+mj-cs"/>
              <a:sym typeface="Proxima Nov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60050-FD15-4355-AE1F-08AB2A1C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gradFill flip="none" rotWithShape="1">
                  <a:gsLst>
                    <a:gs pos="58000">
                      <a:schemeClr val="accent5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3"/>
                    </a:gs>
                  </a:gsLst>
                  <a:lin ang="2400000" scaled="0"/>
                  <a:tileRect/>
                </a:gradFill>
                <a:latin typeface="Proxima Nova"/>
              </a:rPr>
              <a:t>Применение </a:t>
            </a:r>
            <a:r>
              <a:rPr lang="ru-RU" dirty="0" err="1">
                <a:gradFill flip="none" rotWithShape="1">
                  <a:gsLst>
                    <a:gs pos="58000">
                      <a:schemeClr val="accent5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3"/>
                    </a:gs>
                  </a:gsLst>
                  <a:lin ang="2400000" scaled="0"/>
                  <a:tileRect/>
                </a:gradFill>
                <a:latin typeface="Proxima Nova"/>
              </a:rPr>
              <a:t>этравирина</a:t>
            </a:r>
            <a:r>
              <a:rPr lang="ru-RU" dirty="0">
                <a:gradFill flip="none" rotWithShape="1">
                  <a:gsLst>
                    <a:gs pos="58000">
                      <a:schemeClr val="accent5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3"/>
                    </a:gs>
                  </a:gsLst>
                  <a:lin ang="2400000" scaled="0"/>
                  <a:tileRect/>
                </a:gradFill>
                <a:latin typeface="Proxima Nova"/>
              </a:rPr>
              <a:t> в схеме АРТ снижает риск любых госпитализаций на 12-20%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408346D-4F49-4934-A658-E02A65759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356816"/>
              </p:ext>
            </p:extLst>
          </p:nvPr>
        </p:nvGraphicFramePr>
        <p:xfrm>
          <a:off x="454844" y="1290638"/>
          <a:ext cx="8229600" cy="440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A8DAD-D8B4-4949-9503-D1675DE052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Potard</a:t>
            </a:r>
            <a:r>
              <a:rPr lang="ru-RU" dirty="0"/>
              <a:t> </a:t>
            </a:r>
            <a:r>
              <a:rPr lang="en-US" dirty="0"/>
              <a:t>et al. BMC Infect Dis. 2018 Jul 11;18(1):326. </a:t>
            </a:r>
            <a:r>
              <a:rPr lang="en-US" dirty="0" err="1"/>
              <a:t>doi</a:t>
            </a:r>
            <a:r>
              <a:rPr lang="en-US" dirty="0"/>
              <a:t>: 10.1186/s12879-018-3231-5</a:t>
            </a:r>
            <a:endParaRPr lang="ru-R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4DD3D7-76D8-41A4-8BCC-4905F836E894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971600" y="5691981"/>
            <a:ext cx="35980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52A571-C3F0-4CF6-9296-B577F75B64D7}"/>
              </a:ext>
            </a:extLst>
          </p:cNvPr>
          <p:cNvCxnSpPr>
            <a:cxnSpLocks/>
          </p:cNvCxnSpPr>
          <p:nvPr/>
        </p:nvCxnSpPr>
        <p:spPr>
          <a:xfrm>
            <a:off x="4932040" y="5691981"/>
            <a:ext cx="36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C6F21FC-1EEA-4AF0-82B0-2F098E531BF4}"/>
              </a:ext>
            </a:extLst>
          </p:cNvPr>
          <p:cNvSpPr txBox="1"/>
          <p:nvPr/>
        </p:nvSpPr>
        <p:spPr>
          <a:xfrm>
            <a:off x="1079678" y="5691981"/>
            <a:ext cx="3381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ОР</a:t>
            </a:r>
            <a:r>
              <a:rPr lang="en-US" sz="2000" dirty="0"/>
              <a:t> =</a:t>
            </a:r>
            <a:r>
              <a:rPr lang="ru-RU" sz="2000" dirty="0"/>
              <a:t> 0,8 (95% ДИ: 0</a:t>
            </a:r>
            <a:r>
              <a:rPr lang="en-US" sz="2000" dirty="0"/>
              <a:t>,71 – 0,93)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2ACD13-C6DF-4177-A7B8-3DD25BB5635B}"/>
              </a:ext>
            </a:extLst>
          </p:cNvPr>
          <p:cNvSpPr txBox="1"/>
          <p:nvPr/>
        </p:nvSpPr>
        <p:spPr>
          <a:xfrm>
            <a:off x="5102873" y="5691981"/>
            <a:ext cx="3524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ОР </a:t>
            </a:r>
            <a:r>
              <a:rPr lang="en-US" sz="2000" dirty="0"/>
              <a:t>= </a:t>
            </a:r>
            <a:r>
              <a:rPr lang="ru-RU" sz="2000" dirty="0"/>
              <a:t>0,8</a:t>
            </a:r>
            <a:r>
              <a:rPr lang="en-US" sz="2000" dirty="0"/>
              <a:t>8</a:t>
            </a:r>
            <a:r>
              <a:rPr lang="ru-RU" sz="2000" dirty="0"/>
              <a:t> (95% ДИ: 0</a:t>
            </a:r>
            <a:r>
              <a:rPr lang="en-US" sz="2000" dirty="0"/>
              <a:t>,78 – 1,00)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03193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050192F-1CE6-43E7-9B58-DD2047C57E5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4793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FD4739B-B07C-4C1E-867B-AC79F74DAE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Proxima Nova"/>
              <a:ea typeface="+mj-ea"/>
              <a:cs typeface="+mj-cs"/>
              <a:sym typeface="Proxima Nov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60050-FD15-4355-AE1F-08AB2A1C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gradFill flip="none" rotWithShape="1">
                  <a:gsLst>
                    <a:gs pos="58000">
                      <a:schemeClr val="accent5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3"/>
                    </a:gs>
                  </a:gsLst>
                  <a:lin ang="2400000" scaled="0"/>
                  <a:tileRect/>
                </a:gradFill>
                <a:latin typeface="Proxima Nova"/>
              </a:rPr>
              <a:t>Применение </a:t>
            </a:r>
            <a:r>
              <a:rPr lang="ru-RU" dirty="0" err="1">
                <a:gradFill flip="none" rotWithShape="1">
                  <a:gsLst>
                    <a:gs pos="58000">
                      <a:schemeClr val="accent5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3"/>
                    </a:gs>
                  </a:gsLst>
                  <a:lin ang="2400000" scaled="0"/>
                  <a:tileRect/>
                </a:gradFill>
                <a:latin typeface="Proxima Nova"/>
              </a:rPr>
              <a:t>этравирина</a:t>
            </a:r>
            <a:r>
              <a:rPr lang="ru-RU" dirty="0">
                <a:gradFill flip="none" rotWithShape="1">
                  <a:gsLst>
                    <a:gs pos="58000">
                      <a:schemeClr val="accent5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3"/>
                    </a:gs>
                  </a:gsLst>
                  <a:lin ang="2400000" scaled="0"/>
                  <a:tileRect/>
                </a:gradFill>
                <a:latin typeface="Proxima Nova"/>
              </a:rPr>
              <a:t> в схеме АРТ снижает риск госпитализаций из-за СПИД на </a:t>
            </a:r>
            <a:r>
              <a:rPr lang="en-US" dirty="0">
                <a:gradFill flip="none" rotWithShape="1">
                  <a:gsLst>
                    <a:gs pos="58000">
                      <a:schemeClr val="accent5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3"/>
                    </a:gs>
                  </a:gsLst>
                  <a:lin ang="2400000" scaled="0"/>
                  <a:tileRect/>
                </a:gradFill>
                <a:latin typeface="Proxima Nova"/>
              </a:rPr>
              <a:t>41-49</a:t>
            </a:r>
            <a:r>
              <a:rPr lang="ru-RU" dirty="0">
                <a:gradFill flip="none" rotWithShape="1">
                  <a:gsLst>
                    <a:gs pos="58000">
                      <a:schemeClr val="accent5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3"/>
                    </a:gs>
                  </a:gsLst>
                  <a:lin ang="2400000" scaled="0"/>
                  <a:tileRect/>
                </a:gradFill>
                <a:latin typeface="Proxima Nova"/>
              </a:rPr>
              <a:t>%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408346D-4F49-4934-A658-E02A65759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997047"/>
              </p:ext>
            </p:extLst>
          </p:nvPr>
        </p:nvGraphicFramePr>
        <p:xfrm>
          <a:off x="454844" y="1290638"/>
          <a:ext cx="8229600" cy="440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A8DAD-D8B4-4949-9503-D1675DE052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Potard</a:t>
            </a:r>
            <a:r>
              <a:rPr lang="ru-RU" dirty="0"/>
              <a:t> </a:t>
            </a:r>
            <a:r>
              <a:rPr lang="en-US" dirty="0"/>
              <a:t>et al. BMC Infect Dis. 2018 Jul 11;18(1):326. </a:t>
            </a:r>
            <a:r>
              <a:rPr lang="en-US" dirty="0" err="1"/>
              <a:t>doi</a:t>
            </a:r>
            <a:r>
              <a:rPr lang="en-US" dirty="0"/>
              <a:t>: 10.1186/s12879-018-3231-5</a:t>
            </a:r>
            <a:endParaRPr lang="ru-R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4DD3D7-76D8-41A4-8BCC-4905F836E894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971600" y="5691981"/>
            <a:ext cx="35980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52A571-C3F0-4CF6-9296-B577F75B64D7}"/>
              </a:ext>
            </a:extLst>
          </p:cNvPr>
          <p:cNvCxnSpPr>
            <a:cxnSpLocks/>
          </p:cNvCxnSpPr>
          <p:nvPr/>
        </p:nvCxnSpPr>
        <p:spPr>
          <a:xfrm>
            <a:off x="4932040" y="5691981"/>
            <a:ext cx="36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C6F21FC-1EEA-4AF0-82B0-2F098E531BF4}"/>
              </a:ext>
            </a:extLst>
          </p:cNvPr>
          <p:cNvSpPr txBox="1"/>
          <p:nvPr/>
        </p:nvSpPr>
        <p:spPr>
          <a:xfrm>
            <a:off x="1079678" y="5691981"/>
            <a:ext cx="3534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ОР</a:t>
            </a:r>
            <a:r>
              <a:rPr lang="en-US" sz="2000" dirty="0"/>
              <a:t> =</a:t>
            </a:r>
            <a:r>
              <a:rPr lang="ru-RU" sz="2000" dirty="0"/>
              <a:t> 0,</a:t>
            </a:r>
            <a:r>
              <a:rPr lang="en-US" sz="2000" dirty="0"/>
              <a:t>51</a:t>
            </a:r>
            <a:r>
              <a:rPr lang="ru-RU" sz="2000" dirty="0"/>
              <a:t> (95% ДИ: 0</a:t>
            </a:r>
            <a:r>
              <a:rPr lang="en-US" sz="2000" dirty="0"/>
              <a:t>,39 – 0,66)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2ACD13-C6DF-4177-A7B8-3DD25BB5635B}"/>
              </a:ext>
            </a:extLst>
          </p:cNvPr>
          <p:cNvSpPr txBox="1"/>
          <p:nvPr/>
        </p:nvSpPr>
        <p:spPr>
          <a:xfrm>
            <a:off x="5102873" y="5691981"/>
            <a:ext cx="3529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ОР </a:t>
            </a:r>
            <a:r>
              <a:rPr lang="en-US" sz="2000" dirty="0"/>
              <a:t>= </a:t>
            </a:r>
            <a:r>
              <a:rPr lang="ru-RU" sz="2000" dirty="0"/>
              <a:t>0,</a:t>
            </a:r>
            <a:r>
              <a:rPr lang="en-US" sz="2000" dirty="0"/>
              <a:t>59</a:t>
            </a:r>
            <a:r>
              <a:rPr lang="ru-RU" sz="2000" dirty="0"/>
              <a:t> (95% ДИ: 0</a:t>
            </a:r>
            <a:r>
              <a:rPr lang="en-US" sz="2000" dirty="0"/>
              <a:t>,45 – 0,78)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1316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E545F24-9F0B-4F17-B83B-669695F075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842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807CD55-CC2A-4E31-ABB5-FF6C9762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82574"/>
            <a:ext cx="8641208" cy="766393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B089-FFE1-4629-A2CC-26E82D512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0B6A37-F2FC-4196-A83A-0738CC81AF4A}"/>
              </a:ext>
            </a:extLst>
          </p:cNvPr>
          <p:cNvSpPr/>
          <p:nvPr/>
        </p:nvSpPr>
        <p:spPr>
          <a:xfrm>
            <a:off x="323527" y="1166843"/>
            <a:ext cx="83534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Особые группы пациентов требуют особого подхода и индивидуального выбора АРТ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Предпочтение следует отдавать метаболически благоприятным схемам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Комбинация </a:t>
            </a:r>
            <a:r>
              <a:rPr lang="en-US" sz="2800" dirty="0"/>
              <a:t>RPV/TDF/FTC </a:t>
            </a:r>
            <a:r>
              <a:rPr lang="ru-RU" sz="2800" dirty="0"/>
              <a:t>оптимальна для лечения пациентов с метаболическими нарушениями, детей старше 12 лет и женщин детородного возраста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/>
              <a:t>Этравирин</a:t>
            </a:r>
            <a:r>
              <a:rPr lang="ru-RU" sz="2800" dirty="0"/>
              <a:t> в комбинированный АРТ оптимален для пациентов с вирусологической неудачей, нарушением функции печени, метаболическими расстройствами и ЦНС НЯ на фоне АРТ</a:t>
            </a:r>
          </a:p>
        </p:txBody>
      </p:sp>
    </p:spTree>
    <p:extLst>
      <p:ext uri="{BB962C8B-B14F-4D97-AF65-F5344CB8AC3E}">
        <p14:creationId xmlns:p14="http://schemas.microsoft.com/office/powerpoint/2010/main" val="174542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FFE7C20-5923-4269-AD50-F0B1F825D8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1974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A6897DE-35F7-42AE-B027-5651A24EAC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b="1" dirty="0">
              <a:latin typeface="Proxima Nova"/>
              <a:ea typeface="+mj-ea"/>
              <a:cs typeface="+mj-cs"/>
              <a:sym typeface="Proxima Nova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D7D0A-09D4-4FF6-A3DA-3A92136E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82574"/>
            <a:ext cx="8569200" cy="626145"/>
          </a:xfrm>
        </p:spPr>
        <p:txBody>
          <a:bodyPr>
            <a:normAutofit/>
          </a:bodyPr>
          <a:lstStyle/>
          <a:p>
            <a:r>
              <a:rPr lang="ru-RU" sz="2800" dirty="0"/>
              <a:t>Популяция ВИЧ-инфицированных стареет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D9B397-5435-459B-B8DA-229EA16DF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Покровский и </a:t>
            </a:r>
            <a:r>
              <a:rPr lang="ru-RU" dirty="0" err="1"/>
              <a:t>соавт</a:t>
            </a:r>
            <a:r>
              <a:rPr lang="ru-RU" dirty="0"/>
              <a:t>. ВИЧ-инфекция. Информационный бюллетень №43. Москва, 2018</a:t>
            </a:r>
            <a:endParaRPr lang="en-US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EDD23AE-961B-4587-A5E6-7FC7AF52B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777739"/>
              </p:ext>
            </p:extLst>
          </p:nvPr>
        </p:nvGraphicFramePr>
        <p:xfrm>
          <a:off x="395288" y="1397000"/>
          <a:ext cx="8351044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34C28F19-17C1-4F03-BFCB-F111CABC2760}"/>
              </a:ext>
            </a:extLst>
          </p:cNvPr>
          <p:cNvSpPr/>
          <p:nvPr/>
        </p:nvSpPr>
        <p:spPr>
          <a:xfrm>
            <a:off x="966158" y="1504880"/>
            <a:ext cx="7632386" cy="2642717"/>
          </a:xfrm>
          <a:custGeom>
            <a:avLst/>
            <a:gdLst>
              <a:gd name="connsiteX0" fmla="*/ 0 w 7606602"/>
              <a:gd name="connsiteY0" fmla="*/ 0 h 2642717"/>
              <a:gd name="connsiteX1" fmla="*/ 7606602 w 7606602"/>
              <a:gd name="connsiteY1" fmla="*/ 0 h 2642717"/>
              <a:gd name="connsiteX2" fmla="*/ 7606602 w 7606602"/>
              <a:gd name="connsiteY2" fmla="*/ 2642717 h 2642717"/>
              <a:gd name="connsiteX3" fmla="*/ 7224765 w 7606602"/>
              <a:gd name="connsiteY3" fmla="*/ 2642717 h 2642717"/>
              <a:gd name="connsiteX4" fmla="*/ 391886 w 7606602"/>
              <a:gd name="connsiteY4" fmla="*/ 633046 h 2642717"/>
              <a:gd name="connsiteX5" fmla="*/ 0 w 7606602"/>
              <a:gd name="connsiteY5" fmla="*/ 633046 h 2642717"/>
              <a:gd name="connsiteX6" fmla="*/ 0 w 7606602"/>
              <a:gd name="connsiteY6" fmla="*/ 0 h 2642717"/>
              <a:gd name="connsiteX0" fmla="*/ 0 w 7606602"/>
              <a:gd name="connsiteY0" fmla="*/ 0 h 2642717"/>
              <a:gd name="connsiteX1" fmla="*/ 7606602 w 7606602"/>
              <a:gd name="connsiteY1" fmla="*/ 0 h 2642717"/>
              <a:gd name="connsiteX2" fmla="*/ 7606602 w 7606602"/>
              <a:gd name="connsiteY2" fmla="*/ 2642717 h 2642717"/>
              <a:gd name="connsiteX3" fmla="*/ 7224765 w 7606602"/>
              <a:gd name="connsiteY3" fmla="*/ 2642717 h 2642717"/>
              <a:gd name="connsiteX4" fmla="*/ 391886 w 7606602"/>
              <a:gd name="connsiteY4" fmla="*/ 683288 h 2642717"/>
              <a:gd name="connsiteX5" fmla="*/ 0 w 7606602"/>
              <a:gd name="connsiteY5" fmla="*/ 633046 h 2642717"/>
              <a:gd name="connsiteX6" fmla="*/ 0 w 7606602"/>
              <a:gd name="connsiteY6" fmla="*/ 0 h 2642717"/>
              <a:gd name="connsiteX0" fmla="*/ 0 w 7606602"/>
              <a:gd name="connsiteY0" fmla="*/ 0 h 2642717"/>
              <a:gd name="connsiteX1" fmla="*/ 7606602 w 7606602"/>
              <a:gd name="connsiteY1" fmla="*/ 0 h 2642717"/>
              <a:gd name="connsiteX2" fmla="*/ 7606602 w 7606602"/>
              <a:gd name="connsiteY2" fmla="*/ 2642717 h 2642717"/>
              <a:gd name="connsiteX3" fmla="*/ 7224765 w 7606602"/>
              <a:gd name="connsiteY3" fmla="*/ 2642717 h 2642717"/>
              <a:gd name="connsiteX4" fmla="*/ 391886 w 7606602"/>
              <a:gd name="connsiteY4" fmla="*/ 683288 h 2642717"/>
              <a:gd name="connsiteX5" fmla="*/ 0 w 7606602"/>
              <a:gd name="connsiteY5" fmla="*/ 693336 h 2642717"/>
              <a:gd name="connsiteX6" fmla="*/ 0 w 7606602"/>
              <a:gd name="connsiteY6" fmla="*/ 0 h 2642717"/>
              <a:gd name="connsiteX0" fmla="*/ 0 w 7606602"/>
              <a:gd name="connsiteY0" fmla="*/ 0 h 2642717"/>
              <a:gd name="connsiteX1" fmla="*/ 7606602 w 7606602"/>
              <a:gd name="connsiteY1" fmla="*/ 0 h 2642717"/>
              <a:gd name="connsiteX2" fmla="*/ 7606602 w 7606602"/>
              <a:gd name="connsiteY2" fmla="*/ 2642717 h 2642717"/>
              <a:gd name="connsiteX3" fmla="*/ 7224765 w 7606602"/>
              <a:gd name="connsiteY3" fmla="*/ 2642717 h 2642717"/>
              <a:gd name="connsiteX4" fmla="*/ 391886 w 7606602"/>
              <a:gd name="connsiteY4" fmla="*/ 683288 h 2642717"/>
              <a:gd name="connsiteX5" fmla="*/ 5715 w 7606602"/>
              <a:gd name="connsiteY5" fmla="*/ 679048 h 2642717"/>
              <a:gd name="connsiteX6" fmla="*/ 0 w 7606602"/>
              <a:gd name="connsiteY6" fmla="*/ 0 h 2642717"/>
              <a:gd name="connsiteX0" fmla="*/ 0 w 7606602"/>
              <a:gd name="connsiteY0" fmla="*/ 0 h 2642717"/>
              <a:gd name="connsiteX1" fmla="*/ 7606602 w 7606602"/>
              <a:gd name="connsiteY1" fmla="*/ 0 h 2642717"/>
              <a:gd name="connsiteX2" fmla="*/ 7606602 w 7606602"/>
              <a:gd name="connsiteY2" fmla="*/ 2642717 h 2642717"/>
              <a:gd name="connsiteX3" fmla="*/ 7224765 w 7606602"/>
              <a:gd name="connsiteY3" fmla="*/ 2642717 h 2642717"/>
              <a:gd name="connsiteX4" fmla="*/ 391886 w 7606602"/>
              <a:gd name="connsiteY4" fmla="*/ 683288 h 2642717"/>
              <a:gd name="connsiteX5" fmla="*/ 2857 w 7606602"/>
              <a:gd name="connsiteY5" fmla="*/ 684763 h 2642717"/>
              <a:gd name="connsiteX6" fmla="*/ 0 w 7606602"/>
              <a:gd name="connsiteY6" fmla="*/ 0 h 2642717"/>
              <a:gd name="connsiteX0" fmla="*/ 0 w 7606602"/>
              <a:gd name="connsiteY0" fmla="*/ 0 h 2642717"/>
              <a:gd name="connsiteX1" fmla="*/ 7606602 w 7606602"/>
              <a:gd name="connsiteY1" fmla="*/ 0 h 2642717"/>
              <a:gd name="connsiteX2" fmla="*/ 7606602 w 7606602"/>
              <a:gd name="connsiteY2" fmla="*/ 2642717 h 2642717"/>
              <a:gd name="connsiteX3" fmla="*/ 7224765 w 7606602"/>
              <a:gd name="connsiteY3" fmla="*/ 2642717 h 2642717"/>
              <a:gd name="connsiteX4" fmla="*/ 391886 w 7606602"/>
              <a:gd name="connsiteY4" fmla="*/ 683288 h 2642717"/>
              <a:gd name="connsiteX5" fmla="*/ 2857 w 7606602"/>
              <a:gd name="connsiteY5" fmla="*/ 679048 h 2642717"/>
              <a:gd name="connsiteX6" fmla="*/ 0 w 7606602"/>
              <a:gd name="connsiteY6" fmla="*/ 0 h 2642717"/>
              <a:gd name="connsiteX0" fmla="*/ 0 w 7606602"/>
              <a:gd name="connsiteY0" fmla="*/ 0 h 2642717"/>
              <a:gd name="connsiteX1" fmla="*/ 7606602 w 7606602"/>
              <a:gd name="connsiteY1" fmla="*/ 0 h 2642717"/>
              <a:gd name="connsiteX2" fmla="*/ 7606602 w 7606602"/>
              <a:gd name="connsiteY2" fmla="*/ 2642717 h 2642717"/>
              <a:gd name="connsiteX3" fmla="*/ 7224765 w 7606602"/>
              <a:gd name="connsiteY3" fmla="*/ 2642717 h 2642717"/>
              <a:gd name="connsiteX4" fmla="*/ 391886 w 7606602"/>
              <a:gd name="connsiteY4" fmla="*/ 683288 h 2642717"/>
              <a:gd name="connsiteX5" fmla="*/ 5239 w 7606602"/>
              <a:gd name="connsiteY5" fmla="*/ 681429 h 2642717"/>
              <a:gd name="connsiteX6" fmla="*/ 0 w 7606602"/>
              <a:gd name="connsiteY6" fmla="*/ 0 h 2642717"/>
              <a:gd name="connsiteX0" fmla="*/ 0 w 7606602"/>
              <a:gd name="connsiteY0" fmla="*/ 0 h 2642717"/>
              <a:gd name="connsiteX1" fmla="*/ 7606602 w 7606602"/>
              <a:gd name="connsiteY1" fmla="*/ 0 h 2642717"/>
              <a:gd name="connsiteX2" fmla="*/ 7606602 w 7606602"/>
              <a:gd name="connsiteY2" fmla="*/ 2642717 h 2642717"/>
              <a:gd name="connsiteX3" fmla="*/ 7224765 w 7606602"/>
              <a:gd name="connsiteY3" fmla="*/ 2642717 h 2642717"/>
              <a:gd name="connsiteX4" fmla="*/ 391886 w 7606602"/>
              <a:gd name="connsiteY4" fmla="*/ 683288 h 2642717"/>
              <a:gd name="connsiteX5" fmla="*/ 476 w 7606602"/>
              <a:gd name="connsiteY5" fmla="*/ 681429 h 2642717"/>
              <a:gd name="connsiteX6" fmla="*/ 0 w 7606602"/>
              <a:gd name="connsiteY6" fmla="*/ 0 h 2642717"/>
              <a:gd name="connsiteX0" fmla="*/ 0 w 7606602"/>
              <a:gd name="connsiteY0" fmla="*/ 0 h 2642717"/>
              <a:gd name="connsiteX1" fmla="*/ 7606602 w 7606602"/>
              <a:gd name="connsiteY1" fmla="*/ 0 h 2642717"/>
              <a:gd name="connsiteX2" fmla="*/ 7606602 w 7606602"/>
              <a:gd name="connsiteY2" fmla="*/ 2642717 h 2642717"/>
              <a:gd name="connsiteX3" fmla="*/ 7224765 w 7606602"/>
              <a:gd name="connsiteY3" fmla="*/ 2642717 h 2642717"/>
              <a:gd name="connsiteX4" fmla="*/ 391886 w 7606602"/>
              <a:gd name="connsiteY4" fmla="*/ 683288 h 2642717"/>
              <a:gd name="connsiteX5" fmla="*/ 476 w 7606602"/>
              <a:gd name="connsiteY5" fmla="*/ 681429 h 2642717"/>
              <a:gd name="connsiteX6" fmla="*/ 0 w 7606602"/>
              <a:gd name="connsiteY6" fmla="*/ 0 h 2642717"/>
              <a:gd name="connsiteX0" fmla="*/ 0 w 7606602"/>
              <a:gd name="connsiteY0" fmla="*/ 0 h 2642717"/>
              <a:gd name="connsiteX1" fmla="*/ 7606602 w 7606602"/>
              <a:gd name="connsiteY1" fmla="*/ 0 h 2642717"/>
              <a:gd name="connsiteX2" fmla="*/ 7606602 w 7606602"/>
              <a:gd name="connsiteY2" fmla="*/ 2642717 h 2642717"/>
              <a:gd name="connsiteX3" fmla="*/ 7224765 w 7606602"/>
              <a:gd name="connsiteY3" fmla="*/ 2642717 h 2642717"/>
              <a:gd name="connsiteX4" fmla="*/ 391886 w 7606602"/>
              <a:gd name="connsiteY4" fmla="*/ 683288 h 2642717"/>
              <a:gd name="connsiteX5" fmla="*/ 5238 w 7606602"/>
              <a:gd name="connsiteY5" fmla="*/ 569511 h 2642717"/>
              <a:gd name="connsiteX6" fmla="*/ 0 w 7606602"/>
              <a:gd name="connsiteY6" fmla="*/ 0 h 2642717"/>
              <a:gd name="connsiteX0" fmla="*/ 0 w 7606602"/>
              <a:gd name="connsiteY0" fmla="*/ 0 h 2642717"/>
              <a:gd name="connsiteX1" fmla="*/ 7606602 w 7606602"/>
              <a:gd name="connsiteY1" fmla="*/ 0 h 2642717"/>
              <a:gd name="connsiteX2" fmla="*/ 7606602 w 7606602"/>
              <a:gd name="connsiteY2" fmla="*/ 2642717 h 2642717"/>
              <a:gd name="connsiteX3" fmla="*/ 7224765 w 7606602"/>
              <a:gd name="connsiteY3" fmla="*/ 2642717 h 2642717"/>
              <a:gd name="connsiteX4" fmla="*/ 391886 w 7606602"/>
              <a:gd name="connsiteY4" fmla="*/ 683288 h 2642717"/>
              <a:gd name="connsiteX5" fmla="*/ 254035 w 7606602"/>
              <a:gd name="connsiteY5" fmla="*/ 641944 h 2642717"/>
              <a:gd name="connsiteX6" fmla="*/ 5238 w 7606602"/>
              <a:gd name="connsiteY6" fmla="*/ 569511 h 2642717"/>
              <a:gd name="connsiteX7" fmla="*/ 0 w 7606602"/>
              <a:gd name="connsiteY7" fmla="*/ 0 h 2642717"/>
              <a:gd name="connsiteX0" fmla="*/ 0 w 7606602"/>
              <a:gd name="connsiteY0" fmla="*/ 0 h 2642717"/>
              <a:gd name="connsiteX1" fmla="*/ 7606602 w 7606602"/>
              <a:gd name="connsiteY1" fmla="*/ 0 h 2642717"/>
              <a:gd name="connsiteX2" fmla="*/ 7606602 w 7606602"/>
              <a:gd name="connsiteY2" fmla="*/ 2642717 h 2642717"/>
              <a:gd name="connsiteX3" fmla="*/ 7224765 w 7606602"/>
              <a:gd name="connsiteY3" fmla="*/ 2642717 h 2642717"/>
              <a:gd name="connsiteX4" fmla="*/ 391886 w 7606602"/>
              <a:gd name="connsiteY4" fmla="*/ 683288 h 2642717"/>
              <a:gd name="connsiteX5" fmla="*/ 408816 w 7606602"/>
              <a:gd name="connsiteY5" fmla="*/ 572888 h 2642717"/>
              <a:gd name="connsiteX6" fmla="*/ 5238 w 7606602"/>
              <a:gd name="connsiteY6" fmla="*/ 569511 h 2642717"/>
              <a:gd name="connsiteX7" fmla="*/ 0 w 7606602"/>
              <a:gd name="connsiteY7" fmla="*/ 0 h 2642717"/>
              <a:gd name="connsiteX0" fmla="*/ 0 w 7606602"/>
              <a:gd name="connsiteY0" fmla="*/ 0 h 2642717"/>
              <a:gd name="connsiteX1" fmla="*/ 7606602 w 7606602"/>
              <a:gd name="connsiteY1" fmla="*/ 0 h 2642717"/>
              <a:gd name="connsiteX2" fmla="*/ 7606602 w 7606602"/>
              <a:gd name="connsiteY2" fmla="*/ 2642717 h 2642717"/>
              <a:gd name="connsiteX3" fmla="*/ 7224765 w 7606602"/>
              <a:gd name="connsiteY3" fmla="*/ 2642717 h 2642717"/>
              <a:gd name="connsiteX4" fmla="*/ 410936 w 7606602"/>
              <a:gd name="connsiteY4" fmla="*/ 685669 h 2642717"/>
              <a:gd name="connsiteX5" fmla="*/ 408816 w 7606602"/>
              <a:gd name="connsiteY5" fmla="*/ 572888 h 2642717"/>
              <a:gd name="connsiteX6" fmla="*/ 5238 w 7606602"/>
              <a:gd name="connsiteY6" fmla="*/ 569511 h 2642717"/>
              <a:gd name="connsiteX7" fmla="*/ 0 w 7606602"/>
              <a:gd name="connsiteY7" fmla="*/ 0 h 2642717"/>
              <a:gd name="connsiteX0" fmla="*/ 0 w 7606602"/>
              <a:gd name="connsiteY0" fmla="*/ 0 h 2642717"/>
              <a:gd name="connsiteX1" fmla="*/ 7606602 w 7606602"/>
              <a:gd name="connsiteY1" fmla="*/ 0 h 2642717"/>
              <a:gd name="connsiteX2" fmla="*/ 7606602 w 7606602"/>
              <a:gd name="connsiteY2" fmla="*/ 2642717 h 2642717"/>
              <a:gd name="connsiteX3" fmla="*/ 7224765 w 7606602"/>
              <a:gd name="connsiteY3" fmla="*/ 2642717 h 2642717"/>
              <a:gd name="connsiteX4" fmla="*/ 407794 w 7606602"/>
              <a:gd name="connsiteY4" fmla="*/ 685669 h 2642717"/>
              <a:gd name="connsiteX5" fmla="*/ 408816 w 7606602"/>
              <a:gd name="connsiteY5" fmla="*/ 572888 h 2642717"/>
              <a:gd name="connsiteX6" fmla="*/ 5238 w 7606602"/>
              <a:gd name="connsiteY6" fmla="*/ 569511 h 2642717"/>
              <a:gd name="connsiteX7" fmla="*/ 0 w 7606602"/>
              <a:gd name="connsiteY7" fmla="*/ 0 h 264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06602" h="2642717">
                <a:moveTo>
                  <a:pt x="0" y="0"/>
                </a:moveTo>
                <a:lnTo>
                  <a:pt x="7606602" y="0"/>
                </a:lnTo>
                <a:lnTo>
                  <a:pt x="7606602" y="2642717"/>
                </a:lnTo>
                <a:lnTo>
                  <a:pt x="7224765" y="2642717"/>
                </a:lnTo>
                <a:lnTo>
                  <a:pt x="407794" y="685669"/>
                </a:lnTo>
                <a:cubicBezTo>
                  <a:pt x="407087" y="648075"/>
                  <a:pt x="409523" y="610482"/>
                  <a:pt x="408816" y="572888"/>
                </a:cubicBezTo>
                <a:lnTo>
                  <a:pt x="5238" y="569511"/>
                </a:lnTo>
                <a:cubicBezTo>
                  <a:pt x="4286" y="341257"/>
                  <a:pt x="952" y="22825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8850A-9810-457A-96B5-822DE35C8594}"/>
              </a:ext>
            </a:extLst>
          </p:cNvPr>
          <p:cNvSpPr txBox="1"/>
          <p:nvPr/>
        </p:nvSpPr>
        <p:spPr>
          <a:xfrm>
            <a:off x="1259632" y="980728"/>
            <a:ext cx="51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Распределение пациентов по возрастным группам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3B4AF-E9E0-493E-96DC-AC85E045A283}"/>
              </a:ext>
            </a:extLst>
          </p:cNvPr>
          <p:cNvSpPr txBox="1"/>
          <p:nvPr/>
        </p:nvSpPr>
        <p:spPr>
          <a:xfrm>
            <a:off x="6652554" y="5514470"/>
            <a:ext cx="209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Возрастные группы</a:t>
            </a:r>
          </a:p>
        </p:txBody>
      </p:sp>
    </p:spTree>
    <p:extLst>
      <p:ext uri="{BB962C8B-B14F-4D97-AF65-F5344CB8AC3E}">
        <p14:creationId xmlns:p14="http://schemas.microsoft.com/office/powerpoint/2010/main" val="213158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D87AFF-0DFF-40E3-947C-FE1523DC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82574"/>
            <a:ext cx="7886700" cy="1255363"/>
          </a:xfrm>
        </p:spPr>
        <p:txBody>
          <a:bodyPr>
            <a:noAutofit/>
          </a:bodyPr>
          <a:lstStyle/>
          <a:p>
            <a:r>
              <a:rPr lang="ru-RU" dirty="0"/>
              <a:t>Исключение курения, </a:t>
            </a:r>
            <a:r>
              <a:rPr lang="ru-RU" dirty="0" err="1"/>
              <a:t>гиперхолестеринемии</a:t>
            </a:r>
            <a:br>
              <a:rPr lang="ru-RU" dirty="0"/>
            </a:br>
            <a:r>
              <a:rPr lang="ru-RU" dirty="0"/>
              <a:t>и АГ способны предотвратить 4 из 10 инфарктов миокарда; устранение всех трех факторов – практически 9 из 10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A53F78-9D9F-4421-BFAC-E3AA95D414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dirty="0"/>
              <a:t>АГ – артериальная гипертензия, ИМ – инфаркт миокарда, </a:t>
            </a:r>
            <a:r>
              <a:rPr lang="en-US" dirty="0" err="1"/>
              <a:t>Althoff</a:t>
            </a:r>
            <a:r>
              <a:rPr lang="en-US" dirty="0"/>
              <a:t> KN, et al. CROI 2017; Abs 130</a:t>
            </a:r>
            <a:r>
              <a:rPr lang="ru-RU" dirty="0"/>
              <a:t>. Электронный ресурс </a:t>
            </a:r>
            <a:r>
              <a:rPr lang="en-US" dirty="0">
                <a:hlinkClick r:id="rId2"/>
              </a:rPr>
              <a:t>http://www.croiconference.org/sessions/impact-smoking-hypertension-cholesterol-myocardial-infarction-hiv-adults</a:t>
            </a:r>
            <a:r>
              <a:rPr lang="ru-RU" dirty="0"/>
              <a:t>, дата входа 04.07.2019</a:t>
            </a:r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20CF5D3C-A64D-4EFE-AF16-79B4BA0A6C2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62067552"/>
              </p:ext>
            </p:extLst>
          </p:nvPr>
        </p:nvGraphicFramePr>
        <p:xfrm>
          <a:off x="567532" y="1772816"/>
          <a:ext cx="8008937" cy="350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1EF1B2B-B29B-44EC-B622-8BAE85FD1EE6}"/>
              </a:ext>
            </a:extLst>
          </p:cNvPr>
          <p:cNvSpPr/>
          <p:nvPr/>
        </p:nvSpPr>
        <p:spPr>
          <a:xfrm>
            <a:off x="392908" y="5532794"/>
            <a:ext cx="8355806" cy="634457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3"/>
                </a:gs>
                <a:gs pos="40000">
                  <a:schemeClr val="accent3">
                    <a:lumMod val="60000"/>
                    <a:lumOff val="40000"/>
                  </a:schemeClr>
                </a:gs>
                <a:gs pos="76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3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96">
            <a:extLst>
              <a:ext uri="{FF2B5EF4-FFF2-40B4-BE49-F238E27FC236}">
                <a16:creationId xmlns:a16="http://schemas.microsoft.com/office/drawing/2014/main" id="{99F848F4-A6C8-443B-B78B-E51E4772A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1" y="5662905"/>
            <a:ext cx="806489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lnSpc>
                <a:spcPct val="100000"/>
              </a:lnSpc>
              <a:tabLst>
                <a:tab pos="195580" algn="l"/>
              </a:tabLst>
            </a:pPr>
            <a:r>
              <a:rPr lang="ru-RU" sz="1200" dirty="0">
                <a:solidFill>
                  <a:schemeClr val="accent3"/>
                </a:solidFill>
                <a:latin typeface="Proxima Nova"/>
                <a:cs typeface="Arial"/>
              </a:rPr>
              <a:t>7 когорт с доказанными случаями ИМ. О</a:t>
            </a:r>
            <a:r>
              <a:rPr lang="ru-RU" sz="1200" spc="10" dirty="0">
                <a:solidFill>
                  <a:schemeClr val="accent3"/>
                </a:solidFill>
                <a:latin typeface="Proxima Nova"/>
                <a:cs typeface="Arial"/>
              </a:rPr>
              <a:t>ценивали доли пациентов с ИМ, у которых выявлены факторы риска, влияющие на частоту развития ИМ</a:t>
            </a:r>
            <a:endParaRPr lang="ru-RU" sz="1200" dirty="0">
              <a:solidFill>
                <a:schemeClr val="accent3"/>
              </a:solidFill>
              <a:latin typeface="Proxima Nov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7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F7325A1-6A35-4CF7-8C3C-9740C3A3FE6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F7325A1-6A35-4CF7-8C3C-9740C3A3FE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93109C0-6791-4454-A4BA-CD7BF00DA9C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  <a:sym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5FAFC-C882-4A1A-824B-962BEDCF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Изменение сердечно-сосудистых рисков за 1 год терапии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E198A-28F2-4B86-916F-54F6EF2C2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Наблюдательное, </a:t>
            </a:r>
            <a:r>
              <a:rPr lang="ru-RU" dirty="0" err="1"/>
              <a:t>проспективное</a:t>
            </a:r>
            <a:r>
              <a:rPr lang="ru-RU" dirty="0"/>
              <a:t>, </a:t>
            </a:r>
            <a:r>
              <a:rPr lang="ru-RU" dirty="0" err="1"/>
              <a:t>когортное</a:t>
            </a:r>
            <a:r>
              <a:rPr lang="ru-RU" dirty="0"/>
              <a:t> исследование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Сравнение сердечно-сосудистых рисков в начале и через 1 год антиретровирусной терапии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460 пациентов с ВИЧ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Мексика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Сердечно-сосудистые риски просчитаны с помощью шкалы </a:t>
            </a:r>
            <a:r>
              <a:rPr lang="en-US" dirty="0"/>
              <a:t> ASCVD</a:t>
            </a:r>
            <a:r>
              <a:rPr lang="ru-RU" dirty="0"/>
              <a:t> (10-летний абсолютный риск) в начале исследования и через 1 год терапии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4A9C6-DF50-4E46-9B20-CB7CC17DFF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Cibrián</a:t>
            </a:r>
            <a:r>
              <a:rPr lang="en-US" dirty="0"/>
              <a:t>-Ponce</a:t>
            </a:r>
            <a:r>
              <a:rPr lang="ru-RU" dirty="0"/>
              <a:t> </a:t>
            </a:r>
            <a:r>
              <a:rPr lang="en-US" dirty="0"/>
              <a:t>et al. </a:t>
            </a:r>
            <a:r>
              <a:rPr lang="en-US" dirty="0" err="1"/>
              <a:t>Ther</a:t>
            </a:r>
            <a:r>
              <a:rPr lang="en-US" dirty="0"/>
              <a:t> Clin Risk </a:t>
            </a:r>
            <a:r>
              <a:rPr lang="en-US" dirty="0" err="1"/>
              <a:t>Manag</a:t>
            </a:r>
            <a:r>
              <a:rPr lang="en-US" dirty="0"/>
              <a:t>. 2018 Sep 25;14:1757-1764.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51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C040763-793D-4E8E-8187-1231B0031EE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C040763-793D-4E8E-8187-1231B0031E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83A712FA-35AF-4326-B2A2-94E29884886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  <a:sym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2BE1F-15DF-476E-B889-15A18027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Больше половины пациентов получали ингибиторы протеазы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9971BF9-9B8D-4DBF-B216-9EBD545D2C6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94954"/>
          <a:ext cx="8229600" cy="420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A1167-DE1F-4E7B-AC7A-73171529A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Cibrián</a:t>
            </a:r>
            <a:r>
              <a:rPr lang="en-US" dirty="0"/>
              <a:t>-Ponce</a:t>
            </a:r>
            <a:r>
              <a:rPr lang="ru-RU" dirty="0"/>
              <a:t> </a:t>
            </a:r>
            <a:r>
              <a:rPr lang="en-US" dirty="0"/>
              <a:t>et al. </a:t>
            </a:r>
            <a:r>
              <a:rPr lang="en-US" dirty="0" err="1"/>
              <a:t>Ther</a:t>
            </a:r>
            <a:r>
              <a:rPr lang="en-US" dirty="0"/>
              <a:t> Clin Risk </a:t>
            </a:r>
            <a:r>
              <a:rPr lang="en-US" dirty="0" err="1"/>
              <a:t>Manag</a:t>
            </a:r>
            <a:r>
              <a:rPr lang="en-US" dirty="0"/>
              <a:t>. 2018 Sep 25;14:1757-1764.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81A53-4136-441E-9A77-97326176759F}"/>
              </a:ext>
            </a:extLst>
          </p:cNvPr>
          <p:cNvSpPr txBox="1"/>
          <p:nvPr/>
        </p:nvSpPr>
        <p:spPr>
          <a:xfrm>
            <a:off x="1102396" y="141277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Количество пациентов в зависимости от класса принимаемой терапии и степени сердечно-сосудистого риска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7FC6DD-ECC9-455D-BA12-987D0D3C609F}"/>
              </a:ext>
            </a:extLst>
          </p:cNvPr>
          <p:cNvSpPr txBox="1"/>
          <p:nvPr/>
        </p:nvSpPr>
        <p:spPr>
          <a:xfrm>
            <a:off x="6012160" y="508518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48% пациентов получали сопутствующую терапию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статинами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42747-A273-4EBD-8A9A-0EDFEA2F31C7}"/>
              </a:ext>
            </a:extLst>
          </p:cNvPr>
          <p:cNvSpPr txBox="1"/>
          <p:nvPr/>
        </p:nvSpPr>
        <p:spPr>
          <a:xfrm>
            <a:off x="5375713" y="6335001"/>
            <a:ext cx="367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ССР – сердечно-сосудистый риск</a:t>
            </a:r>
          </a:p>
        </p:txBody>
      </p:sp>
    </p:spTree>
    <p:extLst>
      <p:ext uri="{BB962C8B-B14F-4D97-AF65-F5344CB8AC3E}">
        <p14:creationId xmlns:p14="http://schemas.microsoft.com/office/powerpoint/2010/main" val="205020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CB32445-6152-4B92-88B9-9DE205A62F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CB32445-6152-4B92-88B9-9DE205A62F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04CD004-EA03-4422-8327-0A39C52F32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  <a:sym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1374B-5C67-4A36-925E-46CC62F2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Через 1 год АРТ более чем у половины пациентов с низкими ССР зафиксировано ухудшение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50501-EDC0-4AD4-9AD9-396EDA6B7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844" y="6309320"/>
            <a:ext cx="4477196" cy="360363"/>
          </a:xfrm>
        </p:spPr>
        <p:txBody>
          <a:bodyPr/>
          <a:lstStyle/>
          <a:p>
            <a:r>
              <a:rPr lang="en-US" dirty="0" err="1"/>
              <a:t>Cibrián</a:t>
            </a:r>
            <a:r>
              <a:rPr lang="en-US" dirty="0"/>
              <a:t>-Ponce</a:t>
            </a:r>
            <a:r>
              <a:rPr lang="ru-RU" dirty="0"/>
              <a:t> </a:t>
            </a:r>
            <a:r>
              <a:rPr lang="en-US" dirty="0"/>
              <a:t>et al. </a:t>
            </a:r>
            <a:r>
              <a:rPr lang="en-US" dirty="0" err="1"/>
              <a:t>Ther</a:t>
            </a:r>
            <a:r>
              <a:rPr lang="en-US" dirty="0"/>
              <a:t> Clin Risk </a:t>
            </a:r>
            <a:r>
              <a:rPr lang="en-US" dirty="0" err="1"/>
              <a:t>Manag</a:t>
            </a:r>
            <a:r>
              <a:rPr lang="en-US" dirty="0"/>
              <a:t>. 2018 Sep 25;14:1757-1764.</a:t>
            </a:r>
            <a:endParaRPr lang="ru-RU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52965AB3-507B-41EC-A9E7-1C04E884D88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05644" y="2171997"/>
          <a:ext cx="8229600" cy="392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809193C-AACC-450A-A09F-0B96D8181B5C}"/>
              </a:ext>
            </a:extLst>
          </p:cNvPr>
          <p:cNvGraphicFramePr/>
          <p:nvPr>
            <p:extLst/>
          </p:nvPr>
        </p:nvGraphicFramePr>
        <p:xfrm>
          <a:off x="6855465" y="2239012"/>
          <a:ext cx="2088232" cy="309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2D4197F9-A0E6-4EC0-AF34-725017E8F2FF}"/>
              </a:ext>
            </a:extLst>
          </p:cNvPr>
          <p:cNvGraphicFramePr/>
          <p:nvPr>
            <p:extLst/>
          </p:nvPr>
        </p:nvGraphicFramePr>
        <p:xfrm>
          <a:off x="520649" y="2184974"/>
          <a:ext cx="2088232" cy="309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007C54A-CF92-4505-B54E-EACDF346EBE8}"/>
              </a:ext>
            </a:extLst>
          </p:cNvPr>
          <p:cNvSpPr txBox="1"/>
          <p:nvPr/>
        </p:nvSpPr>
        <p:spPr>
          <a:xfrm>
            <a:off x="1610922" y="2602031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-0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76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CC832B-A0C5-4641-BEB6-D6D5BC8142D4}"/>
              </a:ext>
            </a:extLst>
          </p:cNvPr>
          <p:cNvSpPr txBox="1"/>
          <p:nvPr/>
        </p:nvSpPr>
        <p:spPr>
          <a:xfrm>
            <a:off x="7215505" y="2777662"/>
            <a:ext cx="831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+1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822622-F61D-4E7B-8974-A8F1DB5E7C4C}"/>
              </a:ext>
            </a:extLst>
          </p:cNvPr>
          <p:cNvSpPr txBox="1"/>
          <p:nvPr/>
        </p:nvSpPr>
        <p:spPr>
          <a:xfrm>
            <a:off x="2464754" y="1479409"/>
            <a:ext cx="507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%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пациентов с изменением ССР через 1 год терапии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n=388)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AECC24-4015-4E19-8609-6F5FA128C1F4}"/>
              </a:ext>
            </a:extLst>
          </p:cNvPr>
          <p:cNvSpPr txBox="1"/>
          <p:nvPr/>
        </p:nvSpPr>
        <p:spPr>
          <a:xfrm>
            <a:off x="6855465" y="526572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Повышение ССР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n=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224)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8F9221-5BD3-4CBB-9AE8-EBF6AFA1AF4B}"/>
              </a:ext>
            </a:extLst>
          </p:cNvPr>
          <p:cNvSpPr txBox="1"/>
          <p:nvPr/>
        </p:nvSpPr>
        <p:spPr>
          <a:xfrm>
            <a:off x="624876" y="516996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Снижение ССР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n=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224)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32AC8-C521-4200-8F51-4AA82CF02E96}"/>
              </a:ext>
            </a:extLst>
          </p:cNvPr>
          <p:cNvSpPr txBox="1"/>
          <p:nvPr/>
        </p:nvSpPr>
        <p:spPr>
          <a:xfrm>
            <a:off x="1106866" y="196420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p&lt;0.001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A5ECF0-B346-4ED5-8722-3957F4C9A0E4}"/>
              </a:ext>
            </a:extLst>
          </p:cNvPr>
          <p:cNvSpPr txBox="1"/>
          <p:nvPr/>
        </p:nvSpPr>
        <p:spPr>
          <a:xfrm>
            <a:off x="7390136" y="20062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p&lt;0.001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D966E7-52EC-4CAB-AFBD-7674252997E7}"/>
              </a:ext>
            </a:extLst>
          </p:cNvPr>
          <p:cNvSpPr txBox="1"/>
          <p:nvPr/>
        </p:nvSpPr>
        <p:spPr>
          <a:xfrm>
            <a:off x="520649" y="5898449"/>
            <a:ext cx="368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ССР – сердечно-сосудистый риск</a:t>
            </a:r>
          </a:p>
        </p:txBody>
      </p:sp>
    </p:spTree>
    <p:extLst>
      <p:ext uri="{BB962C8B-B14F-4D97-AF65-F5344CB8AC3E}">
        <p14:creationId xmlns:p14="http://schemas.microsoft.com/office/powerpoint/2010/main" val="400911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FFB0A77-4F79-4ACE-B1BA-845261773AD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FFB0A77-4F79-4ACE-B1BA-845261773A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30FC4F0-FF6E-4AC6-8FFA-7576B41008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  <a:sym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02CFE-C9D9-464A-A998-68A18DF9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У ВИЧ-инфицированных пациентов с сердечной недостаточностью, получающих ИП, в 2 раза выше риск сердечно-сосудистой смерти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E9222-49D1-4A19-89CF-00A1BE1EF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Alvi</a:t>
            </a:r>
            <a:r>
              <a:rPr lang="en-US" dirty="0"/>
              <a:t> et al. J Am Coll </a:t>
            </a:r>
            <a:r>
              <a:rPr lang="en-US" dirty="0" err="1"/>
              <a:t>Cardiol</a:t>
            </a:r>
            <a:r>
              <a:rPr lang="en-US" dirty="0"/>
              <a:t>. 2018 Jul 31;72(5):518-530. </a:t>
            </a:r>
            <a:endParaRPr lang="ru-RU" dirty="0"/>
          </a:p>
        </p:txBody>
      </p:sp>
      <p:pic>
        <p:nvPicPr>
          <p:cNvPr id="1026" name="Picture 2" descr="An external file that holds a picture, illustration, etc.&#10;Object name is nihms-989637-f0002.jpg">
            <a:extLst>
              <a:ext uri="{FF2B5EF4-FFF2-40B4-BE49-F238E27FC236}">
                <a16:creationId xmlns:a16="http://schemas.microsoft.com/office/drawing/2014/main" id="{A617A7F6-3983-4B85-A4C0-DA5DFAB4FB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5"/>
          <a:stretch/>
        </p:blipFill>
        <p:spPr bwMode="auto">
          <a:xfrm>
            <a:off x="539552" y="1700809"/>
            <a:ext cx="603938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761138-CB11-4291-95E0-DA2E8FFCD61D}"/>
              </a:ext>
            </a:extLst>
          </p:cNvPr>
          <p:cNvSpPr txBox="1"/>
          <p:nvPr/>
        </p:nvSpPr>
        <p:spPr>
          <a:xfrm>
            <a:off x="1187624" y="1489721"/>
            <a:ext cx="246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Общая выживаемость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584C9-03EF-4CE4-AF2C-CEECFC7C7A7F}"/>
              </a:ext>
            </a:extLst>
          </p:cNvPr>
          <p:cNvSpPr txBox="1"/>
          <p:nvPr/>
        </p:nvSpPr>
        <p:spPr>
          <a:xfrm>
            <a:off x="4297396" y="1412777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Выживаемость без госпитализации по причине СН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57BBF6-8CAC-4CC5-AA96-672DF3A1BFEC}"/>
              </a:ext>
            </a:extLst>
          </p:cNvPr>
          <p:cNvSpPr txBox="1"/>
          <p:nvPr/>
        </p:nvSpPr>
        <p:spPr>
          <a:xfrm>
            <a:off x="2795073" y="196241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не ИП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8B1D7F-F1B7-408D-A996-E23B4283019F}"/>
              </a:ext>
            </a:extLst>
          </p:cNvPr>
          <p:cNvSpPr txBox="1"/>
          <p:nvPr/>
        </p:nvSpPr>
        <p:spPr>
          <a:xfrm>
            <a:off x="3050769" y="299695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ИП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EBBA0C-D3C6-4932-BD49-35D32647C63B}"/>
              </a:ext>
            </a:extLst>
          </p:cNvPr>
          <p:cNvSpPr txBox="1"/>
          <p:nvPr/>
        </p:nvSpPr>
        <p:spPr>
          <a:xfrm>
            <a:off x="5684456" y="2016859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не ИП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69140F-6889-48E8-A828-14EFA74D5DF8}"/>
              </a:ext>
            </a:extLst>
          </p:cNvPr>
          <p:cNvSpPr txBox="1"/>
          <p:nvPr/>
        </p:nvSpPr>
        <p:spPr>
          <a:xfrm>
            <a:off x="5940152" y="305139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ИП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2D7F9A6-12DE-469D-A5D8-6A8C5E4D2C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05857" y="2198284"/>
          <a:ext cx="2247900" cy="1547639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3971763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804987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0382448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ИП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ИП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450021"/>
                  </a:ext>
                </a:extLst>
              </a:tr>
              <a:tr h="492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СС смерть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442069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Повторная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госпитализ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из-за СН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2069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&lt; 0.001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7273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F50EA016-C0B9-41D9-8204-EA9EE50AFE55}"/>
              </a:ext>
            </a:extLst>
          </p:cNvPr>
          <p:cNvSpPr/>
          <p:nvPr/>
        </p:nvSpPr>
        <p:spPr>
          <a:xfrm>
            <a:off x="454844" y="5400227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Вся АРТ на основе ИП была с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ритонавиром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 В группе ИП была тяжелее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гиперлипидемия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и больше тяжесть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серденой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недостаточности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СН – сердечная недостаточность, ИП – ингибиторы протеазы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385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1utFO635D3c_ChguKWi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vfrvSoJXEuvl7s2EIHY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UtVFhXf5blZvPtrin6j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l29ZPsBDSfEOyXfXuC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d1HVXC9AiELvayWQxW5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3DtjPSSN.jGVZQ3WU.k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6iDB0o.Cqa0nGPIcxUM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tN4DbfuppF48ygXBCvb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NzW8pnoHKTLXMVHrels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2vyC69U7iJMEeoJCFEsZ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mT24ExZBcGJUVmqB.y3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PyhhokHl7Ic_mGj206e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zhYsbLcuwJct1ZZePmZ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Pb.iliyvFSc21DuBQ5F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C_NoxJxqcF4aOKc4pB9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0.BE_6tzmwH_tHm3De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brsQPqTL7FQbd3mNTg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eCOVL7iKjc0_2QM5YqN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lCVQD4P1Ow6bf4MbWDQ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Neyfd8_Rw9Zbufvr4Xy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cOmjEMjBP4dnXF1oi8bw"/>
</p:tagLst>
</file>

<file path=ppt/theme/theme1.xml><?xml version="1.0" encoding="utf-8"?>
<a:theme xmlns:a="http://schemas.openxmlformats.org/drawingml/2006/main" name="1_Тема Office">
  <a:themeElements>
    <a:clrScheme name="Другая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1F5E"/>
      </a:accent1>
      <a:accent2>
        <a:srgbClr val="D5597D"/>
      </a:accent2>
      <a:accent3>
        <a:srgbClr val="283583"/>
      </a:accent3>
      <a:accent4>
        <a:srgbClr val="6863A9"/>
      </a:accent4>
      <a:accent5>
        <a:srgbClr val="5D7EBE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B19B420-BE09-47C3-9DD2-7CBB611BB64C}" vid="{62370798-2A90-4531-ABC0-723FEE3E5E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2495</TotalTime>
  <Words>2757</Words>
  <Application>Microsoft Macintosh PowerPoint</Application>
  <PresentationFormat>Экран (4:3)</PresentationFormat>
  <Paragraphs>479</Paragraphs>
  <Slides>32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Arial</vt:lpstr>
      <vt:lpstr>Calibri</vt:lpstr>
      <vt:lpstr>Calibri Light</vt:lpstr>
      <vt:lpstr>Calibri-Bold</vt:lpstr>
      <vt:lpstr>Corbel</vt:lpstr>
      <vt:lpstr>Proxima Nova</vt:lpstr>
      <vt:lpstr>Segoe Print</vt:lpstr>
      <vt:lpstr>Times New Roman</vt:lpstr>
      <vt:lpstr>Verdana</vt:lpstr>
      <vt:lpstr>1_Тема Office</vt:lpstr>
      <vt:lpstr>Office Theme</vt:lpstr>
      <vt:lpstr>think-cell Slide</vt:lpstr>
      <vt:lpstr>Применение ННИОТ второго поколения в клинической практике</vt:lpstr>
      <vt:lpstr>Раскрытие информации</vt:lpstr>
      <vt:lpstr>Гетеросексуальный путь заражения ВИЧ становится преобладающим</vt:lpstr>
      <vt:lpstr>Популяция ВИЧ-инфицированных стареет</vt:lpstr>
      <vt:lpstr>Исключение курения, гиперхолестеринемии и АГ способны предотвратить 4 из 10 инфарктов миокарда; устранение всех трех факторов – практически 9 из 10</vt:lpstr>
      <vt:lpstr>Изменение сердечно-сосудистых рисков за 1 год терапии</vt:lpstr>
      <vt:lpstr>Больше половины пациентов получали ингибиторы протеазы</vt:lpstr>
      <vt:lpstr>Через 1 год АРТ более чем у половины пациентов с низкими ССР зафиксировано ухудшение</vt:lpstr>
      <vt:lpstr>У ВИЧ-инфицированных пациентов с сердечной недостаточностью, получающих ИП, в 2 раза выше риск сердечно-сосудистой смерти</vt:lpstr>
      <vt:lpstr>Связь ВИЧ-инфекции с повышенным риском развития сердечно-сосудистых заболеваний более выражена у молодых, чем у возрастных людей</vt:lpstr>
      <vt:lpstr>ETR улучшает липидный профиль, измененный на предыдущей АРТ</vt:lpstr>
      <vt:lpstr>ETR оказывает минимальное воздействие на липидные показатели, сопоставимое с плацебо, в сочетании с базовым режимом </vt:lpstr>
      <vt:lpstr>На фоне приема схемы с RPV наблюдается снижение уровня липидов</vt:lpstr>
      <vt:lpstr>Переключение с ИП/р на RPV/FTC/TDF: изменение сердечно-сосудистого риска</vt:lpstr>
      <vt:lpstr>RPV, TDF, FTC сочетается с большинством препаратов для лечения ССЗ</vt:lpstr>
      <vt:lpstr>АРТ и НЯ со стороны ЦНС</vt:lpstr>
      <vt:lpstr>Прием EFV увеличивает риск суицида в 2 раза</vt:lpstr>
      <vt:lpstr>Замена EFV на ETR через 12 недель приводит к снижению НЯ со стороны ЦНС 2-4 степени тяжести на 30%</vt:lpstr>
      <vt:lpstr>АРТ и НЯ со стороны печени</vt:lpstr>
      <vt:lpstr>Этравирин (Интеленс®) сопоставим с плацебо по влиянию на АЛТ, АСТ</vt:lpstr>
      <vt:lpstr>АРТ у детей с 12 до 18 лет</vt:lpstr>
      <vt:lpstr>Эвиплера рекомендована и одобрена для лечения детей с 12 лет</vt:lpstr>
      <vt:lpstr>АРТ у женщин репродуктивного  возраста</vt:lpstr>
      <vt:lpstr>RPV, TDF и FTC сочетается с большинством per os контрацептивами и препаратами гормонозаместительной терапии </vt:lpstr>
      <vt:lpstr>Согласно рекомендациям МЗ РФ по профилактике вертикальной передачи ВИЧ возможно рассмотреть продолжение терапии RPV/TDF/FTC при наступлении беременности</vt:lpstr>
      <vt:lpstr>По данным регистра на 1 января 2019 года прием RPV, TDF и FTC не приводит к увеличению частоты врожденных дефектов </vt:lpstr>
      <vt:lpstr>Инструкция по применению</vt:lpstr>
      <vt:lpstr>Эффективность АРТ с использованием схем ННИОТ 2 поколения</vt:lpstr>
      <vt:lpstr>Этравирин эффективен у пациентов с мутациями резистентности к ИП и ННИОТ</vt:lpstr>
      <vt:lpstr>Применение этравирина в схеме АРТ снижает риск любых госпитализаций на 12-20%</vt:lpstr>
      <vt:lpstr>Применение этравирина в схеме АРТ снижает риск госпитализаций из-за СПИД на 41-49%</vt:lpstr>
      <vt:lpstr>Заключение</vt:lpstr>
    </vt:vector>
  </TitlesOfParts>
  <Company>Johnson &amp; Johnson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 для особых групп пациентов</dc:title>
  <dc:creator>Sholenberg, Evgenii [JANRU]</dc:creator>
  <cp:lastModifiedBy>Microsoft Office User</cp:lastModifiedBy>
  <cp:revision>186</cp:revision>
  <cp:lastPrinted>2019-08-08T11:45:53Z</cp:lastPrinted>
  <dcterms:created xsi:type="dcterms:W3CDTF">2019-07-08T06:31:06Z</dcterms:created>
  <dcterms:modified xsi:type="dcterms:W3CDTF">2019-09-10T15:34:38Z</dcterms:modified>
</cp:coreProperties>
</file>