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907" r:id="rId2"/>
    <p:sldMasterId id="2147483922" r:id="rId3"/>
  </p:sldMasterIdLst>
  <p:notesMasterIdLst>
    <p:notesMasterId r:id="rId30"/>
  </p:notesMasterIdLst>
  <p:sldIdLst>
    <p:sldId id="306" r:id="rId4"/>
    <p:sldId id="324" r:id="rId5"/>
    <p:sldId id="326" r:id="rId6"/>
    <p:sldId id="328" r:id="rId7"/>
    <p:sldId id="329" r:id="rId8"/>
    <p:sldId id="330" r:id="rId9"/>
    <p:sldId id="331" r:id="rId10"/>
    <p:sldId id="334" r:id="rId11"/>
    <p:sldId id="300" r:id="rId12"/>
    <p:sldId id="314" r:id="rId13"/>
    <p:sldId id="308" r:id="rId14"/>
    <p:sldId id="311" r:id="rId15"/>
    <p:sldId id="309" r:id="rId16"/>
    <p:sldId id="333" r:id="rId17"/>
    <p:sldId id="307" r:id="rId18"/>
    <p:sldId id="315" r:id="rId19"/>
    <p:sldId id="316" r:id="rId20"/>
    <p:sldId id="335" r:id="rId21"/>
    <p:sldId id="336" r:id="rId22"/>
    <p:sldId id="317" r:id="rId23"/>
    <p:sldId id="319" r:id="rId24"/>
    <p:sldId id="320" r:id="rId25"/>
    <p:sldId id="321" r:id="rId26"/>
    <p:sldId id="302" r:id="rId27"/>
    <p:sldId id="312" r:id="rId28"/>
    <p:sldId id="295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9" autoAdjust="0"/>
    <p:restoredTop sz="91014" autoAdjust="0"/>
  </p:normalViewPr>
  <p:slideViewPr>
    <p:cSldViewPr>
      <p:cViewPr varScale="1">
        <p:scale>
          <a:sx n="64" d="100"/>
          <a:sy n="64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B8A3-6B75-420D-8CC4-59A820BF7155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E1A55-B8C7-436D-8870-E10D7C8949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06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9568-7E1C-49F8-B6EF-404C8E3BF7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59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F4765-56CC-4872-AD1A-46E3056306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AF791-D53E-44EA-80B8-621240CD42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4D38E-D2EF-4689-90AC-3F804D3182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3B618-94EA-476C-8752-AD84077522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75B09-2565-4325-9163-E0405074C6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26A24-1CCC-47A3-80E1-B0BE2510B0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76865F4-6A60-496F-9EF3-15FFCAFEA0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0F75D-4D3D-4C7A-B21A-30BA42FAB2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86D22-77B1-4FC6-942F-9E6890FFF5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83AF3-97BC-4AAC-A972-06546CFD57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03DB-7AB3-4805-9CDA-ACB10393C5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2315E-843A-4F4C-B05C-B0ACED1BB2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BDAA8-8CD8-4793-B176-0FA210077D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ED117-671B-4796-AF98-423EA015C1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7947E-6D56-4DCE-AE85-CD7A4D456F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B907D-C809-4EC1-8765-D81572A37C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9E90-5AE6-4CCD-93AD-DFA25ECA8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0F2FF-C91A-40A7-919C-AE5ECEE7AD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8E3C9-188A-4770-97FA-62958EFF3A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B9C94-D5B6-4CEB-B805-117FC7ACB4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3DE69-DCEE-4073-AEA5-941ACF14DD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56F33-B066-4746-8877-5E24D8B23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AD75B-AD02-4465-8A09-4356799FDB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66AF791-D53E-44EA-80B8-621240CD4252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6F15D10-6190-4FB5-9542-A5E9DD74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3410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0B3B618-94EA-476C-8752-AD8407752226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1CB247D-0AEA-4396-8195-0D1A41DB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05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EE26A24-1CCC-47A3-80E1-B0BE2510B088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B440F91-E86F-4B82-94FE-C4E5B549F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213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6A0F75D-4D3D-4C7A-B21A-30BA42FAB2D4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2504FF5-3997-435D-8C01-BEB56C9BF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457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3F83AF3-97BC-4AAC-A972-06546CFD57F5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F83B857-34FD-4C4C-9D9B-255B6652E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65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D2315E-843A-4F4C-B05C-B0ACED1BB25B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5B5275B-29AA-4686-89BD-5B2330D8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4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CED117-671B-4796-AF98-423EA015C14E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21008A-6D20-4A5C-AF35-AB2EA72D5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542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DCB907D-C809-4EC1-8765-D81572A37C75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522FF27-E5B1-4BA3-9DB9-745AFA709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988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0A0F2FF-C91A-40A7-919C-AE5ECEE7ADAC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BAA946D-8F29-434C-94DB-1B23C95A6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28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B5B9C94-D5B6-4CEB-B805-117FC7ACB411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0464E3F-60B1-4617-98DE-F6A805F16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497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FA56F33-B066-4746-8877-5E24D8B23CD5}" type="datetime1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4FA17C-E1B5-4EA6-9A17-79313B02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00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19669-F725-4F03-8A8D-FFD8B683FA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231C2-0E07-4070-A2FD-C796DF56324A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11C6CB-27AD-4BB2-99D1-0A5841A89356}" type="datetimeFigureOut">
              <a:rPr lang="ru-RU" smtClean="0">
                <a:solidFill>
                  <a:srgbClr val="303030"/>
                </a:solidFill>
              </a:rPr>
              <a:pPr/>
              <a:t>31.08.2017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78C5D3-3DA2-47F6-BA4A-76136F71AD9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11C6CB-27AD-4BB2-99D1-0A5841A89356}" type="datetimeFigureOut">
              <a:rPr lang="ru-RU" smtClean="0">
                <a:solidFill>
                  <a:srgbClr val="303030"/>
                </a:solidFill>
              </a:rPr>
              <a:pPr/>
              <a:t>31.08.2017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78C5D3-3DA2-47F6-BA4A-76136F71AD9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648D5-14D8-42AF-AF12-66319CF11F0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541C7-15CD-4C2D-AF48-D32B47A5ED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40768"/>
            <a:ext cx="8833472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i="1" dirty="0" smtClean="0">
              <a:solidFill>
                <a:srgbClr val="0070C0"/>
              </a:solidFill>
              <a:latin typeface="Times New Roman"/>
              <a:ea typeface="Calibri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rgbClr val="0070C0"/>
              </a:solidFill>
              <a:latin typeface="Times New Roman"/>
              <a:ea typeface="Calibri" pitchFamily="34" charset="0"/>
            </a:endParaRP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rgbClr val="0070C0"/>
              </a:solidFill>
              <a:latin typeface="Times New Roman"/>
              <a:ea typeface="Calibri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solidFill>
                  <a:srgbClr val="C00000"/>
                </a:solidFill>
                <a:latin typeface="Trebuchet MS" pitchFamily="34" charset="0"/>
                <a:ea typeface="Calibri" pitchFamily="34" charset="0"/>
              </a:rPr>
              <a:t>ОКАЗАНИЕ ПЕРВОЙ ПОМОЩИ,</a:t>
            </a:r>
            <a:br>
              <a:rPr lang="ru-RU" sz="3600" b="1" i="1" dirty="0" smtClean="0">
                <a:solidFill>
                  <a:srgbClr val="C00000"/>
                </a:solidFill>
                <a:latin typeface="Trebuchet MS" pitchFamily="34" charset="0"/>
                <a:ea typeface="Calibri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rebuchet MS" pitchFamily="34" charset="0"/>
                <a:ea typeface="Calibri" pitchFamily="34" charset="0"/>
              </a:rPr>
              <a:t>ПРОФИЛАКТИКА ВИЧ-ИНФЕКЦИИ</a:t>
            </a:r>
          </a:p>
          <a:p>
            <a:pPr algn="ctr">
              <a:spcAft>
                <a:spcPts val="0"/>
              </a:spcAft>
            </a:pPr>
            <a:endParaRPr lang="ru-RU" sz="3600" b="1" i="1" dirty="0" smtClean="0">
              <a:solidFill>
                <a:srgbClr val="C0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b="1" i="1" dirty="0" smtClean="0">
              <a:solidFill>
                <a:srgbClr val="C0000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2247900" lvl="0" indent="622300" algn="r">
              <a:spcBef>
                <a:spcPct val="20000"/>
              </a:spcBef>
            </a:pPr>
            <a:endParaRPr lang="ru-RU" sz="1400" b="1" dirty="0" smtClean="0">
              <a:solidFill>
                <a:prstClr val="black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marL="2247900" lvl="0" indent="622300" algn="r">
              <a:spcBef>
                <a:spcPct val="20000"/>
              </a:spcBef>
            </a:pPr>
            <a:endParaRPr lang="ru-RU" sz="1400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336800" lvl="0" indent="533400" algn="r">
              <a:spcBef>
                <a:spcPct val="20000"/>
              </a:spcBef>
            </a:pPr>
            <a:r>
              <a:rPr lang="ru-RU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ФБУЗ «ЦЕНТР ГИГИЕНЫ И ЭПИДЕМИОЛОГИИ В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РЕСПУБЛИКЕ ТАТАРСТАН (ТАТАРСТАН)»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4" descr="F:\temp\сл ПМА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5764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15436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rebuchet MS" pitchFamily="34" charset="0"/>
            </a:endParaRPr>
          </a:p>
          <a:p>
            <a:pPr algn="just"/>
            <a:endParaRPr lang="ru-RU" sz="2400" b="1" dirty="0" smtClean="0">
              <a:latin typeface="Trebuchet MS" pitchFamily="34" charset="0"/>
            </a:endParaRPr>
          </a:p>
          <a:p>
            <a:pPr algn="just"/>
            <a:endParaRPr lang="ru-RU" sz="2400" b="1" dirty="0" smtClean="0">
              <a:latin typeface="Trebuchet MS" pitchFamily="34" charset="0"/>
            </a:endParaRPr>
          </a:p>
          <a:p>
            <a:pPr algn="just"/>
            <a:r>
              <a:rPr lang="ru-RU" sz="2400" b="1" dirty="0" smtClean="0">
                <a:latin typeface="Trebuchet MS" pitchFamily="34" charset="0"/>
              </a:rPr>
              <a:t>Почему так происходит??? </a:t>
            </a:r>
          </a:p>
          <a:p>
            <a:pPr algn="just"/>
            <a:endParaRPr lang="ru-RU" sz="2400" b="1" dirty="0" smtClean="0">
              <a:latin typeface="Trebuchet MS" pitchFamily="34" charset="0"/>
            </a:endParaRPr>
          </a:p>
          <a:p>
            <a:pPr algn="just"/>
            <a:endParaRPr lang="ru-RU" sz="2400" b="1" dirty="0" smtClean="0">
              <a:latin typeface="Trebuchet MS" pitchFamily="34" charset="0"/>
            </a:endParaRPr>
          </a:p>
          <a:p>
            <a:pPr algn="just"/>
            <a:r>
              <a:rPr lang="ru-RU" sz="2400" dirty="0" smtClean="0">
                <a:latin typeface="Trebuchet MS" pitchFamily="34" charset="0"/>
              </a:rPr>
              <a:t>В большей степени из-за того, что население очень плохо осведомлено о том, что такое ВИЧ, о мерах профилактики. Как изменить эту ситуацию? </a:t>
            </a:r>
            <a:r>
              <a:rPr lang="ru-RU" sz="2400" b="1" dirty="0" smtClean="0">
                <a:latin typeface="Trebuchet MS" pitchFamily="34" charset="0"/>
              </a:rPr>
              <a:t>Как предотвратить новые случаи инфицирования? Начать нужно с самого себя – нужно повышать знания о ВИЧ, о собственной защите.</a:t>
            </a:r>
            <a:endParaRPr lang="ru-RU" sz="2400" b="1" dirty="0">
              <a:latin typeface="Trebuchet MS" pitchFamily="34" charset="0"/>
            </a:endParaRPr>
          </a:p>
        </p:txBody>
      </p:sp>
      <p:pic>
        <p:nvPicPr>
          <p:cNvPr id="3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9734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1543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/>
              <a:t>ОСНОВНЫЕ ПОНЯТИЯ</a:t>
            </a:r>
          </a:p>
          <a:p>
            <a:endParaRPr lang="ru-RU" sz="2000" dirty="0" smtClean="0"/>
          </a:p>
          <a:p>
            <a:r>
              <a:rPr lang="ru-RU" sz="2000" dirty="0" smtClean="0"/>
              <a:t>ВИЧ-инфекция — заболевание, развивающееся</a:t>
            </a:r>
          </a:p>
          <a:p>
            <a:r>
              <a:rPr lang="ru-RU" sz="2000" dirty="0" smtClean="0"/>
              <a:t> у человека, заразившегося (инфицированного)</a:t>
            </a:r>
          </a:p>
          <a:p>
            <a:r>
              <a:rPr lang="ru-RU" sz="2000" dirty="0" smtClean="0"/>
              <a:t> ВИЧ.</a:t>
            </a:r>
          </a:p>
          <a:p>
            <a:r>
              <a:rPr lang="ru-RU" sz="2000" b="1" dirty="0" smtClean="0"/>
              <a:t>В</a:t>
            </a:r>
            <a:r>
              <a:rPr lang="ru-RU" sz="2000" dirty="0" smtClean="0"/>
              <a:t> — вирус</a:t>
            </a:r>
            <a:br>
              <a:rPr lang="ru-RU" sz="2000" dirty="0" smtClean="0"/>
            </a:br>
            <a:r>
              <a:rPr lang="ru-RU" sz="2000" b="1" dirty="0" smtClean="0"/>
              <a:t>И </a:t>
            </a:r>
            <a:r>
              <a:rPr lang="ru-RU" sz="2000" dirty="0" smtClean="0"/>
              <a:t>— иммунодефицита</a:t>
            </a:r>
            <a:br>
              <a:rPr lang="ru-RU" sz="2000" dirty="0" smtClean="0"/>
            </a:br>
            <a:r>
              <a:rPr lang="ru-RU" sz="2000" b="1" dirty="0" smtClean="0"/>
              <a:t>Ч</a:t>
            </a:r>
            <a:r>
              <a:rPr lang="ru-RU" sz="2000" dirty="0" smtClean="0"/>
              <a:t> — человека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Конечной стадией ВИЧ-инфекции является СПИД.</a:t>
            </a:r>
          </a:p>
          <a:p>
            <a:pPr algn="just"/>
            <a:r>
              <a:rPr lang="ru-RU" sz="2000" b="1" dirty="0" smtClean="0"/>
              <a:t>С</a:t>
            </a:r>
            <a:r>
              <a:rPr lang="ru-RU" sz="2000" dirty="0" smtClean="0"/>
              <a:t>индром — ряд признаков и симптомов, характерных для заболевания</a:t>
            </a:r>
            <a:br>
              <a:rPr lang="ru-RU" sz="2000" dirty="0" smtClean="0"/>
            </a:br>
            <a:r>
              <a:rPr lang="ru-RU" sz="2000" b="1" dirty="0" smtClean="0"/>
              <a:t>П</a:t>
            </a:r>
            <a:r>
              <a:rPr lang="ru-RU" sz="2000" dirty="0" smtClean="0"/>
              <a:t>риобретенного — полученного в процессе жизни, а не врожденного</a:t>
            </a:r>
            <a:br>
              <a:rPr lang="ru-RU" sz="2000" dirty="0" smtClean="0"/>
            </a:br>
            <a:r>
              <a:rPr lang="ru-RU" sz="2000" b="1" dirty="0" smtClean="0"/>
              <a:t>И</a:t>
            </a:r>
            <a:r>
              <a:rPr lang="ru-RU" sz="2000" dirty="0" smtClean="0"/>
              <a:t>ммунодефицита — ослабления и утраты функций иммунной (защитной) системы организма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 момента заражения ВИЧ до развития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 может пройти от 2–3 до 10–15 и более лет.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Человек может заразиться ВИЧ сам и передать вирус другому, не подозревая об этом!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ctl00_c_article_image" descr="http://kazved.ru/uploadimg/83700_37620_3_-_VICH_kollaz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928670"/>
            <a:ext cx="2524759" cy="158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:\temp\сл ПМА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61131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tadii-vi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23523"/>
            <a:ext cx="8715436" cy="55487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428727" y="550652"/>
            <a:ext cx="714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latin typeface="Trebuchet MS" pitchFamily="34" charset="0"/>
              </a:rPr>
              <a:t>Стадии развития ВИЧ-инфекции</a:t>
            </a:r>
            <a:endParaRPr lang="ru-RU" sz="2400" b="1" dirty="0">
              <a:latin typeface="Trebuchet MS" pitchFamily="34" charset="0"/>
            </a:endParaRPr>
          </a:p>
        </p:txBody>
      </p:sp>
      <p:pic>
        <p:nvPicPr>
          <p:cNvPr id="7" name="Picture 4" descr="F:\temp\сл ПМА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rebuchet MS" pitchFamily="34" charset="0"/>
              </a:rPr>
              <a:t>Как можно заразиться ВИЧ?</a:t>
            </a:r>
          </a:p>
          <a:p>
            <a:pPr algn="ctr"/>
            <a:r>
              <a:rPr lang="ru-RU" sz="2400" dirty="0" smtClean="0">
                <a:latin typeface="Trebuchet MS" pitchFamily="34" charset="0"/>
              </a:rPr>
              <a:t>Заразиться ВИЧ-инфекцией можно только от инфицированного человека. </a:t>
            </a:r>
          </a:p>
          <a:p>
            <a:endParaRPr lang="ru-RU" sz="2400" dirty="0" smtClean="0">
              <a:latin typeface="Trebuchet MS" pitchFamily="34" charset="0"/>
            </a:endParaRPr>
          </a:p>
          <a:p>
            <a:r>
              <a:rPr lang="ru-RU" sz="2400" dirty="0" smtClean="0">
                <a:latin typeface="Trebuchet MS" pitchFamily="34" charset="0"/>
              </a:rPr>
              <a:t>Пути передачи ВИЧ –инфекции: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rebuchet MS" pitchFamily="34" charset="0"/>
              </a:rPr>
              <a:t>Через кровь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rebuchet MS" pitchFamily="34" charset="0"/>
              </a:rPr>
              <a:t>От матери к ребёнку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rebuchet MS" pitchFamily="34" charset="0"/>
              </a:rPr>
              <a:t>Половой путь</a:t>
            </a:r>
          </a:p>
          <a:p>
            <a:endParaRPr lang="ru-RU" sz="2400" dirty="0" smtClean="0">
              <a:latin typeface="Trebuchet MS" pitchFamily="34" charset="0"/>
            </a:endParaRPr>
          </a:p>
          <a:p>
            <a:r>
              <a:rPr lang="ru-RU" sz="2400" dirty="0" smtClean="0">
                <a:latin typeface="Trebuchet MS" pitchFamily="34" charset="0"/>
              </a:rPr>
              <a:t>Риск заражения существует при попадании вируса непосредственно в кровоток.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Trebuchet MS" pitchFamily="34" charset="0"/>
            </a:endParaRPr>
          </a:p>
          <a:p>
            <a:endParaRPr lang="ru-RU" sz="2400" dirty="0">
              <a:latin typeface="Trebuchet MS" pitchFamily="34" charset="0"/>
            </a:endParaRPr>
          </a:p>
        </p:txBody>
      </p:sp>
      <p:pic>
        <p:nvPicPr>
          <p:cNvPr id="3" name="Picture 4" descr="F:\temp\сл ПМА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48" cy="66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071547"/>
            <a:ext cx="8429684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rebuchet MS" pitchFamily="34" charset="0"/>
              </a:rPr>
              <a:t>ВИЧ не передается: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через дверные ручки, поручни и перила в общественном транспорте;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с укусами животных и насекомых;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при рукопожатиях, объятиях и поцелуях, кашле, чихании (слюна, пот, моча не опасны для заражения, если в них нет видимой крови);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через пот или слезы;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через пищевые продукты и деньги;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при пользовании общими личными вещами, предметами домашнего обихода, игрушками, постельным бельем, туалетом, ванной, душем, бассейном, столовыми приборами и посудой, питьевыми фонтанчиками, спортивным инвентарем;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если находиться с ВИЧ-инфицированным в одном помещении.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rebuchet MS" pitchFamily="34" charset="0"/>
              </a:rPr>
              <a:t>домашние животные, кошки, собаки, хомячки, не болеют ВИЧ-инфекцией и поэтому не могут быть переносчиками этой болезни.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1556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7"/>
            <a:ext cx="8858312" cy="6740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 		Аварийные ситуации</a:t>
            </a:r>
          </a:p>
          <a:p>
            <a:pPr algn="just"/>
            <a:r>
              <a:rPr lang="ru-RU" sz="2400" b="1" dirty="0" smtClean="0"/>
              <a:t> </a:t>
            </a:r>
          </a:p>
          <a:p>
            <a:pPr algn="just"/>
            <a:r>
              <a:rPr lang="ru-RU" sz="2400" dirty="0" smtClean="0"/>
              <a:t>	Все мы слышали о ВИЧ-инфекции, вирусных гепатитах и думаем, что если мы ведём здоровый образ жизни, то нас это не коснётся, но жизнь такова, что бывают аварийные ситуации. </a:t>
            </a:r>
            <a:r>
              <a:rPr lang="ru-RU" sz="2400" i="1" dirty="0" smtClean="0"/>
              <a:t>У каждого или почти у каждого, человека в жизни могут возникать ситуации, в которых он рискует заразиться ВИЧ.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  <a:r>
              <a:rPr lang="ru-RU" sz="2400" b="1" dirty="0" smtClean="0"/>
              <a:t>Аварийные ситуации </a:t>
            </a:r>
            <a:r>
              <a:rPr lang="ru-RU" sz="2400" dirty="0" smtClean="0"/>
              <a:t>- порезы, случайный укол использованным шприцем, проколы с попаданием крови или других биологических жидкостей на раневую поверхность, слизистые оболочки, кожные покровы и слизистые оболочки от больного ВИЧ или неустановленного лица, которые могут содержать вирусы.</a:t>
            </a:r>
            <a:r>
              <a:rPr lang="ru-RU" sz="2400" b="1" dirty="0" smtClean="0"/>
              <a:t> </a:t>
            </a:r>
            <a:r>
              <a:rPr lang="ru-RU" sz="2400" dirty="0" smtClean="0"/>
              <a:t>	</a:t>
            </a:r>
          </a:p>
          <a:p>
            <a:pPr algn="just"/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7478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 		Аварийные ситуации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 </a:t>
            </a:r>
            <a:r>
              <a:rPr lang="ru-RU" sz="2400" dirty="0" smtClean="0"/>
              <a:t>	</a:t>
            </a:r>
            <a:r>
              <a:rPr lang="ru-RU" sz="2400" b="1" dirty="0" smtClean="0"/>
              <a:t>Опасны</a:t>
            </a:r>
            <a:r>
              <a:rPr lang="ru-RU" sz="2400" dirty="0" smtClean="0"/>
              <a:t> </a:t>
            </a:r>
            <a:r>
              <a:rPr lang="ru-RU" sz="2400" b="1" dirty="0" smtClean="0"/>
              <a:t>процедуры</a:t>
            </a:r>
            <a:r>
              <a:rPr lang="ru-RU" sz="2400" dirty="0" smtClean="0"/>
              <a:t> (</a:t>
            </a:r>
            <a:r>
              <a:rPr lang="ru-RU" sz="2400" dirty="0" err="1" smtClean="0"/>
              <a:t>пирсинг</a:t>
            </a:r>
            <a:r>
              <a:rPr lang="ru-RU" sz="2400" dirty="0" smtClean="0"/>
              <a:t>, </a:t>
            </a:r>
            <a:r>
              <a:rPr lang="ru-RU" sz="2400" dirty="0" err="1" smtClean="0"/>
              <a:t>татуаж</a:t>
            </a:r>
            <a:r>
              <a:rPr lang="ru-RU" sz="2400" dirty="0" smtClean="0"/>
              <a:t>, бритьё) с нарушением кожных покровов и слизистых оболочек общими или нестерильными инструментами, которые перед этим кем-то использовались. </a:t>
            </a:r>
            <a:r>
              <a:rPr lang="ru-RU" sz="2400" smtClean="0"/>
              <a:t>На </a:t>
            </a:r>
            <a:r>
              <a:rPr lang="ru-RU" sz="2400" smtClean="0"/>
              <a:t>таких инструментах </a:t>
            </a:r>
            <a:r>
              <a:rPr lang="ru-RU" sz="2400" dirty="0" smtClean="0"/>
              <a:t>могут остаться следы крови, содержащей вирус. </a:t>
            </a:r>
          </a:p>
          <a:p>
            <a:pPr algn="just"/>
            <a:r>
              <a:rPr lang="ru-RU" sz="2400" dirty="0" smtClean="0"/>
              <a:t>  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b="1" dirty="0" smtClean="0"/>
              <a:t>Риск заражения возможен также в случае травматических и аварийных ситуаций</a:t>
            </a:r>
            <a:r>
              <a:rPr lang="ru-RU" sz="2400" dirty="0" smtClean="0"/>
              <a:t>, когда происходит вынужденный контакт с кровью, другими жидкостями организма, которые могут содержать кровь (рвотные массы, слюна с видимыми следами крови), тканями и органами другого человека (случайные или умышленные уколы, порезы, драки, автомобильные аварии, оказание медицинской помощи и т. д.). 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	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7"/>
            <a:ext cx="885831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 		Аварийные ситуации</a:t>
            </a:r>
          </a:p>
          <a:p>
            <a:pPr algn="just"/>
            <a:r>
              <a:rPr lang="ru-RU" sz="2400" b="1" dirty="0" smtClean="0"/>
              <a:t> </a:t>
            </a:r>
          </a:p>
          <a:p>
            <a:pPr algn="just"/>
            <a:r>
              <a:rPr lang="ru-RU" sz="2400" b="1" dirty="0" smtClean="0"/>
              <a:t>	Аварийные ситуации  возможны в любой момент и в любом месте: </a:t>
            </a:r>
            <a:r>
              <a:rPr lang="ru-RU" sz="2400" dirty="0" smtClean="0"/>
              <a:t>на улице, при уборке помещений и даже в детской песочнице.</a:t>
            </a:r>
          </a:p>
          <a:p>
            <a:pPr algn="just"/>
            <a:r>
              <a:rPr lang="ru-RU" sz="2400" dirty="0" smtClean="0"/>
              <a:t>	</a:t>
            </a:r>
          </a:p>
          <a:p>
            <a:pPr algn="just"/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Картинки по запросу схема рисунок аварийной ситу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6392112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8"/>
          <p:cNvSpPr/>
          <p:nvPr/>
        </p:nvSpPr>
        <p:spPr>
          <a:xfrm>
            <a:off x="142844" y="928670"/>
            <a:ext cx="8858312" cy="5929330"/>
          </a:xfrm>
          <a:prstGeom prst="roundRect">
            <a:avLst>
              <a:gd name="adj" fmla="val 5862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latin typeface="Trebuchet MS" pitchFamily="34" charset="0"/>
                <a:cs typeface="Traditional Arabic" pitchFamily="18" charset="-78"/>
              </a:rPr>
              <a:t>предохраняться от порезов, случайных уколов и ранений кожных покровов и слизистой, заживлять все ранки и ссадины, заклеивать их лейкопластырем;</a:t>
            </a:r>
            <a:r>
              <a:rPr lang="ru-RU" sz="2100" dirty="0" smtClean="0">
                <a:latin typeface="Trebuchet MS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ru-RU" sz="21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latin typeface="Trebuchet MS" pitchFamily="34" charset="0"/>
              </a:rPr>
              <a:t>избегать контакта с чужой кровью;</a:t>
            </a:r>
          </a:p>
          <a:p>
            <a:pPr algn="just"/>
            <a:endParaRPr lang="ru-RU" sz="2100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100" dirty="0" smtClean="0">
                <a:latin typeface="Trebuchet MS" pitchFamily="34" charset="0"/>
              </a:rPr>
              <a:t>необходимо избегать контакта с любыми инструментами и материалами, на которые могла попасть кровь другого человека;</a:t>
            </a:r>
            <a:endParaRPr lang="ru-RU" sz="2100" dirty="0" smtClean="0">
              <a:latin typeface="Trebuchet MS" pitchFamily="34" charset="0"/>
              <a:cs typeface="Traditional Arabic" pitchFamily="18" charset="-78"/>
            </a:endParaRPr>
          </a:p>
          <a:p>
            <a:pPr algn="just">
              <a:buFont typeface="Wingdings" pitchFamily="2" charset="2"/>
              <a:buChar char="Ø"/>
            </a:pPr>
            <a:endParaRPr lang="ru-RU" sz="2100" b="1" dirty="0" smtClean="0">
              <a:latin typeface="Trebuchet MS" pitchFamily="34" charset="0"/>
              <a:cs typeface="Traditional Arabic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100" b="1" dirty="0" smtClean="0">
                <a:latin typeface="Trebuchet MS" pitchFamily="34" charset="0"/>
                <a:cs typeface="Traditional Arabic" pitchFamily="18" charset="-78"/>
              </a:rPr>
              <a:t>в салоне красоты </a:t>
            </a:r>
            <a:r>
              <a:rPr lang="ru-RU" sz="2100" dirty="0" smtClean="0">
                <a:latin typeface="Trebuchet MS" pitchFamily="34" charset="0"/>
              </a:rPr>
              <a:t>все маникюрные приборы должны проходить строгую процедуру дезинфекции. Все косметические процедуры: татуировки, </a:t>
            </a:r>
            <a:r>
              <a:rPr lang="ru-RU" sz="2100" dirty="0" err="1" smtClean="0">
                <a:latin typeface="Trebuchet MS" pitchFamily="34" charset="0"/>
              </a:rPr>
              <a:t>пирсинг</a:t>
            </a:r>
            <a:r>
              <a:rPr lang="ru-RU" sz="2100" dirty="0" smtClean="0">
                <a:latin typeface="Trebuchet MS" pitchFamily="34" charset="0"/>
              </a:rPr>
              <a:t> необходимо </a:t>
            </a:r>
            <a:r>
              <a:rPr lang="ru-RU" sz="2100" smtClean="0">
                <a:latin typeface="Trebuchet MS" pitchFamily="34" charset="0"/>
              </a:rPr>
              <a:t>проводить с </a:t>
            </a:r>
            <a:r>
              <a:rPr lang="ru-RU" sz="2100" dirty="0" smtClean="0">
                <a:latin typeface="Trebuchet MS" pitchFamily="34" charset="0"/>
              </a:rPr>
              <a:t>использованием одноразового стерильного медицинского инструментария. Лучший </a:t>
            </a:r>
            <a:r>
              <a:rPr lang="ru-RU" sz="2100" b="1" dirty="0" smtClean="0">
                <a:latin typeface="Trebuchet MS" pitchFamily="34" charset="0"/>
              </a:rPr>
              <a:t>способ избежать заражения ВИЧ при </a:t>
            </a:r>
            <a:r>
              <a:rPr lang="ru-RU" sz="2100" b="1" dirty="0" err="1" smtClean="0">
                <a:latin typeface="Trebuchet MS" pitchFamily="34" charset="0"/>
              </a:rPr>
              <a:t>татуаже</a:t>
            </a:r>
            <a:r>
              <a:rPr lang="ru-RU" sz="2100" b="1" dirty="0" smtClean="0">
                <a:latin typeface="Trebuchet MS" pitchFamily="34" charset="0"/>
              </a:rPr>
              <a:t> и </a:t>
            </a:r>
            <a:r>
              <a:rPr lang="ru-RU" sz="2100" b="1" dirty="0" err="1" smtClean="0">
                <a:latin typeface="Trebuchet MS" pitchFamily="34" charset="0"/>
              </a:rPr>
              <a:t>пирсинге</a:t>
            </a:r>
            <a:r>
              <a:rPr lang="ru-RU" sz="2100" b="1" dirty="0" smtClean="0">
                <a:latin typeface="Trebuchet MS" pitchFamily="34" charset="0"/>
              </a:rPr>
              <a:t> - отказаться от выполнения этих процедур.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rebuchet MS" pitchFamily="34" charset="0"/>
              <a:cs typeface="Traditional Arabic" pitchFamily="18" charset="-7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78066" cy="500089"/>
          </a:xfrm>
        </p:spPr>
        <p:txBody>
          <a:bodyPr>
            <a:normAutofit/>
          </a:bodyPr>
          <a:lstStyle/>
          <a:p>
            <a:pPr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ПРЕДУПРЕЖДЕНИЕ АВАРИЙНОЙ СИТУАЦИИ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87624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5818" cy="7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1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8"/>
          <p:cNvSpPr/>
          <p:nvPr/>
        </p:nvSpPr>
        <p:spPr>
          <a:xfrm>
            <a:off x="142844" y="928670"/>
            <a:ext cx="8858312" cy="5929330"/>
          </a:xfrm>
          <a:prstGeom prst="roundRect">
            <a:avLst>
              <a:gd name="adj" fmla="val 5862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rebuchet MS" pitchFamily="34" charset="0"/>
                <a:cs typeface="Traditional Arabic" pitchFamily="18" charset="-78"/>
              </a:rPr>
              <a:t>необходимо соблюдать  простые меры гигиены,  иметь  индивидуальные бритвенные принадлежности и зубные щетки,  что тоже исключает риск заражения ВИЧ-инфекцией.</a:t>
            </a:r>
          </a:p>
          <a:p>
            <a:pPr algn="just">
              <a:buFont typeface="Wingdings" pitchFamily="2" charset="2"/>
              <a:buChar char="Ø"/>
            </a:pPr>
            <a:endParaRPr lang="ru-RU" sz="2200" dirty="0" smtClean="0">
              <a:latin typeface="Trebuchet MS" pitchFamily="34" charset="0"/>
              <a:cs typeface="Traditional Arabic" pitchFamily="18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rebuchet MS" pitchFamily="34" charset="0"/>
              </a:rPr>
              <a:t>в случае вынужденного контакта с кровью или другими потенциально опасными для заражения ВИЧ жидкостями организма (например, оказание кому-нибудь медицинской помощи) использовать защитные средства: очки для защиты слизистой глаз; латексные, кожаные перчатки или же любой барьер (полиэтиленовый пакет, ткань, одежду) для защиты рук. </a:t>
            </a:r>
            <a:r>
              <a:rPr lang="ru-RU" sz="2200" b="1" dirty="0" smtClean="0">
                <a:latin typeface="Trebuchet MS" pitchFamily="34" charset="0"/>
              </a:rPr>
              <a:t>Сообщите об этом родителям или руководителю вашей группы (старшему по званию), или администрации учреждения.</a:t>
            </a:r>
          </a:p>
          <a:p>
            <a:pPr algn="just"/>
            <a:endParaRPr lang="ru-RU" sz="2200" b="1" dirty="0" smtClean="0">
              <a:latin typeface="Trebuchet MS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rebuchet MS" pitchFamily="34" charset="0"/>
              </a:rPr>
              <a:t>храните дома аптечку и в аварийных ситуациях применяйте её.</a:t>
            </a:r>
            <a:endParaRPr lang="ru-RU" sz="2200" dirty="0"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78066" cy="500089"/>
          </a:xfrm>
        </p:spPr>
        <p:txBody>
          <a:bodyPr>
            <a:normAutofit/>
          </a:bodyPr>
          <a:lstStyle/>
          <a:p>
            <a:pPr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ПРЕДУПРЕЖДЕНИЕ АВАРИЙНОЙ СИТУАЦИИ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87624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85818" cy="7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1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Основной целью в оказании первой медицинской помощи </a:t>
            </a:r>
            <a:r>
              <a:rPr lang="ru-RU" sz="2400" dirty="0" smtClean="0"/>
              <a:t>является умение оказать помощь человеку, получившему травму или страдающему от внезапного приступа заболевания, до момента прибытия квалифицированной медицинской помощи, такой как бригада скорой помощи.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Первая медицинская помощь </a:t>
            </a:r>
            <a:r>
              <a:rPr lang="ru-RU" sz="2400" dirty="0" smtClean="0"/>
              <a:t>- это комплекс медицинских мероприятий, выполненных на месте поражения самим населением преимущественно в порядке само- и взаимопомощи, а также участниками аварийно-спасательных работ с использованием табельных и подручных средств. </a:t>
            </a:r>
          </a:p>
          <a:p>
            <a:pPr algn="just"/>
            <a:endParaRPr lang="ru-RU" sz="2400" dirty="0"/>
          </a:p>
        </p:txBody>
      </p:sp>
      <p:pic>
        <p:nvPicPr>
          <p:cNvPr id="63490" name="Picture 2" descr="Картинки по запросу рисунок оказание первой помощ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38691"/>
            <a:ext cx="2192388" cy="2119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59806" y="1052735"/>
            <a:ext cx="4404039" cy="1581459"/>
          </a:xfrm>
          <a:prstGeom prst="roundRect">
            <a:avLst>
              <a:gd name="adj" fmla="val 5438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 smtClean="0"/>
              <a:t>Прежде чем, оказывать медицинскую помощь человеку, защитите себя: заживляйте и заклеивайте лейкопластырем ранки и порезы, используйте резиновые перчатки;</a:t>
            </a:r>
            <a:endParaRPr lang="ru-RU" sz="2000" dirty="0"/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285720" y="2857496"/>
            <a:ext cx="4572680" cy="3745423"/>
          </a:xfrm>
          <a:prstGeom prst="roundRect">
            <a:avLst>
              <a:gd name="adj" fmla="val 5862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71442"/>
            <a:ext cx="8100900" cy="642937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ПОРЯДОК ДЕЙСТВИЙ ПРИ АВАРИЙНОЙ СИТУАЦИИ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кругленный прямоугольник 8"/>
          <p:cNvSpPr/>
          <p:nvPr/>
        </p:nvSpPr>
        <p:spPr>
          <a:xfrm>
            <a:off x="5214942" y="1071546"/>
            <a:ext cx="3571900" cy="5572164"/>
          </a:xfrm>
          <a:prstGeom prst="roundRect">
            <a:avLst>
              <a:gd name="adj" fmla="val 7445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Если произошла аварийная ситуация — инфицированная кровь попала на вашу кожу или слизистую — проведите дезинфекцию с помощью специальной аптечки и при необходимости обратитесь в любую поликлинику или центр-СПИД.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15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6632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87624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42" name="AutoShape 2" descr="Картинки по запросу фото латексные перча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фото латексные перча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Картинки по запросу рисунок медицинские перчат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539" y="3500438"/>
            <a:ext cx="4152609" cy="2308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1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8"/>
          <p:cNvSpPr/>
          <p:nvPr/>
        </p:nvSpPr>
        <p:spPr>
          <a:xfrm>
            <a:off x="214282" y="1071546"/>
            <a:ext cx="8643998" cy="5531373"/>
          </a:xfrm>
          <a:prstGeom prst="roundRect">
            <a:avLst>
              <a:gd name="adj" fmla="val 5862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>
              <a:buFontTx/>
              <a:buAutoNum type="arabicPeriod"/>
            </a:pPr>
            <a:r>
              <a:rPr lang="ru-RU" sz="2400" b="1" dirty="0" smtClean="0"/>
              <a:t>При попадании крови и других биологических жидкостей на слизистую глаз, носа и рта</a:t>
            </a:r>
            <a:r>
              <a:rPr lang="ru-RU" sz="2400" dirty="0" smtClean="0"/>
              <a:t>: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b="1" dirty="0" smtClean="0"/>
              <a:t>ротовую полость промыть</a:t>
            </a:r>
            <a:r>
              <a:rPr lang="ru-RU" sz="2400" dirty="0" smtClean="0"/>
              <a:t> большим количеством воды и прополоскать 70% раствором этилового спирта,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400" b="1" dirty="0" smtClean="0"/>
              <a:t>слизистую оболочку носа и глаза обильно промывают водой (не тереть);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2400" b="1" dirty="0" smtClean="0"/>
          </a:p>
          <a:p>
            <a:pPr marL="457200" indent="-457200" algn="just"/>
            <a:r>
              <a:rPr lang="ru-RU" sz="2400" b="1" dirty="0" smtClean="0"/>
              <a:t>2. з</a:t>
            </a:r>
            <a:r>
              <a:rPr lang="ru-RU" sz="2400" dirty="0" smtClean="0"/>
              <a:t>доровая кожа представляет собой естественную защиту от возбудителей, в том числе и от ВИЧ. Но на коже могут быть микротравмы, </a:t>
            </a:r>
            <a:r>
              <a:rPr lang="ru-RU" sz="2400" dirty="0" err="1" smtClean="0"/>
              <a:t>микротрещинки</a:t>
            </a:r>
            <a:r>
              <a:rPr lang="ru-RU" sz="2400" dirty="0" smtClean="0"/>
              <a:t>, которые могут стать входными воротами инфекции. </a:t>
            </a:r>
            <a:r>
              <a:rPr lang="ru-RU" sz="2400" b="1" dirty="0" smtClean="0"/>
              <a:t>При попадании крови и других биологических жидкостей на неповрежденную кожу</a:t>
            </a:r>
            <a:r>
              <a:rPr lang="ru-RU" sz="2400" dirty="0" smtClean="0"/>
              <a:t> — </a:t>
            </a:r>
            <a:r>
              <a:rPr lang="ru-RU" sz="2400" b="1" dirty="0" smtClean="0"/>
              <a:t>протереть 70% этиловым спиртом, тщательно промыть водой с мылом</a:t>
            </a:r>
            <a:r>
              <a:rPr lang="ru-RU" sz="2400" b="1" smtClean="0"/>
              <a:t>, повторить </a:t>
            </a:r>
            <a:r>
              <a:rPr lang="ru-RU" sz="2400" b="1" dirty="0" smtClean="0"/>
              <a:t>обработку 70% спиртом.</a:t>
            </a:r>
            <a:endParaRPr lang="ru-RU" sz="2400" b="1" dirty="0"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71442"/>
            <a:ext cx="8100900" cy="642937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ПОРЯДОК ДЕЙСТВИЙ ПРИ АВАРИЙНОЙ СИТУАЦИИ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6632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87624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1471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8"/>
          <p:cNvSpPr/>
          <p:nvPr/>
        </p:nvSpPr>
        <p:spPr>
          <a:xfrm>
            <a:off x="214282" y="1857365"/>
            <a:ext cx="8643998" cy="3929090"/>
          </a:xfrm>
          <a:prstGeom prst="roundRect">
            <a:avLst>
              <a:gd name="adj" fmla="val 5862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 b="1" dirty="0" smtClean="0"/>
              <a:t>3.</a:t>
            </a:r>
            <a:r>
              <a:rPr lang="ru-RU" sz="2400" dirty="0" smtClean="0"/>
              <a:t> в случае порезов и уколов, вымыть руки с мылом под проточной водой, обработать руки 70%-м спиртом, смазать ранку 5%-м спиртовым раствором йода и заклеить лейкопластырем. 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71442"/>
            <a:ext cx="8100900" cy="642937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ПОРЯДОК ДЕЙСТВИЙ ПРИ АВАРИЙНОЙ СИТУАЦИИ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6632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87624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1471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8"/>
          <p:cNvSpPr/>
          <p:nvPr/>
        </p:nvSpPr>
        <p:spPr>
          <a:xfrm>
            <a:off x="214282" y="1071546"/>
            <a:ext cx="8643998" cy="5531373"/>
          </a:xfrm>
          <a:prstGeom prst="roundRect">
            <a:avLst>
              <a:gd name="adj" fmla="val 5862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 dirty="0" smtClean="0"/>
              <a:t>При возникновении бытовой аварийной ситуации (контакт с кровью или биологическими жидкостями человека с нарушением целостности кожных покровов или слизистых оболочек) следует обратиться в СПИД –центр </a:t>
            </a:r>
            <a:r>
              <a:rPr lang="ru-RU" sz="2400" b="1" dirty="0" smtClean="0"/>
              <a:t>в течение 24 часов </a:t>
            </a:r>
            <a:r>
              <a:rPr lang="ru-RU" sz="2400" dirty="0" smtClean="0"/>
              <a:t>(не позднее 72 часов) с момента контакта, для обследования пострадавшего и источника возможного заражения, а также назначения профилактического лечения пострадавшему.</a:t>
            </a:r>
            <a:endParaRPr lang="ru-RU" sz="2400" dirty="0" smtClean="0"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71442"/>
            <a:ext cx="8100900" cy="642937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ПОРЯДОК ДЕЙСТВИЙ ПРИ АВАРИЙНОЙ СИТУАЦИИ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6632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87624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14710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85720" y="1643050"/>
            <a:ext cx="8712968" cy="2808312"/>
          </a:xfrm>
          <a:prstGeom prst="roundRect">
            <a:avLst>
              <a:gd name="adj" fmla="val 5438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 dirty="0" smtClean="0">
                <a:latin typeface="Trebuchet MS" pitchFamily="34" charset="0"/>
              </a:rPr>
              <a:t>По внешнему виду человека невозможно определить, инфицирован он ВИЧ или нет. Для этого проводят специальные лабораторные исследования — тестирование на ВИЧ.</a:t>
            </a:r>
            <a:endParaRPr lang="ru-RU" sz="2400" dirty="0">
              <a:latin typeface="Trebuchet MS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49504" cy="428651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prstClr val="black"/>
                </a:solidFill>
                <a:effectLst/>
                <a:latin typeface="Trebuchet MS" pitchFamily="34" charset="0"/>
              </a:rPr>
              <a:t>Как можно обнаружить ВИЧ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rebuchet MS" pitchFamily="34" charset="0"/>
              </a:rPr>
              <a:t>?</a:t>
            </a:r>
            <a:r>
              <a:rPr lang="ru-RU" sz="2400" dirty="0" smtClean="0">
                <a:solidFill>
                  <a:prstClr val="black"/>
                </a:solidFill>
                <a:latin typeface="Trebuchet MS" pitchFamily="34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rebuchet MS" pitchFamily="34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6632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73680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35395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57158" y="928670"/>
            <a:ext cx="8786842" cy="1500198"/>
          </a:xfrm>
          <a:prstGeom prst="roundRect">
            <a:avLst>
              <a:gd name="adj" fmla="val 5438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dirty="0" smtClean="0"/>
              <a:t>Анонимно либо конфиденциально, и по закону совершенно бесплатно анализ на ВИЧ можно сдать:</a:t>
            </a:r>
          </a:p>
          <a:p>
            <a:r>
              <a:rPr lang="ru-RU" sz="2000" dirty="0" smtClean="0"/>
              <a:t>В поликлинике или центральной районной больнице (ЦРБ) по месту жительства;</a:t>
            </a:r>
          </a:p>
          <a:p>
            <a:r>
              <a:rPr lang="ru-RU" sz="2000" dirty="0" smtClean="0"/>
              <a:t>В центрах по профилактике и борьбе со СПИД.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06628" cy="500089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rebuchet MS" pitchFamily="34" charset="0"/>
              </a:rPr>
              <a:t>Где пройти тестирование на ВИЧ?</a:t>
            </a:r>
            <a:r>
              <a:rPr lang="ru-RU" sz="2400" b="0" dirty="0" smtClean="0">
                <a:effectLst/>
                <a:latin typeface="Trebuchet MS" pitchFamily="34" charset="0"/>
              </a:rPr>
              <a:t/>
            </a:r>
            <a:br>
              <a:rPr lang="ru-RU" sz="2400" b="0" dirty="0" smtClean="0">
                <a:effectLst/>
                <a:latin typeface="Trebuchet MS" pitchFamily="34" charset="0"/>
              </a:rPr>
            </a:br>
            <a:endParaRPr lang="ru-RU" sz="2400" b="0" dirty="0">
              <a:solidFill>
                <a:schemeClr val="accent6">
                  <a:lumMod val="50000"/>
                </a:schemeClr>
              </a:solidFill>
              <a:effectLst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73680" y="764704"/>
            <a:ext cx="770485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Скругленный прямоугольник 5"/>
          <p:cNvSpPr/>
          <p:nvPr/>
        </p:nvSpPr>
        <p:spPr>
          <a:xfrm>
            <a:off x="357126" y="2643182"/>
            <a:ext cx="8786874" cy="1143008"/>
          </a:xfrm>
          <a:prstGeom prst="roundRect">
            <a:avLst>
              <a:gd name="adj" fmla="val 5438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smtClean="0"/>
              <a:t>Казань</a:t>
            </a:r>
          </a:p>
          <a:p>
            <a:r>
              <a:rPr lang="ru-RU" sz="2000" dirty="0" smtClean="0"/>
              <a:t>ГАУЗ "Республиканский центр по профилактике и борьбе со СПИД и ИЗ МЗ РТ»ул. Вишневского 2а, тел. (843) 238–40–70, 236-85-81, 236-22-72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000504"/>
            <a:ext cx="8786842" cy="1428760"/>
          </a:xfrm>
          <a:prstGeom prst="roundRect">
            <a:avLst>
              <a:gd name="adj" fmla="val 5438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b="1" dirty="0" err="1" smtClean="0"/>
              <a:t>Наб</a:t>
            </a:r>
            <a:r>
              <a:rPr lang="ru-RU" sz="2000" b="1" dirty="0" smtClean="0"/>
              <a:t>. Челны</a:t>
            </a:r>
          </a:p>
          <a:p>
            <a:pPr algn="just"/>
            <a:r>
              <a:rPr lang="ru-RU" sz="2000" dirty="0" smtClean="0"/>
              <a:t>Филиал ГАУЗ "РЦПБ СПИД и ИЗ МЗ РТ"  в г. Набережные Челны</a:t>
            </a:r>
          </a:p>
          <a:p>
            <a:pPr algn="just"/>
            <a:r>
              <a:rPr lang="ru-RU" sz="2000" dirty="0" smtClean="0"/>
              <a:t>422815, Республика Татарстан, г.Набережные Челны, </a:t>
            </a:r>
            <a:r>
              <a:rPr lang="ru-RU" sz="2000" dirty="0" err="1" smtClean="0"/>
              <a:t>пр.Вахитова</a:t>
            </a:r>
            <a:r>
              <a:rPr lang="ru-RU" sz="2000" dirty="0" smtClean="0"/>
              <a:t>, д.12, Тел.:(8552) 59-45-47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5429240"/>
            <a:ext cx="8786842" cy="1428760"/>
          </a:xfrm>
          <a:prstGeom prst="roundRect">
            <a:avLst>
              <a:gd name="adj" fmla="val 5438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b="1" dirty="0" smtClean="0"/>
              <a:t>Альметьевск</a:t>
            </a:r>
          </a:p>
          <a:p>
            <a:pPr algn="just"/>
            <a:r>
              <a:rPr lang="ru-RU" sz="2000" dirty="0" smtClean="0"/>
              <a:t>Филиал ГАУЗ «РЦПБ СПИД и ИЗ МЗ РТ» в г. Альметьевске</a:t>
            </a:r>
          </a:p>
          <a:p>
            <a:pPr algn="just"/>
            <a:r>
              <a:rPr lang="ru-RU" sz="2000" dirty="0" smtClean="0"/>
              <a:t>423450, г. Альметьевск, п. Нижняя Мактама, ул. Промышленная, д.1а. Тел. (8553) 36-20-15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395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1412776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160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latin typeface="Times New Roman"/>
                <a:ea typeface="+mn-ea"/>
                <a:cs typeface="Arial" pitchFamily="34" charset="0"/>
              </a:rPr>
              <a:t/>
            </a:r>
            <a:br>
              <a:rPr lang="ru-RU" sz="1600" dirty="0" smtClean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latin typeface="Times New Roman"/>
                <a:ea typeface="+mn-ea"/>
                <a:cs typeface="Arial" pitchFamily="34" charset="0"/>
              </a:rPr>
            </a:br>
            <a:r>
              <a:rPr lang="ru-RU" sz="1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ФБУЗ «ЦЕНТР ГИГИЕНЫ И ЭПИДЕМИОЛОГИИ В </a:t>
            </a:r>
            <a:r>
              <a:rPr lang="ru-RU" sz="1800" kern="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РЕСПУБЛИКЕ ТАТАРСТАН (ТАТАРСТАН)»</a:t>
            </a:r>
            <a:r>
              <a:rPr lang="ru-RU" sz="2000" b="0" kern="0" dirty="0" smtClean="0">
                <a:ln>
                  <a:noFill/>
                </a:ln>
                <a:solidFill>
                  <a:sysClr val="windowText" lastClr="000000"/>
                </a:solidFill>
                <a:effectLst/>
              </a:rPr>
              <a:t/>
            </a:r>
            <a:br>
              <a:rPr lang="ru-RU" sz="2000" b="0" kern="0" dirty="0" smtClean="0">
                <a:ln>
                  <a:noFill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80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latin typeface="Times New Roman"/>
                <a:ea typeface="+mn-ea"/>
                <a:cs typeface="Arial" pitchFamily="34" charset="0"/>
              </a:rPr>
              <a:t/>
            </a:r>
            <a:br>
              <a:rPr lang="ru-RU" sz="1800" dirty="0">
                <a:ln>
                  <a:noFill/>
                </a:ln>
                <a:solidFill>
                  <a:srgbClr val="A379BB">
                    <a:lumMod val="50000"/>
                  </a:srgbClr>
                </a:solidFill>
                <a:effectLst/>
                <a:latin typeface="Times New Roman"/>
                <a:ea typeface="+mn-ea"/>
                <a:cs typeface="Arial" pitchFamily="34" charset="0"/>
              </a:rPr>
            </a:br>
            <a:endParaRPr lang="ru-RU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БЛАГОДАРИМ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ЗА ВНИМАНИЕ!</a:t>
            </a:r>
          </a:p>
          <a:p>
            <a:endParaRPr lang="ru-RU" dirty="0"/>
          </a:p>
        </p:txBody>
      </p:sp>
      <p:pic>
        <p:nvPicPr>
          <p:cNvPr id="4" name="Picture 2" descr="\\Rospotreb.rt\рпн\!Логотип Роспотребнадзор\Лого РП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6632"/>
            <a:ext cx="863600" cy="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2910" y="1285860"/>
            <a:ext cx="8207375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130590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Общий порядок действий, оказывающего первую медицинскую помощь включает в себя: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определение неотложной ситуации и необходимости в оказании первой медицинской помощи;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принятие решения на оказание первой медицинской помощи;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вызов скорой медицинской помощи </a:t>
            </a:r>
            <a:r>
              <a:rPr lang="ru-RU" sz="2400" dirty="0" smtClean="0">
                <a:solidFill>
                  <a:srgbClr val="FF0000"/>
                </a:solidFill>
              </a:rPr>
              <a:t>(тел.112, 03)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оказание пострадавшему первой медицинской помощи до прибытия бригады скорой помощи. </a:t>
            </a:r>
          </a:p>
          <a:p>
            <a:endParaRPr lang="ru-RU" sz="2000" dirty="0" smtClean="0"/>
          </a:p>
          <a:p>
            <a:pPr algn="just"/>
            <a:r>
              <a:rPr lang="ru-RU" sz="2000" b="1" dirty="0" smtClean="0"/>
              <a:t>В каких случаях следует вызывать скорую помощь?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пострадавший находится в бессознательном состоянии;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у пострадавшего затрудненное дыхание или дыхание отсутствует;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у пострадавшего непрекращающиеся боли в груди или ощущение давления в груди;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сильное кровотечение;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сильные боли в животе;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отравление и другие неотложные состояния.</a:t>
            </a:r>
          </a:p>
          <a:p>
            <a:pPr algn="just"/>
            <a:r>
              <a:rPr lang="ru-RU" sz="20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Первая медицинская помощь при незначительных ранах.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Промойте рану антисептическим средством или водой с мылом. Антисептические средства, например,  спиртовой раствор йода, применяется для обработки порезов, царапин, или раствор перекиси водорода. 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Для очистки загрязненных ран используйте чистую салфетку или стерильный тампон. Очистку раны начинайте с середины, двигаясь к ее краям. </a:t>
            </a:r>
          </a:p>
          <a:p>
            <a:r>
              <a:rPr lang="ru-RU" sz="2400" dirty="0" smtClean="0"/>
              <a:t>Наложите небольшую повязку.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2061" b="11110"/>
          <a:stretch>
            <a:fillRect/>
          </a:stretch>
        </p:blipFill>
        <p:spPr bwMode="auto">
          <a:xfrm>
            <a:off x="5000628" y="4357694"/>
            <a:ext cx="37872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"/>
            <a:ext cx="83582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Первая медицинская помощь при сильном кровотечении</a:t>
            </a:r>
          </a:p>
          <a:p>
            <a:endParaRPr lang="ru-RU" sz="2400" b="1" dirty="0" smtClean="0"/>
          </a:p>
          <a:p>
            <a:pPr algn="just"/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64514" name="Picture 2" descr="Картинки по запросу картинка Первая медицинская помощь при сильном кровотеч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1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raditional Arabic" pitchFamily="18" charset="-78"/>
              </a:rPr>
              <a:t>Запомните, что при сильном кровотечении необходимо обязательно вызвать скорую помощь. </a:t>
            </a:r>
          </a:p>
          <a:p>
            <a:endParaRPr lang="ru-RU" sz="2400" b="1" dirty="0" smtClean="0">
              <a:cs typeface="Traditional Arabic" pitchFamily="18" charset="-78"/>
            </a:endParaRPr>
          </a:p>
          <a:p>
            <a:r>
              <a:rPr lang="ru-RU" sz="2400" dirty="0" smtClean="0">
                <a:cs typeface="Traditional Arabic" pitchFamily="18" charset="-78"/>
              </a:rPr>
              <a:t>Для этого необходимо позвонить по телефону 03 и сообщить диспетчеру скорой помощи: </a:t>
            </a:r>
          </a:p>
          <a:p>
            <a:endParaRPr lang="ru-RU" sz="2400" dirty="0" smtClean="0">
              <a:cs typeface="Traditional Arabic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Traditional Arabic" pitchFamily="18" charset="-78"/>
              </a:rPr>
              <a:t>Точное место происшествия, название улицы, номер дома и квартиры, </a:t>
            </a:r>
            <a:br>
              <a:rPr lang="ru-RU" sz="2400" dirty="0" smtClean="0">
                <a:cs typeface="Traditional Arabic" pitchFamily="18" charset="-78"/>
              </a:rPr>
            </a:br>
            <a:r>
              <a:rPr lang="ru-RU" sz="2400" dirty="0" smtClean="0">
                <a:cs typeface="Traditional Arabic" pitchFamily="18" charset="-78"/>
              </a:rPr>
              <a:t>этаж, характерные ориентиры.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Traditional Arabic" pitchFamily="18" charset="-78"/>
              </a:rPr>
              <a:t>Номер телефона с которого производится вызов.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Traditional Arabic" pitchFamily="18" charset="-78"/>
              </a:rPr>
              <a:t>Фамилию, имя и отчество пострадавшего.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cs typeface="Traditional Arabic" pitchFamily="18" charset="-78"/>
              </a:rPr>
              <a:t>Что произошло и состояние пострадавшего. </a:t>
            </a:r>
            <a:endParaRPr lang="ru-RU" sz="2400" dirty="0">
              <a:cs typeface="Traditional Arabic" pitchFamily="18" charset="-78"/>
            </a:endParaRPr>
          </a:p>
        </p:txBody>
      </p:sp>
      <p:pic>
        <p:nvPicPr>
          <p:cNvPr id="69634" name="Picture 2" descr="Картинки по запросу телефон скорой помощи 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93411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7286676" cy="46474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Оказывая первую помощь при кровотечении,</a:t>
            </a:r>
          </a:p>
          <a:p>
            <a:pPr algn="ctr"/>
            <a:r>
              <a:rPr lang="ru-RU" sz="2800" dirty="0" smtClean="0"/>
              <a:t>надо помнить, что есть такое серьёзное  заболевание как </a:t>
            </a:r>
            <a:r>
              <a:rPr lang="ru-RU" sz="2800" dirty="0" smtClean="0">
                <a:solidFill>
                  <a:srgbClr val="FF0000"/>
                </a:solidFill>
              </a:rPr>
              <a:t>ВИЧ-инфекция.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 </a:t>
            </a:r>
            <a:r>
              <a:rPr lang="ru-RU" sz="2800" dirty="0" smtClean="0"/>
              <a:t>оказании помощи пострадавшему важно </a:t>
            </a:r>
            <a:r>
              <a:rPr lang="ru-RU" sz="2800" dirty="0" smtClean="0">
                <a:solidFill>
                  <a:srgbClr val="FF0000"/>
                </a:solidFill>
              </a:rPr>
              <a:t>сохранить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своё здоровье!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Пострадавший может быть </a:t>
            </a:r>
            <a:r>
              <a:rPr lang="ru-RU" sz="2400" dirty="0" smtClean="0">
                <a:solidFill>
                  <a:srgbClr val="FF0000"/>
                </a:solidFill>
              </a:rPr>
              <a:t>источником ВИЧ-инфекции, </a:t>
            </a:r>
            <a:r>
              <a:rPr lang="ru-RU" sz="2400" dirty="0" smtClean="0">
                <a:solidFill>
                  <a:schemeClr val="tx1"/>
                </a:solidFill>
              </a:rPr>
              <a:t>поэтому следует соблюдать меры предосторожности, чтобы избежать возможной передачи ВИЧ-инфекции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1928802"/>
            <a:ext cx="7662890" cy="35861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ВЫ ЗНАЕТЕ О ВИЧ?</a:t>
            </a:r>
            <a:endParaRPr lang="ru-RU" dirty="0"/>
          </a:p>
        </p:txBody>
      </p:sp>
      <p:pic>
        <p:nvPicPr>
          <p:cNvPr id="3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57232"/>
            <a:ext cx="878687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ВИЧ-инфекция на территории РТ за период</a:t>
            </a:r>
          </a:p>
          <a:p>
            <a:pPr algn="ctr"/>
            <a:r>
              <a:rPr lang="ru-RU" sz="2400" b="1" dirty="0" smtClean="0"/>
              <a:t>с 1987 по 07.12.2016 года.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 smtClean="0"/>
              <a:t> </a:t>
            </a:r>
            <a:r>
              <a:rPr lang="ru-RU" sz="2400" b="1" dirty="0" smtClean="0"/>
              <a:t>Всего зарегистрировано 20 979 случаев ВИЧ – инфекции.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Умерло</a:t>
            </a:r>
            <a:r>
              <a:rPr lang="ru-RU" sz="2400" dirty="0" smtClean="0"/>
              <a:t> - 4900 чел., </a:t>
            </a:r>
            <a:r>
              <a:rPr lang="ru-RU" sz="2400" b="1" dirty="0" smtClean="0"/>
              <a:t>в том числе от </a:t>
            </a:r>
            <a:r>
              <a:rPr lang="ru-RU" sz="2400" b="1" dirty="0" err="1" smtClean="0"/>
              <a:t>СПИДа</a:t>
            </a:r>
            <a:r>
              <a:rPr lang="ru-RU" sz="2400" b="1" dirty="0" smtClean="0"/>
              <a:t> – 1015.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Всего родился 2774 ребенок от ВИЧ-инфицированных матерей. 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101 ребенку выставлен диагноз: ВИЧ-инфекция.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7" name="Picture 4" descr="F:\temp\сл ПМА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3912" cy="9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9720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671</Words>
  <Application>Microsoft Office PowerPoint</Application>
  <PresentationFormat>Экран (4:3)</PresentationFormat>
  <Paragraphs>167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3_Апекс</vt:lpstr>
      <vt:lpstr>Апекс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ЧТО ВЫ ЗНАЕТЕ О ВИЧ?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  <vt:lpstr>Слайд 16</vt:lpstr>
      <vt:lpstr>Слайд 17</vt:lpstr>
      <vt:lpstr>ПРЕДУПРЕЖДЕНИЕ АВАРИЙНОЙ СИТУАЦИИ</vt:lpstr>
      <vt:lpstr>ПРЕДУПРЕЖДЕНИЕ АВАРИЙНОЙ СИТУАЦИИ</vt:lpstr>
      <vt:lpstr>ПОРЯДОК ДЕЙСТВИЙ ПРИ АВАРИЙНОЙ СИТУАЦИИ</vt:lpstr>
      <vt:lpstr>ПОРЯДОК ДЕЙСТВИЙ ПРИ АВАРИЙНОЙ СИТУАЦИИ</vt:lpstr>
      <vt:lpstr>ПОРЯДОК ДЕЙСТВИЙ ПРИ АВАРИЙНОЙ СИТУАЦИИ</vt:lpstr>
      <vt:lpstr>ПОРЯДОК ДЕЙСТВИЙ ПРИ АВАРИЙНОЙ СИТУАЦИИ</vt:lpstr>
      <vt:lpstr>Как можно обнаружить ВИЧ? </vt:lpstr>
      <vt:lpstr>Где пройти тестирование на ВИЧ? </vt:lpstr>
      <vt:lpstr> ФБУЗ «ЦЕНТР ГИГИЕНЫ И ЭПИДЕМИОЛОГИИ В  РЕСПУБЛИКЕ ТАТАРСТАН (ТАТАРСТАН)»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Гузэль И. Султанова</dc:creator>
  <cp:lastModifiedBy>user</cp:lastModifiedBy>
  <cp:revision>239</cp:revision>
  <cp:lastPrinted>2016-09-08T14:34:49Z</cp:lastPrinted>
  <dcterms:created xsi:type="dcterms:W3CDTF">2016-05-19T07:02:54Z</dcterms:created>
  <dcterms:modified xsi:type="dcterms:W3CDTF">2017-08-31T11:51:36Z</dcterms:modified>
</cp:coreProperties>
</file>