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8" r:id="rId4"/>
    <p:sldId id="287" r:id="rId5"/>
    <p:sldId id="259" r:id="rId6"/>
    <p:sldId id="260" r:id="rId7"/>
    <p:sldId id="261" r:id="rId8"/>
    <p:sldId id="265" r:id="rId9"/>
    <p:sldId id="289" r:id="rId10"/>
    <p:sldId id="285" r:id="rId11"/>
    <p:sldId id="263" r:id="rId12"/>
    <p:sldId id="278" r:id="rId13"/>
    <p:sldId id="283" r:id="rId14"/>
    <p:sldId id="279" r:id="rId15"/>
    <p:sldId id="269" r:id="rId16"/>
    <p:sldId id="270" r:id="rId17"/>
    <p:sldId id="271" r:id="rId18"/>
    <p:sldId id="273" r:id="rId19"/>
    <p:sldId id="280" r:id="rId20"/>
    <p:sldId id="281" r:id="rId21"/>
    <p:sldId id="284" r:id="rId22"/>
    <p:sldId id="288" r:id="rId23"/>
  </p:sldIdLst>
  <p:sldSz cx="12192000" cy="6858000"/>
  <p:notesSz cx="6797675" cy="9926638"/>
  <p:embeddedFontLst>
    <p:embeddedFont>
      <p:font typeface="Lora" panose="020B0604020202020204" charset="-52"/>
      <p:regular r:id="rId26"/>
      <p:bold r:id="rId27"/>
      <p:italic r:id="rId28"/>
      <p:boldItalic r:id="rId29"/>
    </p:embeddedFont>
    <p:embeddedFont>
      <p:font typeface="Tahoma" panose="020B0604030504040204" pitchFamily="34" charset="0"/>
      <p:regular r:id="rId30"/>
      <p:bold r:id="rId31"/>
    </p:embeddedFont>
    <p:embeddedFont>
      <p:font typeface="Wingdings 3" panose="05040102010807070707" pitchFamily="18" charset="2"/>
      <p:regular r:id="rId32"/>
    </p:embeddedFont>
    <p:embeddedFont>
      <p:font typeface="Mongolian Baiti" panose="03000500000000000000" pitchFamily="66" charset="0"/>
      <p:regular r:id="rId33"/>
    </p:embeddedFont>
    <p:embeddedFont>
      <p:font typeface="Montserrat Medium" panose="020B0604020202020204" charset="-52"/>
      <p:regular r:id="rId34"/>
      <p: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Monotype Corsiva" panose="03010101010201010101" pitchFamily="66" charset="0"/>
      <p:italic r:id="rId40"/>
    </p:embeddedFont>
    <p:embeddedFont>
      <p:font typeface="Calibri Light" panose="020F0302020204030204" pitchFamily="34" charset="0"/>
      <p:regular r:id="rId41"/>
      <p:italic r:id="rId4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0D"/>
    <a:srgbClr val="1D3E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16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3444" y="-114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9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font" Target="fonts/font1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7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20209-E8C3-47E5-8272-D0D8E96B724D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323"/>
            <a:ext cx="2946400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8323"/>
            <a:ext cx="2946400" cy="496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0E1F8-3056-45A2-B0FF-B9680AD4F04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90280-2E44-4AB5-A144-9ACF24E46F8C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13F2F5-DAA0-465F-AB81-E2BA5D1D6A6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endParaRPr lang="ru-RU" alt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F4AD74F-B574-40D9-95E5-71EC9B65A4AA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21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B0F4-67E3-4AF7-8790-7561F42B7E09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0DCC4-7355-4C8B-B104-6D0CC1A6C7B8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7EC29-CFDC-4C3D-9863-278A03457C88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68" y="393701"/>
            <a:ext cx="9283931" cy="856846"/>
          </a:xfrm>
        </p:spPr>
        <p:txBody>
          <a:bodyPr>
            <a:normAutofit/>
          </a:bodyPr>
          <a:lstStyle>
            <a:lvl1pPr algn="l">
              <a:defRPr sz="4000">
                <a:solidFill>
                  <a:srgbClr val="1D3E9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84421"/>
            <a:ext cx="10515600" cy="4492542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0BC17-FB4B-4515-B9E3-E64D9DFE5363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1879369" y="365126"/>
            <a:ext cx="54000" cy="865909"/>
          </a:xfrm>
          <a:prstGeom prst="rect">
            <a:avLst/>
          </a:prstGeom>
          <a:solidFill>
            <a:srgbClr val="1D3E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C:\Users\User\Desktop\Мои Документы\2018-2020\Логотипы\Логотип новый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5423" y="353932"/>
            <a:ext cx="864663" cy="8646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2E3AE-DCD7-47B4-948E-0A9A8A3FFFC8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2C9E1-00C2-45CF-BB34-2BA64913504F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7027-289F-4CE6-8183-64A4278AC551}" type="datetime1">
              <a:rPr lang="ru-RU" smtClean="0"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2D971-8FB0-4B66-94AE-E251DC5A6D3E}" type="datetime1">
              <a:rPr lang="ru-RU" smtClean="0"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2ED03-5A5F-46AC-9560-ADEF495625FC}" type="datetime1">
              <a:rPr lang="ru-RU" smtClean="0"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CC0A6-0A58-457A-BC89-429766CC00C5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49809-B9B2-4771-89A5-0C1BCC9B6A0E}" type="datetime1">
              <a:rPr lang="ru-RU" smtClean="0"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A3E80-8645-435A-9880-F1E72D12848B}" type="datetime1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1DE6A-7C46-4C14-A639-DD6B92F35D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AACC2-3745-4F8A-8534-638A1521EBBB}" type="datetimeFigureOut">
              <a:rPr lang="ru-RU" smtClean="0"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3B4C1-F3F9-47DD-95B6-35AA949454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2605" y="861392"/>
            <a:ext cx="9144000" cy="1649706"/>
          </a:xfrm>
        </p:spPr>
        <p:txBody>
          <a:bodyPr>
            <a:noAutofit/>
          </a:bodyPr>
          <a:lstStyle/>
          <a:p>
            <a:r>
              <a:rPr lang="ru-RU" sz="4000" dirty="0"/>
              <a:t>Профилактика ВИЧ-инфекции среди медицинских работников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415" y="2675890"/>
            <a:ext cx="8794115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larisa1\Desktop\материал для выступлений\Логотип новы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55" y="200660"/>
            <a:ext cx="2207260" cy="211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 лабораторной диагностики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10</a:t>
            </a:fld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223" y="1463040"/>
            <a:ext cx="9078685" cy="50292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11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4643" y="2291785"/>
            <a:ext cx="4328931" cy="17709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Антивирусная терапия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Гражданам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РФ предоставляется бесплатно 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4888373" y="2453830"/>
            <a:ext cx="1469985" cy="1608881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17" y="4334710"/>
            <a:ext cx="3874283" cy="229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88373" y="5480607"/>
            <a:ext cx="6894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ВИЧ инфекция перестала быть смертельным заболеванием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648995" y="1907340"/>
            <a:ext cx="4585062" cy="306960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rgbClr val="C00000"/>
                </a:solidFill>
              </a:rPr>
              <a:t>Уменьшает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вирусную нагрузку</a:t>
            </a:r>
          </a:p>
          <a:p>
            <a:r>
              <a:rPr lang="ru-RU" b="1" dirty="0">
                <a:solidFill>
                  <a:srgbClr val="C00000"/>
                </a:solidFill>
              </a:rPr>
              <a:t>Поддерживает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иммунитет</a:t>
            </a:r>
          </a:p>
          <a:p>
            <a:r>
              <a:rPr lang="ru-RU" b="1" dirty="0">
                <a:solidFill>
                  <a:srgbClr val="C00000"/>
                </a:solidFill>
              </a:rPr>
              <a:t>Снижает риск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оппортунистических инфекций</a:t>
            </a:r>
          </a:p>
          <a:p>
            <a:r>
              <a:rPr lang="ru-RU" b="1" dirty="0">
                <a:solidFill>
                  <a:srgbClr val="C00000"/>
                </a:solidFill>
              </a:rPr>
              <a:t>Продлевает жизнь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 сохраняет ее качество</a:t>
            </a:r>
          </a:p>
          <a:p>
            <a:r>
              <a:rPr lang="ru-RU" b="1" dirty="0">
                <a:solidFill>
                  <a:srgbClr val="C00000"/>
                </a:solidFill>
              </a:rPr>
              <a:t>Дает шанс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на рождение здорового ребенка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9108" y="209007"/>
            <a:ext cx="912845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/>
                </a:solidFill>
                <a:latin typeface="+mj-lt"/>
                <a:cs typeface="Mongolian Baiti" pitchFamily="66" charset="0"/>
              </a:rPr>
              <a:t>Эффективная </a:t>
            </a:r>
            <a:r>
              <a:rPr lang="ru-RU" sz="3200" b="1" dirty="0" err="1">
                <a:solidFill>
                  <a:schemeClr val="accent1"/>
                </a:solidFill>
                <a:latin typeface="+mj-lt"/>
                <a:cs typeface="Mongolian Baiti" pitchFamily="66" charset="0"/>
              </a:rPr>
              <a:t>противоретровирусная</a:t>
            </a:r>
            <a:r>
              <a:rPr lang="ru-RU" sz="3200" b="1" dirty="0">
                <a:solidFill>
                  <a:schemeClr val="accent1"/>
                </a:solidFill>
                <a:latin typeface="+mj-lt"/>
                <a:cs typeface="Mongolian Baiti" pitchFamily="66" charset="0"/>
              </a:rPr>
              <a:t> терапия одновременно является и профилактической мерой.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3"/>
          <p:cNvSpPr>
            <a:spLocks noGrp="1"/>
          </p:cNvSpPr>
          <p:nvPr>
            <p:ph type="title"/>
          </p:nvPr>
        </p:nvSpPr>
        <p:spPr>
          <a:xfrm>
            <a:off x="2168434" y="333376"/>
            <a:ext cx="9413967" cy="71165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Госпитальная </a:t>
            </a:r>
            <a:r>
              <a:rPr lang="ru-RU" sz="3600" b="1" dirty="0"/>
              <a:t>помощь больным ВИЧ-инфекцией </a:t>
            </a:r>
            <a:endParaRPr lang="ru-RU" altLang="ru-RU" sz="3600" b="1" dirty="0" smtClean="0">
              <a:solidFill>
                <a:srgbClr val="002060"/>
              </a:solidFill>
              <a:cs typeface="Mongolian Baiti" pitchFamily="66" charset="0"/>
            </a:endParaRPr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>
          <a:xfrm>
            <a:off x="405676" y="1250951"/>
            <a:ext cx="11381316" cy="5357813"/>
          </a:xfrm>
        </p:spPr>
        <p:txBody>
          <a:bodyPr>
            <a:normAutofit fontScale="92500"/>
          </a:bodyPr>
          <a:lstStyle/>
          <a:p>
            <a:pPr algn="just">
              <a:buFont typeface="Wingdings 3" pitchFamily="18" charset="2"/>
              <a:buNone/>
              <a:defRPr/>
            </a:pPr>
            <a:r>
              <a:rPr lang="ru-RU" alt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РТ от 23.03.2023 №548 «Об оптимизации  оказания медицинской помощи  ВИЧ-инфицированным в Республике Татарстан» (приложение №10)</a:t>
            </a:r>
            <a:endParaRPr lang="ru-RU" alt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marL="0" lvl="1" algn="just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Ежегодно  стационарную помощь  получает от 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3 000 до 3 500 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ВИЧ-инфицированных;</a:t>
            </a:r>
          </a:p>
          <a:p>
            <a:pPr marL="0" lvl="1" algn="just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algn="just">
              <a:spcBef>
                <a:spcPct val="0"/>
              </a:spcBef>
              <a:buSzPct val="70000"/>
              <a:buFont typeface="Wingdings 3" pitchFamily="18" charset="2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     70,6%  ВИЧ-инфицированных, получивших госпитальную помощь  в 2025 году имели стаж заболевания  5  и более  лет; </a:t>
            </a: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- 45 %  госпитализированных   ВИЧ-инфицированных  составляют больные на стадии вторичных проявлений;</a:t>
            </a:r>
            <a:endParaRPr lang="ru-RU" alt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В 2025 году ВИЧ-инфицированные находились на стационарном лечении  в медицинских организациях: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хирургических стационарах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(15,3%),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противотуберкулезных диспансерах</a:t>
            </a:r>
            <a:r>
              <a:rPr lang="ru-RU" alt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(10,9%), </a:t>
            </a:r>
            <a:endParaRPr lang="ru-RU" alt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                           наркологических диспансерах</a:t>
            </a: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(14,3%),</a:t>
            </a:r>
            <a:endParaRPr lang="ru-RU" alt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терапевтического </a:t>
            </a: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профиля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(11,9%), </a:t>
            </a: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инфекционных больницах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(12,2%), </a:t>
            </a: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психиатрические диспансеры </a:t>
            </a: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(4,3%)</a:t>
            </a:r>
          </a:p>
          <a:p>
            <a:pPr marL="0" lvl="1" indent="0" algn="just">
              <a:spcBef>
                <a:spcPct val="0"/>
              </a:spcBef>
              <a:buSzPct val="70000"/>
              <a:buNone/>
              <a:defRPr/>
            </a:pPr>
            <a:r>
              <a:rPr lang="ru-RU" alt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68" y="393701"/>
            <a:ext cx="9712829" cy="856846"/>
          </a:xfrm>
        </p:spPr>
        <p:txBody>
          <a:bodyPr>
            <a:noAutofit/>
          </a:bodyPr>
          <a:lstStyle/>
          <a:p>
            <a:r>
              <a:rPr lang="ru-RU" sz="4800" b="1" dirty="0"/>
              <a:t> </a:t>
            </a:r>
            <a:r>
              <a:rPr lang="ru-RU" sz="3600" b="1" dirty="0"/>
              <a:t>Стигме нет места там, куда люди приходят за помощью !</a:t>
            </a:r>
            <a:br>
              <a:rPr lang="ru-RU" sz="3600" b="1" dirty="0"/>
            </a:br>
            <a:endParaRPr lang="ru-RU" sz="36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13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65081" y="5250281"/>
            <a:ext cx="10337390" cy="95313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ВИЧ-позитивные люди боряться не только с болезнью, но и со множественной дискриминацией.  </a:t>
            </a:r>
            <a:endParaRPr lang="ru-RU" sz="2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885" y="1815772"/>
            <a:ext cx="3230180" cy="2152614"/>
          </a:xfrm>
        </p:spPr>
      </p:pic>
      <p:sp>
        <p:nvSpPr>
          <p:cNvPr id="3" name="Прямоугольник 2"/>
          <p:cNvSpPr/>
          <p:nvPr/>
        </p:nvSpPr>
        <p:spPr>
          <a:xfrm>
            <a:off x="1244695" y="5895465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520" y="1486989"/>
            <a:ext cx="8279269" cy="28085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chemeClr val="tx1"/>
                </a:solidFill>
              </a:rPr>
              <a:t>«ВИЧ-инфицированным гражданам </a:t>
            </a:r>
            <a:r>
              <a:rPr lang="ru-RU" sz="2400" dirty="0" smtClean="0">
                <a:solidFill>
                  <a:schemeClr val="tx1"/>
                </a:solidFill>
              </a:rPr>
              <a:t>оказываются </a:t>
            </a:r>
            <a:r>
              <a:rPr lang="ru-RU" sz="2400" dirty="0">
                <a:solidFill>
                  <a:schemeClr val="tx1"/>
                </a:solidFill>
              </a:rPr>
              <a:t>на общих </a:t>
            </a:r>
            <a:r>
              <a:rPr lang="ru-RU" sz="2400" dirty="0" smtClean="0">
                <a:solidFill>
                  <a:schemeClr val="tx1"/>
                </a:solidFill>
              </a:rPr>
              <a:t>основаниях все виды медицинской помощи, </a:t>
            </a:r>
            <a:r>
              <a:rPr lang="ru-RU" sz="2400" dirty="0">
                <a:solidFill>
                  <a:schemeClr val="tx1"/>
                </a:solidFill>
              </a:rPr>
              <a:t>при этом они пользуются всеми правами, предусмотренными законодательством Российской Федерации об охране здоровья граждан (ст. 4,ст.11 №323-ФЗ, </a:t>
            </a:r>
            <a:r>
              <a:rPr lang="ru-RU" sz="2400" dirty="0" smtClean="0">
                <a:solidFill>
                  <a:schemeClr val="tx1"/>
                </a:solidFill>
              </a:rPr>
              <a:t>ст.14 №</a:t>
            </a:r>
            <a:r>
              <a:rPr lang="ru-RU" sz="2400" dirty="0">
                <a:solidFill>
                  <a:schemeClr val="tx1"/>
                </a:solidFill>
              </a:rPr>
              <a:t>38-ФЗ)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9868" y="132522"/>
            <a:ext cx="9976358" cy="111802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Мониторинг медицинских аварийных ситуаций в Республике Татарстан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3555" y="1250950"/>
            <a:ext cx="10850245" cy="5470525"/>
          </a:xfrm>
        </p:spPr>
        <p:txBody>
          <a:bodyPr>
            <a:normAutofit fontScale="52500" lnSpcReduction="20000"/>
          </a:bodyPr>
          <a:lstStyle/>
          <a:p>
            <a:pPr lvl="0" algn="just">
              <a:buNone/>
              <a:defRPr/>
            </a:pPr>
            <a:r>
              <a:rPr lang="ru-RU" altLang="ru-RU" sz="3800" b="1" dirty="0">
                <a:solidFill>
                  <a:srgbClr val="0D0D0D"/>
                </a:solidFill>
                <a:cs typeface="+mn-lt"/>
              </a:rPr>
              <a:t>Приказ МЗ РТ от </a:t>
            </a:r>
            <a:r>
              <a:rPr lang="ru-RU" altLang="ru-RU" sz="3800" b="1" dirty="0" smtClean="0">
                <a:solidFill>
                  <a:srgbClr val="0D0D0D"/>
                </a:solidFill>
                <a:cs typeface="+mn-lt"/>
              </a:rPr>
              <a:t>24.05.2022 №1501 «О профилактике заражения ВИЧ-инфекцией при возникновении </a:t>
            </a:r>
            <a:r>
              <a:rPr lang="ru-RU" altLang="ru-RU" sz="3800" b="1" dirty="0">
                <a:solidFill>
                  <a:srgbClr val="0D0D0D"/>
                </a:solidFill>
                <a:cs typeface="+mn-lt"/>
              </a:rPr>
              <a:t>А</a:t>
            </a:r>
            <a:r>
              <a:rPr lang="ru-RU" altLang="ru-RU" sz="3800" b="1" dirty="0" smtClean="0">
                <a:solidFill>
                  <a:srgbClr val="0D0D0D"/>
                </a:solidFill>
                <a:cs typeface="+mn-lt"/>
              </a:rPr>
              <a:t>варийной ситуации» </a:t>
            </a:r>
          </a:p>
          <a:p>
            <a:pPr lvl="0" algn="just">
              <a:buNone/>
              <a:defRPr/>
            </a:pPr>
            <a:endParaRPr lang="ru-RU" altLang="ru-RU" sz="3800" b="1" dirty="0" smtClean="0">
              <a:solidFill>
                <a:srgbClr val="0D0D0D"/>
              </a:solidFill>
              <a:cs typeface="+mn-lt"/>
            </a:endParaRPr>
          </a:p>
          <a:p>
            <a:pPr lvl="0" algn="just">
              <a:buNone/>
              <a:defRPr/>
            </a:pPr>
            <a:r>
              <a:rPr lang="ru-RU" altLang="ru-RU" sz="3800" dirty="0" smtClean="0">
                <a:solidFill>
                  <a:srgbClr val="0D0D0D"/>
                </a:solidFill>
                <a:cs typeface="+mn-lt"/>
              </a:rPr>
              <a:t>За 2025 год зарегистрирован </a:t>
            </a:r>
            <a:r>
              <a:rPr lang="ru-RU" altLang="ru-RU" sz="3800" b="1" dirty="0" smtClean="0">
                <a:solidFill>
                  <a:srgbClr val="FF0000"/>
                </a:solidFill>
                <a:cs typeface="+mn-lt"/>
              </a:rPr>
              <a:t>432</a:t>
            </a:r>
            <a:r>
              <a:rPr lang="ru-RU" altLang="ru-RU" sz="3800" dirty="0" smtClean="0">
                <a:solidFill>
                  <a:srgbClr val="FF0000"/>
                </a:solidFill>
                <a:cs typeface="+mn-lt"/>
              </a:rPr>
              <a:t> </a:t>
            </a:r>
            <a:r>
              <a:rPr lang="ru-RU" altLang="ru-RU" sz="3800" dirty="0" smtClean="0">
                <a:solidFill>
                  <a:srgbClr val="0D0D0D"/>
                </a:solidFill>
                <a:cs typeface="+mn-lt"/>
              </a:rPr>
              <a:t>случая «АС», из них:</a:t>
            </a:r>
            <a:endParaRPr lang="ru-RU" dirty="0" smtClean="0">
              <a:cs typeface="+mn-lt"/>
            </a:endParaRPr>
          </a:p>
          <a:p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92,8%  (401 сл.) </a:t>
            </a:r>
            <a:r>
              <a:rPr lang="ru-RU" sz="3400" b="1" dirty="0">
                <a:solidFill>
                  <a:srgbClr val="FF0000"/>
                </a:solidFill>
                <a:cs typeface="+mn-lt"/>
              </a:rPr>
              <a:t>составляют медицинские</a:t>
            </a:r>
          </a:p>
          <a:p>
            <a:pPr marL="0" indent="0">
              <a:buNone/>
            </a:pPr>
            <a:endParaRPr lang="ru-RU" sz="3400" dirty="0">
              <a:cs typeface="+mn-lt"/>
            </a:endParaRPr>
          </a:p>
          <a:p>
            <a:r>
              <a:rPr lang="ru-RU" sz="3400" b="1" dirty="0" smtClean="0">
                <a:solidFill>
                  <a:srgbClr val="1D3E91"/>
                </a:solidFill>
                <a:cs typeface="+mn-lt"/>
              </a:rPr>
              <a:t>64,1% (257 чел.) </a:t>
            </a:r>
            <a:r>
              <a:rPr lang="ru-RU" sz="3400" dirty="0">
                <a:cs typeface="+mn-lt"/>
              </a:rPr>
              <a:t>случаев аварийных ситуаций регистрируется среди среднего медицинского персонала, </a:t>
            </a:r>
            <a:r>
              <a:rPr lang="ru-RU" sz="3400" b="1" dirty="0" smtClean="0">
                <a:solidFill>
                  <a:srgbClr val="1D3E91"/>
                </a:solidFill>
                <a:cs typeface="+mn-lt"/>
              </a:rPr>
              <a:t>28,7% (115 чел.) </a:t>
            </a:r>
            <a:r>
              <a:rPr lang="ru-RU" sz="3400" dirty="0">
                <a:cs typeface="+mn-lt"/>
              </a:rPr>
              <a:t>среди </a:t>
            </a:r>
            <a:r>
              <a:rPr lang="ru-RU" sz="3400" dirty="0" smtClean="0">
                <a:cs typeface="+mn-lt"/>
              </a:rPr>
              <a:t>врачей и </a:t>
            </a:r>
            <a:r>
              <a:rPr lang="ru-RU" sz="3400" b="1" dirty="0" smtClean="0">
                <a:solidFill>
                  <a:schemeClr val="accent1"/>
                </a:solidFill>
                <a:cs typeface="+mn-lt"/>
              </a:rPr>
              <a:t>7,2% (29 чел.)</a:t>
            </a:r>
            <a:r>
              <a:rPr lang="ru-RU" sz="3400" dirty="0" smtClean="0">
                <a:cs typeface="+mn-lt"/>
              </a:rPr>
              <a:t> среди младшего.</a:t>
            </a:r>
          </a:p>
          <a:p>
            <a:endParaRPr lang="ru-RU" sz="3400" dirty="0">
              <a:cs typeface="+mn-lt"/>
            </a:endParaRP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cs typeface="+mn-lt"/>
              </a:rPr>
              <a:t> 78,8% - 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проколы острым мед. инструментарием</a:t>
            </a:r>
            <a:r>
              <a:rPr lang="ru-RU" sz="3400" dirty="0" smtClean="0">
                <a:solidFill>
                  <a:srgbClr val="FF0000"/>
                </a:solidFill>
                <a:cs typeface="+mn-lt"/>
              </a:rPr>
              <a:t>, 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FF0000"/>
                </a:solidFill>
                <a:cs typeface="+mn-lt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  </a:t>
            </a:r>
            <a:r>
              <a:rPr lang="ru-RU" sz="3400" b="1" dirty="0" smtClean="0">
                <a:solidFill>
                  <a:schemeClr val="accent1"/>
                </a:solidFill>
                <a:cs typeface="+mn-lt"/>
              </a:rPr>
              <a:t>15,4%</a:t>
            </a:r>
            <a:r>
              <a:rPr lang="ru-RU" sz="3400" dirty="0" smtClean="0">
                <a:solidFill>
                  <a:schemeClr val="accent1"/>
                </a:solidFill>
                <a:cs typeface="+mn-lt"/>
              </a:rPr>
              <a:t> </a:t>
            </a:r>
            <a:r>
              <a:rPr lang="ru-RU" sz="3400" b="1" dirty="0" smtClean="0">
                <a:solidFill>
                  <a:schemeClr val="accent1"/>
                </a:solidFill>
                <a:cs typeface="+mn-lt"/>
              </a:rPr>
              <a:t>-</a:t>
            </a:r>
            <a:r>
              <a:rPr lang="ru-RU" sz="3400" dirty="0" smtClean="0">
                <a:solidFill>
                  <a:schemeClr val="accent1"/>
                </a:solidFill>
                <a:cs typeface="+mn-lt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загрязнение </a:t>
            </a:r>
            <a:r>
              <a:rPr lang="ru-RU" sz="3400" b="1" dirty="0">
                <a:solidFill>
                  <a:srgbClr val="FF0000"/>
                </a:solidFill>
                <a:cs typeface="+mn-lt"/>
              </a:rPr>
              <a:t>кожных покровов </a:t>
            </a:r>
            <a:r>
              <a:rPr lang="ru-RU" sz="3400" dirty="0">
                <a:cs typeface="+mn-lt"/>
              </a:rPr>
              <a:t>и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 </a:t>
            </a:r>
            <a:r>
              <a:rPr lang="ru-RU" sz="3400" b="1" dirty="0">
                <a:solidFill>
                  <a:srgbClr val="FF0000"/>
                </a:solidFill>
                <a:cs typeface="+mn-lt"/>
              </a:rPr>
              <a:t>слизистых 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оболочек,</a:t>
            </a:r>
          </a:p>
          <a:p>
            <a:pPr marL="0" indent="0">
              <a:buNone/>
            </a:pPr>
            <a:r>
              <a:rPr lang="ru-RU" sz="3400" b="1" dirty="0">
                <a:solidFill>
                  <a:srgbClr val="FF0000"/>
                </a:solidFill>
                <a:cs typeface="+mn-lt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 </a:t>
            </a:r>
            <a:r>
              <a:rPr lang="ru-RU" sz="3400" dirty="0" smtClean="0">
                <a:cs typeface="+mn-lt"/>
              </a:rPr>
              <a:t> </a:t>
            </a:r>
            <a:r>
              <a:rPr lang="ru-RU" sz="3400" b="1" dirty="0" smtClean="0">
                <a:solidFill>
                  <a:schemeClr val="accent1"/>
                </a:solidFill>
                <a:cs typeface="+mn-lt"/>
                <a:sym typeface="+mn-ea"/>
              </a:rPr>
              <a:t>5,5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cs typeface="+mn-lt"/>
              </a:rPr>
              <a:t>% </a:t>
            </a:r>
            <a:r>
              <a:rPr lang="ru-RU" sz="3400" dirty="0" smtClean="0">
                <a:cs typeface="+mn-lt"/>
              </a:rPr>
              <a:t> </a:t>
            </a:r>
            <a:r>
              <a:rPr lang="ru-RU" sz="3400" b="1" dirty="0" smtClean="0">
                <a:cs typeface="+mn-lt"/>
              </a:rPr>
              <a:t>-</a:t>
            </a:r>
            <a:r>
              <a:rPr lang="ru-RU" sz="3400" dirty="0" smtClean="0">
                <a:cs typeface="+mn-lt"/>
              </a:rPr>
              <a:t> 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порезы острым мед. инструментарием</a:t>
            </a:r>
            <a:r>
              <a:rPr lang="ru-RU" sz="3400" dirty="0" smtClean="0">
                <a:solidFill>
                  <a:srgbClr val="FF0000"/>
                </a:solidFill>
                <a:cs typeface="+mn-lt"/>
              </a:rPr>
              <a:t>.</a:t>
            </a:r>
          </a:p>
          <a:p>
            <a:endParaRPr lang="ru-RU" sz="3400" dirty="0">
              <a:solidFill>
                <a:srgbClr val="FF0000"/>
              </a:solidFill>
              <a:cs typeface="+mn-lt"/>
            </a:endParaRP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cs typeface="+mn-lt"/>
              </a:rPr>
              <a:t>в 23,4% </a:t>
            </a:r>
            <a:r>
              <a:rPr lang="ru-RU" sz="3400" dirty="0" smtClean="0">
                <a:solidFill>
                  <a:schemeClr val="tx1"/>
                </a:solidFill>
                <a:cs typeface="+mn-lt"/>
              </a:rPr>
              <a:t> случае</a:t>
            </a:r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cs typeface="+mn-lt"/>
              </a:rPr>
              <a:t> </a:t>
            </a:r>
            <a:r>
              <a:rPr lang="ru-RU" sz="3400" dirty="0" smtClean="0">
                <a:cs typeface="+mn-lt"/>
              </a:rPr>
              <a:t>источником аварийной ситуации является ВИЧ-инфицированный.</a:t>
            </a:r>
          </a:p>
          <a:p>
            <a:endParaRPr lang="ru-RU" sz="3400" dirty="0">
              <a:cs typeface="+mn-lt"/>
            </a:endParaRPr>
          </a:p>
          <a:p>
            <a:r>
              <a:rPr lang="ru-RU" sz="3400" b="1" dirty="0" smtClean="0">
                <a:solidFill>
                  <a:schemeClr val="accent2">
                    <a:lumMod val="50000"/>
                  </a:schemeClr>
                </a:solidFill>
                <a:cs typeface="+mn-lt"/>
              </a:rPr>
              <a:t>98,5% </a:t>
            </a:r>
            <a:r>
              <a:rPr lang="ru-RU" sz="3400" dirty="0">
                <a:cs typeface="+mn-lt"/>
              </a:rPr>
              <a:t>случаях назначена специфическая </a:t>
            </a:r>
            <a:r>
              <a:rPr lang="ru-RU" sz="3400" dirty="0" err="1">
                <a:cs typeface="+mn-lt"/>
              </a:rPr>
              <a:t>химиопрофилактика</a:t>
            </a:r>
            <a:r>
              <a:rPr lang="ru-RU" sz="3400" dirty="0">
                <a:cs typeface="+mn-lt"/>
              </a:rPr>
              <a:t>, </a:t>
            </a:r>
            <a:r>
              <a:rPr lang="ru-RU" sz="3400" b="1" dirty="0">
                <a:solidFill>
                  <a:srgbClr val="FF0000"/>
                </a:solidFill>
                <a:cs typeface="+mn-lt"/>
              </a:rPr>
              <a:t>98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,5% </a:t>
            </a:r>
            <a:r>
              <a:rPr lang="ru-RU" sz="3400" b="1" dirty="0">
                <a:solidFill>
                  <a:srgbClr val="FF0000"/>
                </a:solidFill>
                <a:cs typeface="+mn-lt"/>
              </a:rPr>
              <a:t>получили </a:t>
            </a:r>
            <a:r>
              <a:rPr lang="ru-RU" sz="3400" b="1" dirty="0" smtClean="0">
                <a:solidFill>
                  <a:srgbClr val="FF0000"/>
                </a:solidFill>
                <a:cs typeface="+mn-lt"/>
              </a:rPr>
              <a:t>АРВП</a:t>
            </a:r>
            <a:r>
              <a:rPr lang="ru-RU" sz="3400" dirty="0" smtClean="0">
                <a:solidFill>
                  <a:srgbClr val="FF0000"/>
                </a:solidFill>
                <a:cs typeface="+mn-lt"/>
              </a:rPr>
              <a:t>.</a:t>
            </a:r>
            <a:endParaRPr lang="ru-RU" sz="3400" dirty="0">
              <a:solidFill>
                <a:srgbClr val="FF0000"/>
              </a:solidFill>
              <a:cs typeface="+mn-lt"/>
            </a:endParaRPr>
          </a:p>
          <a:p>
            <a:endParaRPr lang="ru-RU" dirty="0">
              <a:cs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Профилактика ВИЧ-инфекции у медицинских работников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Эпидемиологическая </a:t>
            </a:r>
            <a:r>
              <a:rPr lang="ru-RU" b="1" dirty="0">
                <a:solidFill>
                  <a:srgbClr val="C00000"/>
                </a:solidFill>
              </a:rPr>
              <a:t>настороженность к каждому </a:t>
            </a:r>
            <a:r>
              <a:rPr lang="ru-RU" dirty="0"/>
              <a:t>пациенту;</a:t>
            </a:r>
          </a:p>
          <a:p>
            <a:r>
              <a:rPr lang="ru-RU" dirty="0"/>
              <a:t>Применение средств </a:t>
            </a:r>
            <a:r>
              <a:rPr lang="ru-RU" b="1" dirty="0">
                <a:solidFill>
                  <a:srgbClr val="C00000"/>
                </a:solidFill>
              </a:rPr>
              <a:t>индивидуальной защиты </a:t>
            </a:r>
            <a:r>
              <a:rPr lang="ru-RU" dirty="0"/>
              <a:t>(перчатки, маски, очки, щиты, халаты, фартуки);</a:t>
            </a:r>
          </a:p>
          <a:p>
            <a:r>
              <a:rPr lang="ru-RU" dirty="0"/>
              <a:t>Соблюдения </a:t>
            </a:r>
            <a:r>
              <a:rPr lang="ru-RU" b="1" dirty="0">
                <a:solidFill>
                  <a:srgbClr val="C00000"/>
                </a:solidFill>
              </a:rPr>
              <a:t>техники безопасности </a:t>
            </a:r>
            <a:r>
              <a:rPr lang="ru-RU" dirty="0"/>
              <a:t>при проведении медицинских манипуляций;</a:t>
            </a:r>
          </a:p>
          <a:p>
            <a:r>
              <a:rPr lang="ru-RU" dirty="0"/>
              <a:t>Проведение соответствующих мероприятий при </a:t>
            </a:r>
            <a:r>
              <a:rPr lang="ru-RU" b="1" dirty="0" smtClean="0">
                <a:solidFill>
                  <a:srgbClr val="C00000"/>
                </a:solidFill>
              </a:rPr>
              <a:t>аварийной ситуации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Эффективная система </a:t>
            </a:r>
            <a:r>
              <a:rPr lang="ru-RU" b="1" dirty="0">
                <a:solidFill>
                  <a:srgbClr val="C00000"/>
                </a:solidFill>
              </a:rPr>
              <a:t>дезинфекционных мероприятий</a:t>
            </a:r>
            <a:r>
              <a:rPr lang="ru-RU" dirty="0"/>
              <a:t>;</a:t>
            </a:r>
          </a:p>
          <a:p>
            <a:r>
              <a:rPr lang="ru-RU" dirty="0"/>
              <a:t>Безопасное обращение с медицинскими отходами.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15</a:t>
            </a:fld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Профилактика профессионального инфицирования ВИЧ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78226"/>
            <a:ext cx="10757452" cy="519485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- первичная </a:t>
            </a:r>
            <a:r>
              <a:rPr lang="ru-RU" sz="5100" b="1" dirty="0">
                <a:solidFill>
                  <a:srgbClr val="C00000"/>
                </a:solidFill>
              </a:rPr>
              <a:t>медицинская помощь</a:t>
            </a:r>
            <a:r>
              <a:rPr lang="ru-RU" sz="5100" dirty="0"/>
              <a:t> при возникновении медицинской аварийной ситуации (АС); </a:t>
            </a:r>
          </a:p>
          <a:p>
            <a:pPr marL="0" indent="0" algn="just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- информирование </a:t>
            </a:r>
            <a:r>
              <a:rPr lang="ru-RU" sz="5100" dirty="0"/>
              <a:t>о возникновении аварийной ситуации </a:t>
            </a:r>
            <a:r>
              <a:rPr lang="ru-RU" sz="5100" b="1" dirty="0">
                <a:solidFill>
                  <a:srgbClr val="C00000"/>
                </a:solidFill>
              </a:rPr>
              <a:t>руководителя</a:t>
            </a:r>
            <a:r>
              <a:rPr lang="ru-RU" sz="5100" dirty="0"/>
              <a:t> подразделения и ответственного за мероприятия по профилактике профессионального </a:t>
            </a:r>
            <a:r>
              <a:rPr lang="ru-RU" sz="5100" dirty="0" smtClean="0"/>
              <a:t>заражения в течении 2-х часов;</a:t>
            </a:r>
            <a:endParaRPr lang="ru-RU" sz="5100" dirty="0"/>
          </a:p>
          <a:p>
            <a:pPr marL="0" indent="0" algn="just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- регистрация </a:t>
            </a:r>
            <a:r>
              <a:rPr lang="ru-RU" sz="5100" b="1" dirty="0">
                <a:solidFill>
                  <a:srgbClr val="C00000"/>
                </a:solidFill>
              </a:rPr>
              <a:t>аварийных  ситуаций </a:t>
            </a:r>
            <a:r>
              <a:rPr lang="ru-RU" sz="5100" dirty="0"/>
              <a:t>( журнал учета АС), опрос пострадавшего лица;</a:t>
            </a:r>
          </a:p>
          <a:p>
            <a:pPr marL="0" indent="0" algn="just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- организация </a:t>
            </a:r>
            <a:r>
              <a:rPr lang="ru-RU" sz="5100" b="1" dirty="0">
                <a:solidFill>
                  <a:srgbClr val="C00000"/>
                </a:solidFill>
              </a:rPr>
              <a:t>обследования </a:t>
            </a:r>
            <a:r>
              <a:rPr lang="ru-RU" sz="5100" dirty="0"/>
              <a:t>источника заражения и контактировавшего с ним </a:t>
            </a:r>
            <a:r>
              <a:rPr lang="ru-RU" sz="5100" dirty="0" smtClean="0"/>
              <a:t>лица;</a:t>
            </a:r>
            <a:endParaRPr lang="ru-RU" sz="5100" dirty="0"/>
          </a:p>
          <a:p>
            <a:pPr marL="0" indent="0" algn="just">
              <a:buNone/>
            </a:pPr>
            <a:r>
              <a:rPr lang="ru-RU" sz="5100" b="1" dirty="0" smtClean="0">
                <a:solidFill>
                  <a:srgbClr val="FF0000"/>
                </a:solidFill>
              </a:rPr>
              <a:t>- </a:t>
            </a:r>
            <a:r>
              <a:rPr lang="ru-RU" sz="5100" dirty="0" smtClean="0"/>
              <a:t>направление </a:t>
            </a:r>
            <a:r>
              <a:rPr lang="ru-RU" sz="5100" b="1" dirty="0">
                <a:solidFill>
                  <a:srgbClr val="C00000"/>
                </a:solidFill>
              </a:rPr>
              <a:t>пострадавшего к врачу инфекционисту </a:t>
            </a:r>
            <a:r>
              <a:rPr lang="ru-RU" sz="5100" dirty="0"/>
              <a:t>(для оценки степени риска инфицирования ВИЧ-инфекции и решения вопроса о назначении антиретровирусных препаратов- АРВП</a:t>
            </a:r>
            <a:r>
              <a:rPr lang="ru-RU" sz="5100" dirty="0" smtClean="0"/>
              <a:t>) в течении 2-х часов, но не позднее 72-х часов;</a:t>
            </a:r>
            <a:endParaRPr lang="ru-RU" sz="5100" dirty="0"/>
          </a:p>
          <a:p>
            <a:pPr marL="0" indent="0" algn="just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- контроль </a:t>
            </a:r>
            <a:r>
              <a:rPr lang="ru-RU" sz="5100" b="1" dirty="0">
                <a:solidFill>
                  <a:srgbClr val="C00000"/>
                </a:solidFill>
              </a:rPr>
              <a:t>обследований </a:t>
            </a:r>
            <a:r>
              <a:rPr lang="ru-RU" sz="5100" dirty="0"/>
              <a:t>на ВИЧ-инфекцию пострадавшего, согласно графику.</a:t>
            </a:r>
          </a:p>
          <a:p>
            <a:endParaRPr lang="ru-RU" sz="5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16</a:t>
            </a:fld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Укладка экстренной профилактики парентеральных инфекций для оказания первой помощи при аварийной ситуации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705" y="1859915"/>
            <a:ext cx="11152505" cy="4305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11.04.2025 №189н «Об утверждении требований к комплектации укладки для оказания первой помощи с применением медицинских изделий и лекарственных препаратов для профилактики парентеральных инфекций лицам, оказывающим медицинскую помощь»</a:t>
            </a:r>
          </a:p>
          <a:p>
            <a:endParaRPr lang="ru-RU" sz="2000" dirty="0"/>
          </a:p>
          <a:p>
            <a:r>
              <a:rPr lang="ru-RU" sz="2000" dirty="0"/>
              <a:t>Этанол (раствор для наружного применения 70%) или хлоргексидин (0,5% спиртовой раствор для наружного применения) - 100 мл.;</a:t>
            </a:r>
          </a:p>
          <a:p>
            <a:r>
              <a:rPr lang="ru-RU" sz="2000" dirty="0"/>
              <a:t>Йод (раствор для наружного применения 5%) - 10 мл.;</a:t>
            </a:r>
          </a:p>
          <a:p>
            <a:r>
              <a:rPr lang="ru-RU" sz="2000" dirty="0"/>
              <a:t>Салфетка марлевая медицинская стерильная – 2 уп.</a:t>
            </a:r>
          </a:p>
          <a:p>
            <a:r>
              <a:rPr lang="ru-RU" sz="2000" dirty="0"/>
              <a:t>Лейкопластырь бактерицидный – 3 шт.;</a:t>
            </a:r>
          </a:p>
          <a:p>
            <a:r>
              <a:rPr lang="ru-RU" sz="2000" dirty="0"/>
              <a:t>Бинт марлевый медицинский стерильный – 2 шт.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17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445" y="3987165"/>
            <a:ext cx="2945765" cy="273431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Аварийные ситуации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490" y="1154430"/>
            <a:ext cx="10481310" cy="422275"/>
          </a:xfrm>
        </p:spPr>
        <p:txBody>
          <a:bodyPr>
            <a:normAutofit fontScale="87500" lnSpcReduction="10000"/>
          </a:bodyPr>
          <a:lstStyle/>
          <a:p>
            <a:r>
              <a:rPr lang="ru-RU" dirty="0" smtClean="0"/>
              <a:t>Повреждение кожных покровов </a:t>
            </a:r>
            <a:r>
              <a:rPr lang="ru-RU" sz="1800" dirty="0" smtClean="0"/>
              <a:t>(порез, укол)</a:t>
            </a:r>
          </a:p>
          <a:p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67" y="1569585"/>
            <a:ext cx="2365973" cy="16266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089" y="1440680"/>
            <a:ext cx="2222341" cy="1909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135" y="1586230"/>
            <a:ext cx="1830070" cy="170434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46880" y="3244215"/>
            <a:ext cx="3417570" cy="10147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Обработать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спиртом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 0,5% спиртовым раствором хлоргекседина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3888304" y="2652424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995510" y="2651555"/>
            <a:ext cx="358815" cy="277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6850" y="4331970"/>
            <a:ext cx="119056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28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Попадание </a:t>
            </a:r>
            <a:r>
              <a:rPr lang="ru-RU" altLang="ru-RU" sz="2800" dirty="0" smtClean="0">
                <a:solidFill>
                  <a:srgbClr val="0D0D0D"/>
                </a:solidFill>
                <a:latin typeface="+mn-ea"/>
                <a:cs typeface="+mn-ea"/>
              </a:rPr>
              <a:t>биологической </a:t>
            </a:r>
            <a:r>
              <a:rPr lang="ru-RU" altLang="ru-RU" sz="280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на </a:t>
            </a:r>
            <a:r>
              <a:rPr lang="ru-RU" altLang="ru-RU" sz="280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слизистые глаз, носа и рта</a:t>
            </a:r>
            <a:endParaRPr lang="ru-RU" sz="2800" dirty="0">
              <a:solidFill>
                <a:srgbClr val="0D0D0D"/>
              </a:solidFill>
            </a:endParaRPr>
          </a:p>
        </p:txBody>
      </p:sp>
      <p:pic>
        <p:nvPicPr>
          <p:cNvPr id="15" name="Picture 9" descr="C:\Users\larisa1\Desktop\скан\v4-728px-Remove-Foreign-Objects-from-the-Eye-Step-1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519" y="5005591"/>
            <a:ext cx="2761932" cy="169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4392592" y="5005591"/>
            <a:ext cx="7564056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лизистую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оболочку носа и глаз обильно промыть водой (не тереть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!!!)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отовую полость промыть большим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количеством воды.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41680" y="3290570"/>
            <a:ext cx="2790825" cy="706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Вымыть с мылом под проточной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75700" y="3290570"/>
            <a:ext cx="2465070" cy="706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Смазать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ранку 5%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раствором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йода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Аварийные ситуации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940" y="1250315"/>
            <a:ext cx="10644505" cy="2898775"/>
          </a:xfrm>
        </p:spPr>
        <p:txBody>
          <a:bodyPr/>
          <a:lstStyle/>
          <a:p>
            <a:r>
              <a:rPr lang="ru-RU" dirty="0" smtClean="0"/>
              <a:t>При попадании биологической жидкости  на неповреждённую </a:t>
            </a:r>
            <a:r>
              <a:rPr lang="ru-RU" dirty="0"/>
              <a:t>кожу</a:t>
            </a:r>
            <a:r>
              <a:rPr lang="ru-RU" dirty="0" smtClean="0"/>
              <a:t>: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19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68" y="2295469"/>
            <a:ext cx="2015198" cy="161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88460" y="2295525"/>
            <a:ext cx="7776845" cy="1476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- Обработать 70% спиртом или 0,5% спиртовым раствором хлоргекседина</a:t>
            </a:r>
          </a:p>
          <a:p>
            <a:r>
              <a:rPr lang="ru-RU" dirty="0"/>
              <a:t>- Промыть водой с мылом</a:t>
            </a:r>
          </a:p>
          <a:p>
            <a:r>
              <a:rPr lang="ru-RU" dirty="0"/>
              <a:t>-Повторно обработать 70% спиртом или 0% спиртовым раствором хлоргекседина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84505" y="4073525"/>
            <a:ext cx="8462010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/>
              <a:t>При попадании биологической жидкости  на </a:t>
            </a:r>
            <a:r>
              <a:rPr lang="ru-RU" sz="2800" dirty="0" smtClean="0"/>
              <a:t>одежду: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4410" y="5006041"/>
            <a:ext cx="8437943" cy="1476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- Спецодежда снимается и погружается в </a:t>
            </a:r>
            <a:r>
              <a:rPr lang="ru-RU" dirty="0" err="1" smtClean="0"/>
              <a:t>дез.раствор</a:t>
            </a:r>
            <a:r>
              <a:rPr lang="ru-RU" dirty="0" smtClean="0"/>
              <a:t>. </a:t>
            </a:r>
          </a:p>
          <a:p>
            <a:r>
              <a:rPr lang="ru-RU" dirty="0" smtClean="0"/>
              <a:t>- Обувь дважды протирается </a:t>
            </a:r>
            <a:r>
              <a:rPr lang="ru-RU" dirty="0" err="1" smtClean="0"/>
              <a:t>дез.раствором</a:t>
            </a:r>
            <a:r>
              <a:rPr lang="ru-RU" dirty="0" smtClean="0"/>
              <a:t> (руки при этом в перчатке)</a:t>
            </a:r>
          </a:p>
          <a:p>
            <a:r>
              <a:rPr lang="ru-RU" dirty="0" smtClean="0"/>
              <a:t>- Участок тела под одеждой протереть 70% спиртом или 0,5% спиртовым раствором хлоргекседина 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400" y="4206240"/>
            <a:ext cx="2795905" cy="209359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1" y="-1379978"/>
            <a:ext cx="12518571" cy="9212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Распространенность </a:t>
            </a:r>
            <a:r>
              <a:rPr lang="ru-RU" sz="3200" dirty="0"/>
              <a:t>ВИЧ-инфекции  в 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5750"/>
            <a:ext cx="10934700" cy="462153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01</a:t>
            </a:r>
            <a:r>
              <a:rPr lang="en-US" sz="2400" dirty="0" smtClean="0"/>
              <a:t>.</a:t>
            </a:r>
            <a:r>
              <a:rPr lang="ru-RU" altLang="en-US" sz="2400" dirty="0" smtClean="0"/>
              <a:t>01</a:t>
            </a:r>
            <a:r>
              <a:rPr lang="en-US" sz="2400" dirty="0" smtClean="0"/>
              <a:t>.202</a:t>
            </a:r>
            <a:r>
              <a:rPr lang="ru-RU" altLang="en-US" sz="2400" dirty="0" smtClean="0"/>
              <a:t>6</a:t>
            </a:r>
            <a:r>
              <a:rPr lang="ru-RU" sz="2400" dirty="0" smtClean="0"/>
              <a:t> в </a:t>
            </a:r>
            <a:r>
              <a:rPr lang="ru-RU" sz="2400" dirty="0"/>
              <a:t>Республике Татарстан выявлено </a:t>
            </a:r>
            <a:r>
              <a:rPr lang="ru-RU" sz="2400" b="1" dirty="0" smtClean="0">
                <a:solidFill>
                  <a:srgbClr val="FF0000"/>
                </a:solidFill>
              </a:rPr>
              <a:t>31 561  </a:t>
            </a:r>
            <a:r>
              <a:rPr lang="ru-RU" sz="2400" dirty="0" smtClean="0"/>
              <a:t>случая </a:t>
            </a:r>
            <a:r>
              <a:rPr lang="ru-RU" sz="2400" dirty="0"/>
              <a:t>ВИЧ-инфекции, из </a:t>
            </a:r>
            <a:r>
              <a:rPr lang="ru-RU" sz="2400" dirty="0" smtClean="0"/>
              <a:t>них: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27 670</a:t>
            </a:r>
            <a:r>
              <a:rPr lang="ru-RU" sz="2400" dirty="0" smtClean="0"/>
              <a:t> – впервые выявлены;</a:t>
            </a:r>
          </a:p>
          <a:p>
            <a:r>
              <a:rPr lang="ru-RU" sz="2400" dirty="0" smtClean="0"/>
              <a:t>3 891 – прибыли из других регионов. </a:t>
            </a:r>
            <a:endParaRPr lang="ru-RU" sz="2400" dirty="0"/>
          </a:p>
          <a:p>
            <a:r>
              <a:rPr lang="ru-RU" sz="2400" b="1" dirty="0">
                <a:solidFill>
                  <a:srgbClr val="1D3E91"/>
                </a:solidFill>
              </a:rPr>
              <a:t>У</a:t>
            </a:r>
            <a:r>
              <a:rPr lang="ru-RU" sz="2400" b="1" dirty="0" smtClean="0">
                <a:solidFill>
                  <a:srgbClr val="1D3E91"/>
                </a:solidFill>
              </a:rPr>
              <a:t>мерло</a:t>
            </a:r>
            <a:r>
              <a:rPr lang="ru-RU" sz="2400" dirty="0" smtClean="0"/>
              <a:t> </a:t>
            </a:r>
            <a:r>
              <a:rPr lang="ru-RU" sz="2400" dirty="0"/>
              <a:t>всего от различных причин 10 338</a:t>
            </a:r>
            <a:r>
              <a:rPr lang="ru-RU" sz="2400" b="1" dirty="0" smtClean="0">
                <a:solidFill>
                  <a:srgbClr val="1D3E91"/>
                </a:solidFill>
              </a:rPr>
              <a:t> </a:t>
            </a:r>
            <a:r>
              <a:rPr lang="ru-RU" sz="2400" dirty="0" smtClean="0"/>
              <a:t>человек.</a:t>
            </a:r>
          </a:p>
          <a:p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</a:rPr>
              <a:t>а </a:t>
            </a:r>
            <a:r>
              <a:rPr lang="ru-RU" sz="2400" b="1" dirty="0">
                <a:solidFill>
                  <a:srgbClr val="C00000"/>
                </a:solidFill>
              </a:rPr>
              <a:t>учете </a:t>
            </a:r>
            <a:r>
              <a:rPr lang="ru-RU" sz="2400" dirty="0"/>
              <a:t>состоят </a:t>
            </a:r>
            <a:r>
              <a:rPr lang="ru-RU" sz="2400" b="1" dirty="0" smtClean="0">
                <a:solidFill>
                  <a:srgbClr val="FF0000"/>
                </a:solidFill>
              </a:rPr>
              <a:t>15 859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dirty="0"/>
              <a:t>ВИЧ </a:t>
            </a:r>
            <a:r>
              <a:rPr lang="ru-RU" sz="2400" dirty="0" smtClean="0"/>
              <a:t>инфицированный, из них 127 детей.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 smtClean="0"/>
              <a:t>Родились </a:t>
            </a:r>
            <a:r>
              <a:rPr lang="ru-RU" sz="2400" b="1" dirty="0" smtClean="0">
                <a:solidFill>
                  <a:srgbClr val="FF0000"/>
                </a:solidFill>
              </a:rPr>
              <a:t>4416</a:t>
            </a:r>
            <a:r>
              <a:rPr lang="ru-RU" sz="2400" dirty="0" smtClean="0"/>
              <a:t> детей от ВИЧ-инфицированных матерей (4002</a:t>
            </a:r>
            <a:r>
              <a:rPr lang="ru-RU" sz="2400" b="1" dirty="0" smtClean="0">
                <a:solidFill>
                  <a:schemeClr val="accent1"/>
                </a:solidFill>
              </a:rPr>
              <a:t> </a:t>
            </a:r>
            <a:r>
              <a:rPr lang="ru-RU" sz="2400" dirty="0" smtClean="0"/>
              <a:t>«здоровые», продолжают наблюдаться </a:t>
            </a:r>
            <a:r>
              <a:rPr lang="ru-RU" sz="2400" b="1" dirty="0" smtClean="0">
                <a:solidFill>
                  <a:schemeClr val="accent1"/>
                </a:solidFill>
              </a:rPr>
              <a:t>207</a:t>
            </a:r>
            <a:r>
              <a:rPr lang="ru-RU" sz="2400" dirty="0" smtClean="0"/>
              <a:t> детей по перинатальному контакту, (</a:t>
            </a:r>
            <a:r>
              <a:rPr lang="ru-RU" sz="2400" b="1" dirty="0" smtClean="0">
                <a:solidFill>
                  <a:srgbClr val="FF0000"/>
                </a:solidFill>
              </a:rPr>
              <a:t>128 </a:t>
            </a:r>
            <a:r>
              <a:rPr lang="ru-RU" sz="2400" dirty="0" smtClean="0"/>
              <a:t>детям – </a:t>
            </a:r>
            <a:r>
              <a:rPr lang="ru-RU" sz="2400" b="1" dirty="0" smtClean="0">
                <a:solidFill>
                  <a:srgbClr val="FF0000"/>
                </a:solidFill>
              </a:rPr>
              <a:t>3,0%</a:t>
            </a:r>
            <a:r>
              <a:rPr lang="ru-RU" sz="2400" dirty="0" smtClean="0"/>
              <a:t> установлен диагноз ВИЧ-инфекция).</a:t>
            </a:r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2</a:t>
            </a:fld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0968" y="406401"/>
            <a:ext cx="9614132" cy="856846"/>
          </a:xfrm>
        </p:spPr>
        <p:txBody>
          <a:bodyPr>
            <a:noAutofit/>
          </a:bodyPr>
          <a:lstStyle/>
          <a:p>
            <a:r>
              <a:rPr lang="ru-RU" sz="2400" dirty="0"/>
              <a:t>ГАУЗ «Республиканский Центр по профилактике и борьбе со </a:t>
            </a:r>
            <a:r>
              <a:rPr lang="ru-RU" sz="2400" dirty="0" smtClean="0"/>
              <a:t>СПИД</a:t>
            </a:r>
            <a:r>
              <a:rPr lang="en-US" sz="2400" dirty="0" smtClean="0"/>
              <a:t> </a:t>
            </a:r>
            <a:r>
              <a:rPr lang="ru-RU" sz="2400" dirty="0" smtClean="0"/>
              <a:t>и </a:t>
            </a:r>
            <a:r>
              <a:rPr lang="ru-RU" sz="2400" dirty="0"/>
              <a:t>инфекционными заболеваниями Министерства здравоохранения Республики Татарстан»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20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4335"/>
            <a:ext cx="2953112" cy="189408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499100" y="1485900"/>
            <a:ext cx="1752600" cy="5056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СПИД ЦЕНТР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06800" y="3619371"/>
            <a:ext cx="5270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b="1" dirty="0">
                <a:solidFill>
                  <a:srgbClr val="002060"/>
                </a:solidFill>
              </a:rPr>
              <a:t>Казань, ул. Николая Ершова, 65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Тел: (843) 272-79-19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Телефон доверия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(843)  272-70-90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5670"/>
            <a:ext cx="3606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Набережные  Челны,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пр. </a:t>
            </a:r>
            <a:r>
              <a:rPr lang="ru-RU" b="1" dirty="0" err="1">
                <a:solidFill>
                  <a:srgbClr val="002060"/>
                </a:solidFill>
              </a:rPr>
              <a:t>Вахитова</a:t>
            </a:r>
            <a:r>
              <a:rPr lang="ru-RU" b="1" dirty="0">
                <a:solidFill>
                  <a:srgbClr val="002060"/>
                </a:solidFill>
              </a:rPr>
              <a:t>, д. 12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 : (8552) 38-88-39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8877298" y="2367170"/>
            <a:ext cx="292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Альметьевск, </a:t>
            </a:r>
            <a:r>
              <a:rPr lang="ru-RU" b="1" dirty="0" err="1">
                <a:solidFill>
                  <a:srgbClr val="002060"/>
                </a:solidFill>
              </a:rPr>
              <a:t>п.г.т</a:t>
            </a:r>
            <a:r>
              <a:rPr lang="ru-RU" b="1" dirty="0">
                <a:solidFill>
                  <a:srgbClr val="002060"/>
                </a:solidFill>
              </a:rPr>
              <a:t>. Нижняя Мактама, ул. Промышленная, д. 1а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Тел.: (8553) 36-20-18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6" y="3619371"/>
            <a:ext cx="2083143" cy="198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22" y="4782143"/>
            <a:ext cx="1937855" cy="2075855"/>
          </a:xfrm>
          <a:prstGeom prst="rect">
            <a:avLst/>
          </a:prstGeom>
        </p:spPr>
      </p:pic>
      <p:pic>
        <p:nvPicPr>
          <p:cNvPr id="13" name="Рисунок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6569" y="3708859"/>
            <a:ext cx="1822457" cy="174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20699" y="5438562"/>
            <a:ext cx="34984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www.infospid.ru</a:t>
            </a:r>
            <a:endParaRPr lang="ru-RU" sz="32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946869" y="5340677"/>
            <a:ext cx="27818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vk</a:t>
            </a:r>
            <a:r>
              <a:rPr lang="en-US" sz="3200" b="1" dirty="0"/>
              <a:t>.</a:t>
            </a:r>
            <a:r>
              <a:rPr lang="en-US" sz="3200" b="1" dirty="0" smtClean="0"/>
              <a:t>com</a:t>
            </a:r>
            <a:endParaRPr lang="ru-RU" sz="3200" dirty="0"/>
          </a:p>
        </p:txBody>
      </p:sp>
      <p:sp>
        <p:nvSpPr>
          <p:cNvPr id="16" name="Стрелка влево 15"/>
          <p:cNvSpPr/>
          <p:nvPr/>
        </p:nvSpPr>
        <p:spPr>
          <a:xfrm>
            <a:off x="3302000" y="2367170"/>
            <a:ext cx="965200" cy="6001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7645400" y="2385219"/>
            <a:ext cx="1028700" cy="5931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51" y="216511"/>
            <a:ext cx="8477249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5400" b="1" i="0" u="none" strike="noStrike" kern="1200" cap="none" spc="0" normalizeH="0" baseline="0" noProof="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+mn-cs"/>
              </a:rPr>
              <a:t>Спасибо за внимание!</a:t>
            </a:r>
          </a:p>
        </p:txBody>
      </p:sp>
      <p:pic>
        <p:nvPicPr>
          <p:cNvPr id="21507" name="Рисунок 10" descr="Semya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3513" y="1817077"/>
            <a:ext cx="8136836" cy="446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2036" y="216511"/>
            <a:ext cx="1391477" cy="1078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480" y="-1418902"/>
            <a:ext cx="12518571" cy="92125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8010" y="393700"/>
            <a:ext cx="10208895" cy="85661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/>
              <a:t>Заболеваемость ВИЧ-инфекцией за 2025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260"/>
            <a:ext cx="10934700" cy="108077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/>
              <a:t>Показатель заболеваемости по РТ </a:t>
            </a:r>
            <a:r>
              <a:rPr lang="ru-RU" sz="2400" b="1" dirty="0" smtClean="0">
                <a:solidFill>
                  <a:srgbClr val="C00000"/>
                </a:solidFill>
              </a:rPr>
              <a:t>– 17,3 на 100 тыс. нас. </a:t>
            </a:r>
            <a:r>
              <a:rPr lang="ru-RU" sz="2400" dirty="0" smtClean="0"/>
              <a:t>(2024 -19,1) </a:t>
            </a:r>
            <a:r>
              <a:rPr lang="ru-RU" sz="2400" b="1" dirty="0" smtClean="0">
                <a:solidFill>
                  <a:srgbClr val="C00000"/>
                </a:solidFill>
              </a:rPr>
              <a:t>снизился на 9,4% . </a:t>
            </a:r>
          </a:p>
          <a:p>
            <a:pPr marL="0" indent="0">
              <a:buNone/>
            </a:pPr>
            <a:r>
              <a:rPr lang="ru-RU" sz="2400" dirty="0" smtClean="0"/>
              <a:t>Впервые выявлено 692 чел. (2024 -766 чел.)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41DE6A-7C46-4C14-A639-DD6B92F35D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D0D0D">
                    <a:tint val="75000"/>
                  </a:srgbClr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tint val="75000"/>
                </a:srgbClr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gray">
          <a:xfrm>
            <a:off x="2078868" y="2568170"/>
            <a:ext cx="3171204" cy="787400"/>
          </a:xfrm>
          <a:prstGeom prst="roundRect">
            <a:avLst>
              <a:gd name="adj" fmla="val 16667"/>
            </a:avLst>
          </a:prstGeom>
          <a:solidFill>
            <a:srgbClr val="A5A5A5">
              <a:lumMod val="60000"/>
              <a:lumOff val="40000"/>
              <a:alpha val="89803"/>
            </a:srgbClr>
          </a:solidFill>
          <a:ln w="28575">
            <a:solidFill>
              <a:sysClr val="window" lastClr="FFFFFF">
                <a:lumMod val="50000"/>
              </a:sysClr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lang="ru-RU" altLang="ru-RU" sz="2400" b="1" kern="0" dirty="0">
              <a:solidFill>
                <a:srgbClr val="FF0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Bef>
                <a:spcPct val="0"/>
              </a:spcBef>
              <a:buNone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30 - 49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лет</a:t>
            </a:r>
            <a:r>
              <a:rPr lang="ru-RU" altLang="ru-RU" sz="2000" b="1" kern="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65,6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(2024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64,1%)</a:t>
            </a: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13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AutoShape 9"/>
          <p:cNvSpPr>
            <a:spLocks noChangeArrowheads="1"/>
          </p:cNvSpPr>
          <p:nvPr/>
        </p:nvSpPr>
        <p:spPr bwMode="gray">
          <a:xfrm>
            <a:off x="5816245" y="2568170"/>
            <a:ext cx="2941983" cy="790575"/>
          </a:xfrm>
          <a:prstGeom prst="roundRect">
            <a:avLst>
              <a:gd name="adj" fmla="val 16667"/>
            </a:avLst>
          </a:prstGeom>
          <a:solidFill>
            <a:srgbClr val="ED7D31">
              <a:lumMod val="60000"/>
              <a:lumOff val="40000"/>
              <a:alpha val="89803"/>
            </a:srgbClr>
          </a:solidFill>
          <a:ln w="28575">
            <a:solidFill>
              <a:sysClr val="window" lastClr="FFFFFF">
                <a:lumMod val="50000"/>
              </a:sysClr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ctr">
              <a:spcBef>
                <a:spcPct val="0"/>
              </a:spcBef>
              <a:buNone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старше </a:t>
            </a:r>
            <a:r>
              <a:rPr kumimoji="0" lang="ru-RU" alt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lang="ru-RU" altLang="ru-RU" sz="20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0D0D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alt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ru-R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alt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(11 мес. 2024</a:t>
            </a:r>
            <a:r>
              <a:rPr kumimoji="0" lang="ru-RU" alt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– 24,8%)</a:t>
            </a:r>
            <a:endParaRPr kumimoji="0" lang="ru-RU" altLang="ru-RU" sz="20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13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gray">
          <a:xfrm>
            <a:off x="7443442" y="5208254"/>
            <a:ext cx="3101975" cy="937238"/>
          </a:xfrm>
          <a:prstGeom prst="roundRect">
            <a:avLst>
              <a:gd name="adj" fmla="val 16667"/>
            </a:avLst>
          </a:prstGeom>
          <a:solidFill>
            <a:srgbClr val="E7E6E6">
              <a:lumMod val="90000"/>
              <a:alpha val="89803"/>
            </a:srgbClr>
          </a:solidFill>
          <a:ln w="28575">
            <a:solidFill>
              <a:sysClr val="window" lastClr="FFFFFF">
                <a:lumMod val="50000"/>
              </a:sysClr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Работающие </a:t>
            </a:r>
            <a:r>
              <a:rPr kumimoji="0" lang="ru-RU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72,5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(2024 – 62,4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15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2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ru-RU" altLang="ru-RU" sz="135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AutoShape 9"/>
          <p:cNvSpPr>
            <a:spLocks noChangeArrowheads="1"/>
          </p:cNvSpPr>
          <p:nvPr/>
        </p:nvSpPr>
        <p:spPr bwMode="gray">
          <a:xfrm>
            <a:off x="1524000" y="3716266"/>
            <a:ext cx="8388626" cy="1332302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  <a:alpha val="89803"/>
            </a:srgbClr>
          </a:solidFill>
          <a:ln w="28575">
            <a:solidFill>
              <a:sysClr val="window" lastClr="FFFFFF">
                <a:lumMod val="50000"/>
              </a:sysClr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000" b="1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Инфицировались при незащищенных половых контактах –</a:t>
            </a:r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89,2%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(2024 – 85,6%),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из них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3,8% 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фоне употребления </a:t>
            </a:r>
            <a:r>
              <a:rPr kumimoji="0" lang="ru-RU" sz="2000" b="1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психоактивных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20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 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637580" y="5302716"/>
            <a:ext cx="5815239" cy="868362"/>
          </a:xfrm>
          <a:prstGeom prst="roundRect">
            <a:avLst>
              <a:gd name="adj" fmla="val 16667"/>
            </a:avLst>
          </a:prstGeom>
          <a:solidFill>
            <a:srgbClr val="ED7D31">
              <a:lumMod val="20000"/>
              <a:lumOff val="80000"/>
              <a:alpha val="89803"/>
            </a:srgbClr>
          </a:solidFill>
          <a:ln w="28575">
            <a:solidFill>
              <a:sysClr val="window" lastClr="FFFFFF">
                <a:lumMod val="50000"/>
              </a:sysClr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мужчин и женщин </a:t>
            </a: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1,5</a:t>
            </a: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:1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ru-RU" sz="20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Мужчин 59,8%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(2024 – 58,7%)</a:t>
            </a:r>
            <a:endParaRPr kumimoji="0" lang="ru-RU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Смертность ВИЧ-инфицированных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2915" y="1365250"/>
            <a:ext cx="11572240" cy="4812030"/>
          </a:xfrm>
        </p:spPr>
        <p:txBody>
          <a:bodyPr>
            <a:normAutofit fontScale="300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 smtClean="0"/>
              <a:t>Ежегодно </a:t>
            </a:r>
            <a:r>
              <a:rPr lang="ru-RU" sz="6665" dirty="0"/>
              <a:t>в Республике Татарстан </a:t>
            </a:r>
            <a:r>
              <a:rPr lang="ru-RU" sz="6665" b="1" dirty="0">
                <a:solidFill>
                  <a:schemeClr val="accent1">
                    <a:lumMod val="50000"/>
                  </a:schemeClr>
                </a:solidFill>
              </a:rPr>
              <a:t>умирает 500 - 600 ВИЧ-инфицированных</a:t>
            </a:r>
            <a:r>
              <a:rPr lang="ru-RU" sz="6665" dirty="0"/>
              <a:t>, </a:t>
            </a:r>
            <a:r>
              <a:rPr lang="ru-RU" sz="6665" b="1" dirty="0"/>
              <a:t>З</a:t>
            </a:r>
            <a:r>
              <a:rPr lang="ru-RU" sz="6665" b="1" dirty="0" smtClean="0"/>
              <a:t>а 2025 год умерло - 547 чел.,</a:t>
            </a:r>
            <a:r>
              <a:rPr lang="ru-RU" sz="6665" b="1" dirty="0">
                <a:sym typeface="+mn-ea"/>
              </a:rPr>
              <a:t>в том числе: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b="1" dirty="0">
                <a:sym typeface="+mn-ea"/>
              </a:rPr>
              <a:t>  </a:t>
            </a:r>
            <a:r>
              <a:rPr lang="ru-RU" sz="6665" b="1" dirty="0">
                <a:solidFill>
                  <a:srgbClr val="FF0000"/>
                </a:solidFill>
                <a:sym typeface="+mn-ea"/>
              </a:rPr>
              <a:t>- от прогрессирования ВИЧ-инфекции - </a:t>
            </a:r>
            <a:r>
              <a:rPr lang="ru-RU" sz="6665" b="1" dirty="0" smtClean="0">
                <a:solidFill>
                  <a:srgbClr val="FF0000"/>
                </a:solidFill>
                <a:sym typeface="+mn-ea"/>
              </a:rPr>
              <a:t>25,8% (141 чел.),</a:t>
            </a:r>
            <a:endParaRPr lang="ru-RU" sz="6665" dirty="0">
              <a:solidFill>
                <a:srgbClr val="FF0000"/>
              </a:solidFill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  - 19,0</a:t>
            </a:r>
            <a:r>
              <a:rPr lang="ru-RU" sz="6665" dirty="0" smtClean="0">
                <a:solidFill>
                  <a:schemeClr val="accent1">
                    <a:lumMod val="50000"/>
                  </a:schemeClr>
                </a:solidFill>
              </a:rPr>
              <a:t>% (104 чел.)</a:t>
            </a:r>
            <a:r>
              <a:rPr lang="ru-RU" sz="6665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6665" dirty="0"/>
              <a:t>от заболеваний печени,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  - 16,3% (89 чел.) от сердечно-сосудичстых заболеваний,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  - 8,8% (48 чел.) от онкологических заболеваний.</a:t>
            </a:r>
            <a:r>
              <a:rPr lang="ru-RU" sz="6665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66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6665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Продолжительность жизни ВИЧ-инфицированных зависит от нескольких факторов: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    - приема АРВП;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    - </a:t>
            </a:r>
            <a:r>
              <a:rPr lang="ru-RU" sz="6665" dirty="0" smtClean="0"/>
              <a:t>возраста </a:t>
            </a:r>
            <a:r>
              <a:rPr lang="ru-RU" sz="6665" dirty="0"/>
              <a:t>больного;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    - стадии, на которой была обнаружена инфекция;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6665" dirty="0"/>
              <a:t>    - наличия сопутствующих заболеваний, в том  числе вирусного гепатита.</a:t>
            </a:r>
          </a:p>
          <a:p>
            <a:endParaRPr lang="ru-RU" sz="6665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4</a:t>
            </a:fld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Российская классификация ВИЧ-инфекции по </a:t>
            </a:r>
            <a:r>
              <a:rPr lang="ru-RU" b="1" dirty="0" smtClean="0"/>
              <a:t>Покровскому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750682"/>
            <a:ext cx="10515600" cy="449254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1.</a:t>
            </a:r>
            <a:r>
              <a:rPr lang="ru-RU" b="1" dirty="0">
                <a:solidFill>
                  <a:srgbClr val="FF0000"/>
                </a:solidFill>
              </a:rPr>
              <a:t>Стадия </a:t>
            </a:r>
            <a:r>
              <a:rPr lang="ru-RU" b="1" dirty="0" smtClean="0">
                <a:solidFill>
                  <a:srgbClr val="FF0000"/>
                </a:solidFill>
              </a:rPr>
              <a:t>инкубации</a:t>
            </a:r>
            <a:r>
              <a:rPr lang="ru-RU" dirty="0" smtClean="0"/>
              <a:t>, сразу </a:t>
            </a:r>
            <a:r>
              <a:rPr lang="ru-RU" dirty="0"/>
              <a:t>после инфицирования способен заражать других людей, но при этом результат анализа на ВИЧ будет отрицательный.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2.Стадия первичных проявлений </a:t>
            </a:r>
            <a:r>
              <a:rPr lang="ru-RU" dirty="0" smtClean="0"/>
              <a:t>(2 </a:t>
            </a:r>
            <a:r>
              <a:rPr lang="ru-RU" dirty="0"/>
              <a:t>до </a:t>
            </a:r>
            <a:r>
              <a:rPr lang="ru-RU" dirty="0" smtClean="0"/>
              <a:t>3 недели)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. Бессимптомная</a:t>
            </a:r>
          </a:p>
          <a:p>
            <a:pPr marL="0" indent="0">
              <a:buNone/>
            </a:pPr>
            <a:r>
              <a:rPr lang="ru-RU" dirty="0"/>
              <a:t>Б. Острая ВИЧ-инфекция без вторичных заболеваний</a:t>
            </a:r>
          </a:p>
          <a:p>
            <a:pPr marL="0" indent="0">
              <a:buNone/>
            </a:pPr>
            <a:r>
              <a:rPr lang="ru-RU" dirty="0"/>
              <a:t>В. Острая ВИЧ-инфекция с вторичными заболеваниями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3.Субклиническая стадия (латентная) (до 20 лет)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4. Стадия вторичных заболеваний </a:t>
            </a:r>
          </a:p>
          <a:p>
            <a:pPr marL="0" indent="0">
              <a:buNone/>
            </a:pPr>
            <a:r>
              <a:rPr lang="ru-RU" dirty="0"/>
              <a:t>4А</a:t>
            </a:r>
          </a:p>
          <a:p>
            <a:pPr marL="0" indent="0">
              <a:buNone/>
            </a:pPr>
            <a:r>
              <a:rPr lang="ru-RU" dirty="0"/>
              <a:t>4Б</a:t>
            </a:r>
          </a:p>
          <a:p>
            <a:pPr marL="0" indent="0">
              <a:buNone/>
            </a:pPr>
            <a:r>
              <a:rPr lang="ru-RU" dirty="0"/>
              <a:t>4В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</a:rPr>
              <a:t>5. Терминальная стадия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5</a:t>
            </a:fld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017" y="4067628"/>
            <a:ext cx="10685417" cy="24950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27017" y="2625634"/>
            <a:ext cx="10685417" cy="19071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6745" y="1348105"/>
            <a:ext cx="10685145" cy="1371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Особенности ВИЧ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Высокая избирательность – поражает </a:t>
            </a:r>
            <a:r>
              <a:rPr lang="ru-RU" b="1" dirty="0">
                <a:solidFill>
                  <a:srgbClr val="C00000"/>
                </a:solidFill>
              </a:rPr>
              <a:t>только иммунные клетки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</a:rPr>
              <a:t>Склонен к мутациям</a:t>
            </a:r>
            <a:r>
              <a:rPr lang="ru-RU" dirty="0">
                <a:solidFill>
                  <a:srgbClr val="C00000"/>
                </a:solidFill>
              </a:rPr>
              <a:t>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- каждый новый вирус отличается от исходного;</a:t>
            </a:r>
            <a:br>
              <a:rPr lang="ru-RU" dirty="0"/>
            </a:br>
            <a:r>
              <a:rPr lang="ru-RU" dirty="0"/>
              <a:t>- вирус ускользает от контроля со стороны организма.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Способность </a:t>
            </a:r>
            <a:r>
              <a:rPr lang="ru-RU" dirty="0"/>
              <a:t>к сохранению без размножения:</a:t>
            </a:r>
            <a:br>
              <a:rPr lang="ru-RU" dirty="0"/>
            </a:br>
            <a:r>
              <a:rPr lang="ru-RU" dirty="0"/>
              <a:t>- </a:t>
            </a:r>
            <a:r>
              <a:rPr lang="ru-RU" b="1" dirty="0">
                <a:solidFill>
                  <a:srgbClr val="C00000"/>
                </a:solidFill>
              </a:rPr>
              <a:t>хранится</a:t>
            </a:r>
            <a:r>
              <a:rPr lang="ru-RU" dirty="0"/>
              <a:t> в клетках иммунологической памяти на </a:t>
            </a:r>
            <a:r>
              <a:rPr lang="ru-RU" b="1" dirty="0">
                <a:solidFill>
                  <a:srgbClr val="C00000"/>
                </a:solidFill>
              </a:rPr>
              <a:t>протяжении всей жизни</a:t>
            </a:r>
            <a:r>
              <a:rPr lang="ru-RU" dirty="0"/>
              <a:t> человека.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Инфицирующие биологические жидкости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7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684655"/>
            <a:ext cx="4044950" cy="44926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cs typeface="+mn-lt"/>
              </a:rPr>
              <a:t>Высокая степень риска: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cs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кровь, плазма, сыворотка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семенная жидкость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вагинальный секрет</a:t>
            </a:r>
          </a:p>
        </p:txBody>
      </p:sp>
      <p:sp>
        <p:nvSpPr>
          <p:cNvPr id="3" name="Объект 4"/>
          <p:cNvSpPr>
            <a:spLocks noGrp="1"/>
          </p:cNvSpPr>
          <p:nvPr/>
        </p:nvSpPr>
        <p:spPr>
          <a:xfrm>
            <a:off x="5633085" y="1684655"/>
            <a:ext cx="5161915" cy="4492625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400" b="1" dirty="0">
                <a:solidFill>
                  <a:schemeClr val="tx1"/>
                </a:solidFill>
                <a:cs typeface="+mn-lt"/>
              </a:rPr>
              <a:t>Средняя степень риска:</a:t>
            </a:r>
          </a:p>
          <a:p>
            <a:pPr>
              <a:defRPr/>
            </a:pPr>
            <a:endParaRPr lang="ru-RU" sz="2400" dirty="0">
              <a:solidFill>
                <a:schemeClr val="tx1"/>
              </a:solidFill>
              <a:cs typeface="+mn-lt"/>
            </a:endParaRP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ликвор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синовиальная жидкость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плевральная жидкость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перитонеальная жидкость</a:t>
            </a:r>
          </a:p>
          <a:p>
            <a:pPr marL="342900" indent="-342900">
              <a:buFontTx/>
              <a:buChar char="-"/>
              <a:defRPr/>
            </a:pPr>
            <a:r>
              <a:rPr lang="ru-RU" sz="2400" dirty="0">
                <a:solidFill>
                  <a:schemeClr val="tx1"/>
                </a:solidFill>
                <a:cs typeface="+mn-lt"/>
              </a:rPr>
              <a:t>грудное молоко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Нормативные документы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СанПиН 3.3686-21 </a:t>
            </a:r>
            <a:r>
              <a:rPr lang="ru-RU" dirty="0"/>
              <a:t>«Санитарно-эпидемиологические требования по профилактике инфекционных болезней» (Постановление Главного государственного санитарного врача Российской Федерации от 28.01.2021 № 4 «Об утверждении санитарных правил и норм»). </a:t>
            </a:r>
            <a:r>
              <a:rPr lang="ru-RU" dirty="0">
                <a:solidFill>
                  <a:srgbClr val="FF0000"/>
                </a:solidFill>
              </a:rPr>
              <a:t>Пункт VI. Профилактика ВИЧ-инфекции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  <a:p>
            <a:r>
              <a:rPr lang="ru-RU" dirty="0"/>
              <a:t>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Федеральный Закон «О предупреждении распространения в РФ заболевания, вызываемое вирусом иммунодефицита человека (ВИЧ-инфекции)» </a:t>
            </a:r>
            <a:r>
              <a:rPr lang="ru-RU" dirty="0"/>
              <a:t>№38-ФЗ от 30.03.1995. (Любой гражданин РФ может обследоваться на ВИЧ: добровольно бесплатно, анонимно по желанию, с консультированием по вопросам профилактики ВИЧ-инфекции).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41DE6A-7C46-4C14-A639-DD6B92F35D91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D0D0D">
                    <a:tint val="75000"/>
                  </a:srgbClr>
                </a:solidFill>
                <a:effectLst/>
                <a:uLnTx/>
                <a:uFillTx/>
                <a:latin typeface="Lora"/>
                <a:ea typeface="+mn-ea"/>
                <a:cs typeface="+mn-cs"/>
              </a:r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D0D0D">
                  <a:tint val="75000"/>
                </a:srgbClr>
              </a:solidFill>
              <a:effectLst/>
              <a:uLnTx/>
              <a:uFillTx/>
              <a:latin typeface="Lora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Нормативные документы по обследованию на ВИЧ-инфекцию в Республике Татарстан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Приказ МЗ РТ от </a:t>
            </a:r>
            <a:r>
              <a:rPr lang="ru-RU" dirty="0" smtClean="0"/>
              <a:t>18 марта 2025 </a:t>
            </a:r>
            <a:r>
              <a:rPr lang="ru-RU" dirty="0"/>
              <a:t>года </a:t>
            </a:r>
            <a:r>
              <a:rPr lang="ru-RU" dirty="0" smtClean="0"/>
              <a:t>№685 </a:t>
            </a:r>
            <a:r>
              <a:rPr lang="ru-RU" dirty="0"/>
              <a:t>«Об </a:t>
            </a:r>
            <a:r>
              <a:rPr lang="ru-RU" dirty="0" smtClean="0"/>
              <a:t>утверждении квот на проведение обследований </a:t>
            </a:r>
            <a:r>
              <a:rPr lang="ru-RU" dirty="0"/>
              <a:t>на </a:t>
            </a:r>
            <a:r>
              <a:rPr lang="ru-RU" dirty="0" smtClean="0"/>
              <a:t>ВИЧ-инфекцию на 2025 год».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dirty="0"/>
              <a:t>2. Приказ МЗ РТ от </a:t>
            </a:r>
            <a:r>
              <a:rPr lang="ru-RU" dirty="0" smtClean="0"/>
              <a:t>19.12.2023 года №3072 «</a:t>
            </a:r>
            <a:r>
              <a:rPr lang="ru-RU" dirty="0"/>
              <a:t>Об организации лабораторной диагностики и лабораторного </a:t>
            </a:r>
            <a:r>
              <a:rPr lang="ru-RU" dirty="0" smtClean="0"/>
              <a:t>сопровождения лечения ВИЧ-инфекции </a:t>
            </a:r>
            <a:r>
              <a:rPr lang="ru-RU" dirty="0"/>
              <a:t>в Республике </a:t>
            </a:r>
            <a:r>
              <a:rPr lang="ru-RU" dirty="0" smtClean="0"/>
              <a:t>Татарстан».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1DE6A-7C46-4C14-A639-DD6B92F35D91}" type="slidenum">
              <a:rPr lang="ru-RU" smtClean="0"/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6">
      <a:dk1>
        <a:srgbClr val="0D0D0D"/>
      </a:dk1>
      <a:lt1>
        <a:srgbClr val="FFFFFF"/>
      </a:lt1>
      <a:dk2>
        <a:srgbClr val="44546A"/>
      </a:dk2>
      <a:lt2>
        <a:srgbClr val="E7E6E6"/>
      </a:lt2>
      <a:accent1>
        <a:srgbClr val="1D3E91"/>
      </a:accent1>
      <a:accent2>
        <a:srgbClr val="0D74FA"/>
      </a:accent2>
      <a:accent3>
        <a:srgbClr val="7F7F7F"/>
      </a:accent3>
      <a:accent4>
        <a:srgbClr val="FFDF7F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tserrat Medium"/>
        <a:ea typeface=""/>
        <a:cs typeface=""/>
      </a:majorFont>
      <a:minorFont>
        <a:latin typeface="Lor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1491</Words>
  <Application>Microsoft Office PowerPoint</Application>
  <PresentationFormat>Широкоэкранный</PresentationFormat>
  <Paragraphs>196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3" baseType="lpstr">
      <vt:lpstr>Lora</vt:lpstr>
      <vt:lpstr>Times New Roman</vt:lpstr>
      <vt:lpstr>Arial</vt:lpstr>
      <vt:lpstr>Tahoma</vt:lpstr>
      <vt:lpstr>Wingdings 3</vt:lpstr>
      <vt:lpstr>Mongolian Baiti</vt:lpstr>
      <vt:lpstr>Montserrat Medium</vt:lpstr>
      <vt:lpstr>Calibri</vt:lpstr>
      <vt:lpstr>Monotype Corsiva</vt:lpstr>
      <vt:lpstr>Calibri Light</vt:lpstr>
      <vt:lpstr>Тема Office</vt:lpstr>
      <vt:lpstr>1_Тема Office</vt:lpstr>
      <vt:lpstr>Профилактика ВИЧ-инфекции среди медицинских работников</vt:lpstr>
      <vt:lpstr>Распространенность ВИЧ-инфекции  в РТ</vt:lpstr>
      <vt:lpstr> Заболеваемость ВИЧ-инфекцией за 2025 год</vt:lpstr>
      <vt:lpstr>Смертность ВИЧ-инфицированных</vt:lpstr>
      <vt:lpstr>Российская классификация ВИЧ-инфекции по Покровскому</vt:lpstr>
      <vt:lpstr>Особенности ВИЧ </vt:lpstr>
      <vt:lpstr>Инфицирующие биологические жидкости </vt:lpstr>
      <vt:lpstr>Нормативные документы</vt:lpstr>
      <vt:lpstr>Нормативные документы по обследованию на ВИЧ-инфекцию в Республике Татарстан </vt:lpstr>
      <vt:lpstr>Методы  лабораторной диагностики</vt:lpstr>
      <vt:lpstr> </vt:lpstr>
      <vt:lpstr>Госпитальная помощь больным ВИЧ-инфекцией </vt:lpstr>
      <vt:lpstr> Стигме нет места там, куда люди приходят за помощью ! </vt:lpstr>
      <vt:lpstr>Мониторинг медицинских аварийных ситуаций в Республике Татарстан </vt:lpstr>
      <vt:lpstr>Профилактика ВИЧ-инфекции у медицинских работников</vt:lpstr>
      <vt:lpstr>Профилактика профессионального инфицирования ВИЧ</vt:lpstr>
      <vt:lpstr>Укладка экстренной профилактики парентеральных инфекций для оказания первой помощи при аварийной ситуации</vt:lpstr>
      <vt:lpstr>Аварийные ситуации </vt:lpstr>
      <vt:lpstr>Аварийные ситуации </vt:lpstr>
      <vt:lpstr>ГАУЗ «Республиканский Центр по профилактике и борьбе со СПИД и инфекционными заболеваниями Министерства здравоохранения Республики Татарстан»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214</cp:revision>
  <cp:lastPrinted>2026-02-04T10:23:48Z</cp:lastPrinted>
  <dcterms:created xsi:type="dcterms:W3CDTF">2026-02-04T10:23:48Z</dcterms:created>
  <dcterms:modified xsi:type="dcterms:W3CDTF">2026-02-04T11:08:08Z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/>
  </property>
  <property fmtid="{D5CDD505-2E9C-101B-9397-08002B2CF9AE}" pid="3" name="KSOProductBuildVer">
    <vt:lpwstr>1049-11.1.0.11698</vt:lpwstr>
  </property>
</Properties>
</file>