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6"/>
  </p:notesMasterIdLst>
  <p:sldIdLst>
    <p:sldId id="256" r:id="rId2"/>
    <p:sldId id="257" r:id="rId3"/>
    <p:sldId id="342" r:id="rId4"/>
    <p:sldId id="350" r:id="rId5"/>
    <p:sldId id="331" r:id="rId6"/>
    <p:sldId id="333" r:id="rId7"/>
    <p:sldId id="269" r:id="rId8"/>
    <p:sldId id="336" r:id="rId9"/>
    <p:sldId id="359" r:id="rId10"/>
    <p:sldId id="353" r:id="rId11"/>
    <p:sldId id="357" r:id="rId12"/>
    <p:sldId id="354" r:id="rId13"/>
    <p:sldId id="360" r:id="rId14"/>
    <p:sldId id="363" r:id="rId15"/>
    <p:sldId id="361" r:id="rId16"/>
    <p:sldId id="347" r:id="rId17"/>
    <p:sldId id="355" r:id="rId18"/>
    <p:sldId id="349" r:id="rId19"/>
    <p:sldId id="356" r:id="rId20"/>
    <p:sldId id="284" r:id="rId21"/>
    <p:sldId id="285" r:id="rId22"/>
    <p:sldId id="286" r:id="rId23"/>
    <p:sldId id="287" r:id="rId24"/>
    <p:sldId id="289" r:id="rId25"/>
    <p:sldId id="290" r:id="rId26"/>
    <p:sldId id="291" r:id="rId27"/>
    <p:sldId id="292" r:id="rId28"/>
    <p:sldId id="294" r:id="rId29"/>
    <p:sldId id="341" r:id="rId30"/>
    <p:sldId id="320" r:id="rId31"/>
    <p:sldId id="362" r:id="rId32"/>
    <p:sldId id="365" r:id="rId33"/>
    <p:sldId id="309" r:id="rId34"/>
    <p:sldId id="339" r:id="rId35"/>
  </p:sldIdLst>
  <p:sldSz cx="9144000" cy="6858000" type="screen4x3"/>
  <p:notesSz cx="7099300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0D"/>
    <a:srgbClr val="001746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93" autoAdjust="0"/>
    <p:restoredTop sz="91021" autoAdjust="0"/>
  </p:normalViewPr>
  <p:slideViewPr>
    <p:cSldViewPr>
      <p:cViewPr varScale="1">
        <p:scale>
          <a:sx n="67" d="100"/>
          <a:sy n="67" d="100"/>
        </p:scale>
        <p:origin x="9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E5514-98FC-40D7-89F0-844F05A6F38D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5D513CE-3638-464D-9E49-234DAB3820B5}">
      <dgm:prSet phldrT="[Текст]"/>
      <dgm:spPr/>
      <dgm:t>
        <a:bodyPr/>
        <a:lstStyle/>
        <a:p>
          <a:r>
            <a:rPr lang="ru-RU" altLang="ru-RU" dirty="0" smtClean="0"/>
            <a:t>Есть любимая клетка</a:t>
          </a:r>
        </a:p>
      </dgm:t>
    </dgm:pt>
    <dgm:pt modelId="{2A59978E-E8AA-4599-906A-8301ABB26C50}" type="parTrans" cxnId="{F53AB778-86AE-4D99-B56F-1654C8FB1C79}">
      <dgm:prSet/>
      <dgm:spPr/>
      <dgm:t>
        <a:bodyPr/>
        <a:lstStyle/>
        <a:p>
          <a:endParaRPr lang="ru-RU"/>
        </a:p>
      </dgm:t>
    </dgm:pt>
    <dgm:pt modelId="{3578B714-9168-49DA-A91C-8AA38E01CE5F}" type="sibTrans" cxnId="{F53AB778-86AE-4D99-B56F-1654C8FB1C79}">
      <dgm:prSet/>
      <dgm:spPr/>
      <dgm:t>
        <a:bodyPr/>
        <a:lstStyle/>
        <a:p>
          <a:endParaRPr lang="ru-RU"/>
        </a:p>
      </dgm:t>
    </dgm:pt>
    <dgm:pt modelId="{26E81216-BEF3-47F4-84BB-894B7B145899}" type="pres">
      <dgm:prSet presAssocID="{28CE5514-98FC-40D7-89F0-844F05A6F3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D8A51-F2D8-476E-B46E-CAAC6878615D}" type="pres">
      <dgm:prSet presAssocID="{65D513CE-3638-464D-9E49-234DAB3820B5}" presName="node" presStyleLbl="node1" presStyleIdx="0" presStyleCnt="1" custScaleX="55210" custScaleY="43468" custLinFactNeighborX="2095" custLinFactNeighborY="-20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2798FC-1169-4057-8A8A-5F4F701DA34B}" type="presOf" srcId="{28CE5514-98FC-40D7-89F0-844F05A6F38D}" destId="{26E81216-BEF3-47F4-84BB-894B7B145899}" srcOrd="0" destOrd="0" presId="urn:microsoft.com/office/officeart/2005/8/layout/default"/>
    <dgm:cxn modelId="{F53AB778-86AE-4D99-B56F-1654C8FB1C79}" srcId="{28CE5514-98FC-40D7-89F0-844F05A6F38D}" destId="{65D513CE-3638-464D-9E49-234DAB3820B5}" srcOrd="0" destOrd="0" parTransId="{2A59978E-E8AA-4599-906A-8301ABB26C50}" sibTransId="{3578B714-9168-49DA-A91C-8AA38E01CE5F}"/>
    <dgm:cxn modelId="{21E9B2A7-5848-47B2-AD0C-1770F0917B53}" type="presOf" srcId="{65D513CE-3638-464D-9E49-234DAB3820B5}" destId="{B7AD8A51-F2D8-476E-B46E-CAAC6878615D}" srcOrd="0" destOrd="0" presId="urn:microsoft.com/office/officeart/2005/8/layout/default"/>
    <dgm:cxn modelId="{2DBBC815-F0A8-47D6-98C4-35D12A4C7D87}" type="presParOf" srcId="{26E81216-BEF3-47F4-84BB-894B7B145899}" destId="{B7AD8A51-F2D8-476E-B46E-CAAC6878615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E5514-98FC-40D7-89F0-844F05A6F38D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1B0C6AB-2D92-4914-959E-A42A8BDF0574}">
      <dgm:prSet phldrT="[Текст]"/>
      <dgm:spPr/>
      <dgm:t>
        <a:bodyPr/>
        <a:lstStyle/>
        <a:p>
          <a:r>
            <a:rPr lang="ru-RU" altLang="ru-RU" dirty="0" smtClean="0"/>
            <a:t>Вирус всё время изменяется</a:t>
          </a:r>
        </a:p>
      </dgm:t>
    </dgm:pt>
    <dgm:pt modelId="{A04D16EE-B080-457C-8C14-0D60EDA8D3F1}" type="parTrans" cxnId="{5B130CBF-11FD-4E60-AC0F-3BA4BE95B3C0}">
      <dgm:prSet/>
      <dgm:spPr/>
      <dgm:t>
        <a:bodyPr/>
        <a:lstStyle/>
        <a:p>
          <a:endParaRPr lang="ru-RU"/>
        </a:p>
      </dgm:t>
    </dgm:pt>
    <dgm:pt modelId="{8FAD0A74-63CD-4BFE-8F60-91230A5DCF52}" type="sibTrans" cxnId="{5B130CBF-11FD-4E60-AC0F-3BA4BE95B3C0}">
      <dgm:prSet/>
      <dgm:spPr/>
      <dgm:t>
        <a:bodyPr/>
        <a:lstStyle/>
        <a:p>
          <a:endParaRPr lang="ru-RU"/>
        </a:p>
      </dgm:t>
    </dgm:pt>
    <dgm:pt modelId="{26E81216-BEF3-47F4-84BB-894B7B145899}" type="pres">
      <dgm:prSet presAssocID="{28CE5514-98FC-40D7-89F0-844F05A6F3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01D880-CBC2-45DA-B411-19956FF75A56}" type="pres">
      <dgm:prSet presAssocID="{B1B0C6AB-2D92-4914-959E-A42A8BDF0574}" presName="node" presStyleLbl="node1" presStyleIdx="0" presStyleCnt="1" custScaleX="55901" custScaleY="42397" custLinFactNeighborX="187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BF66D-FAA2-405D-8452-B4FBC9237D58}" type="presOf" srcId="{B1B0C6AB-2D92-4914-959E-A42A8BDF0574}" destId="{0B01D880-CBC2-45DA-B411-19956FF75A56}" srcOrd="0" destOrd="0" presId="urn:microsoft.com/office/officeart/2005/8/layout/default"/>
    <dgm:cxn modelId="{5B130CBF-11FD-4E60-AC0F-3BA4BE95B3C0}" srcId="{28CE5514-98FC-40D7-89F0-844F05A6F38D}" destId="{B1B0C6AB-2D92-4914-959E-A42A8BDF0574}" srcOrd="0" destOrd="0" parTransId="{A04D16EE-B080-457C-8C14-0D60EDA8D3F1}" sibTransId="{8FAD0A74-63CD-4BFE-8F60-91230A5DCF52}"/>
    <dgm:cxn modelId="{F9666381-A966-4A71-9760-D8DEDC87EB44}" type="presOf" srcId="{28CE5514-98FC-40D7-89F0-844F05A6F38D}" destId="{26E81216-BEF3-47F4-84BB-894B7B145899}" srcOrd="0" destOrd="0" presId="urn:microsoft.com/office/officeart/2005/8/layout/default"/>
    <dgm:cxn modelId="{F1E76419-B0BA-4D9D-A88A-641029900C77}" type="presParOf" srcId="{26E81216-BEF3-47F4-84BB-894B7B145899}" destId="{0B01D880-CBC2-45DA-B411-19956FF75A5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D8A51-F2D8-476E-B46E-CAAC6878615D}">
      <dsp:nvSpPr>
        <dsp:cNvPr id="0" name=""/>
        <dsp:cNvSpPr/>
      </dsp:nvSpPr>
      <dsp:spPr>
        <a:xfrm>
          <a:off x="2127397" y="429089"/>
          <a:ext cx="4795982" cy="22655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5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5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5600" kern="1200" dirty="0" smtClean="0"/>
            <a:t>Есть любимая клетка</a:t>
          </a:r>
        </a:p>
      </dsp:txBody>
      <dsp:txXfrm>
        <a:off x="2127397" y="429089"/>
        <a:ext cx="4795982" cy="2265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1D880-CBC2-45DA-B411-19956FF75A56}">
      <dsp:nvSpPr>
        <dsp:cNvPr id="0" name=""/>
        <dsp:cNvSpPr/>
      </dsp:nvSpPr>
      <dsp:spPr>
        <a:xfrm>
          <a:off x="2078186" y="1524017"/>
          <a:ext cx="4856008" cy="22097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4900" kern="1200" dirty="0" smtClean="0"/>
            <a:t>Вирус всё время изменяется</a:t>
          </a:r>
        </a:p>
      </dsp:txBody>
      <dsp:txXfrm>
        <a:off x="2078186" y="1524017"/>
        <a:ext cx="4856008" cy="2209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C16FFF-582A-41AF-9843-0148D2A02D8F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BE54CDB8-2C36-457C-9DDE-2F37417F04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Первый человек, официально считающийся излеченным от ВИЧ-инфекции, Тимоти Браун (</a:t>
            </a:r>
            <a:r>
              <a:rPr lang="ru-RU" dirty="0" err="1" smtClean="0"/>
              <a:t>Timothy</a:t>
            </a:r>
            <a:r>
              <a:rPr lang="ru-RU" dirty="0" smtClean="0"/>
              <a:t> </a:t>
            </a:r>
            <a:r>
              <a:rPr lang="ru-RU" dirty="0" err="1" smtClean="0"/>
              <a:t>Brown</a:t>
            </a:r>
            <a:r>
              <a:rPr lang="ru-RU" dirty="0" smtClean="0"/>
              <a:t>), известный как «берлинский пациент», получил естественную мутацию рецептора CCR5 после пересадок костного мозга в рамках терапии лейкемии. Широкое применение подобного подхода исключено, т.к., с одной стороны, существует дефицит доноров с мутацией гена белка-</a:t>
            </a:r>
            <a:r>
              <a:rPr lang="ru-RU" dirty="0" err="1" smtClean="0"/>
              <a:t>корецептора</a:t>
            </a:r>
            <a:r>
              <a:rPr lang="ru-RU" dirty="0" smtClean="0"/>
              <a:t> CCR5, а с другой стороны, химеотерапия и последующая пересадка костного мозга весьма рискованная процедура с достаточно высоким уровнем летальности.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«</a:t>
            </a:r>
            <a:r>
              <a:rPr lang="ru-RU" dirty="0" err="1" smtClean="0"/>
              <a:t>трентонского</a:t>
            </a:r>
            <a:r>
              <a:rPr lang="ru-RU" dirty="0" smtClean="0"/>
              <a:t> пациента» более 13% CD4 клеток были лишены гена CCR5 после терапии, что в два раза больше, чем у других участников исследования. Это связывают с тем, что «</a:t>
            </a:r>
            <a:r>
              <a:rPr lang="ru-RU" dirty="0" err="1" smtClean="0"/>
              <a:t>трентонский</a:t>
            </a:r>
            <a:r>
              <a:rPr lang="ru-RU" dirty="0" smtClean="0"/>
              <a:t> пациент» исходно имел неполную мутацию CCR5.</a:t>
            </a:r>
          </a:p>
          <a:p>
            <a:pPr>
              <a:defRPr/>
            </a:pPr>
            <a:r>
              <a:rPr lang="ru-RU" dirty="0" smtClean="0"/>
              <a:t>В отличие от «берлинского пациента», пациент из </a:t>
            </a:r>
            <a:r>
              <a:rPr lang="ru-RU" dirty="0" err="1" smtClean="0"/>
              <a:t>Трентона</a:t>
            </a:r>
            <a:r>
              <a:rPr lang="ru-RU" dirty="0" smtClean="0"/>
              <a:t> не излечился от ВИЧ-инфекции, но он обнаружил способность контролировать вирусную нагрузку на неопределяемом уровне без антиретровирусной терапии в течение 12 недель. Данные этого исследования позволили предположить, что всего лишь 10% CD4 клеток, свободных от ВИЧ, позволяют контролировать инфекцию.</a:t>
            </a:r>
          </a:p>
          <a:p>
            <a:pPr>
              <a:defRPr/>
            </a:pPr>
            <a:r>
              <a:rPr lang="ru-RU" dirty="0" smtClean="0"/>
              <a:t>SB-728 основана на экстракорпоральной обработке собственных лимфоцитов с использованием технологии «цинковых пальцев» (</a:t>
            </a:r>
            <a:r>
              <a:rPr lang="ru-RU" dirty="0" err="1" smtClean="0"/>
              <a:t>Zink</a:t>
            </a:r>
            <a:r>
              <a:rPr lang="ru-RU" dirty="0" smtClean="0"/>
              <a:t> </a:t>
            </a:r>
            <a:r>
              <a:rPr lang="ru-RU" dirty="0" err="1" smtClean="0"/>
              <a:t>FiNgers</a:t>
            </a:r>
            <a:r>
              <a:rPr lang="ru-RU" dirty="0" smtClean="0"/>
              <a:t>, ZFN). Эта технология компании </a:t>
            </a:r>
            <a:r>
              <a:rPr lang="ru-RU" dirty="0" err="1" smtClean="0"/>
              <a:t>Sangamo</a:t>
            </a:r>
            <a:r>
              <a:rPr lang="ru-RU" dirty="0" smtClean="0"/>
              <a:t> позволяет прицельно вносить изменения в структуру ДНК в терапевтических целях, в данном случае изменения вносились в гены, кодирующие </a:t>
            </a:r>
            <a:r>
              <a:rPr lang="ru-RU" dirty="0" err="1" smtClean="0"/>
              <a:t>корецептор</a:t>
            </a:r>
            <a:r>
              <a:rPr lang="ru-RU" dirty="0" smtClean="0"/>
              <a:t> CCR5.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6A9372-3B85-423D-9B13-0BCC360BB751}" type="slidenum">
              <a:rPr lang="ru-RU" altLang="ru-RU">
                <a:latin typeface="Calibri" panose="020F0502020204030204" pitchFamily="34" charset="0"/>
              </a:rPr>
              <a:pPr/>
              <a:t>32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8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292D83-FA8E-4D16-9DEA-3F6B3A58F10A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5911-1763-4E1E-A750-A15F37560F14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6ABADB-71CD-4A15-A5AF-88CD49BA80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81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DF98-72C3-43E9-8875-249C633F794F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89FF-E6EC-409A-BABC-93DB3D829B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78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2345-D25F-427E-8C44-FAC6BD94ED50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80ED-F382-4168-B5B7-26EE6030C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99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E6B6E2-F572-477E-9C36-A2E4FEA37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472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F64745-91CD-4745-B92A-F8DD581EA5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9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745-2AAD-4B3D-88E8-16F7A954E8F6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4D33-A2EF-4AF9-9DBA-1CBEA8E2E3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28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BB3F-8FF9-4ACC-B89E-841D4B28313C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FEC480-7F26-40CC-A5DD-95D5B26DF8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236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94623-2900-4A19-94AA-6218B4F05B5F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C21B-4EEE-4574-91CC-56570286B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40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BD60-8684-4A8D-9349-2D76CE9E265E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07816-9C86-4F89-8710-6351636C40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458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A0378-6804-4F0F-BBD2-85BBE4798DF7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CFEDA-4C6F-4584-8164-C380266C3D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91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F50EE-2567-403D-BCB6-D778A4339398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C1BF-115F-45C5-9E82-5EDEEF95D2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339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414C-1BD5-4C5E-8997-C79702B06E39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396450-7F57-4CC5-B9C1-7D6A5C63BB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57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8920-49D4-416E-BEF2-4F62B24768BF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4E60-0258-4992-AAC2-CD4ADB7C90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98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FF"/>
            </a:gs>
            <a:gs pos="999">
              <a:srgbClr val="0000FF"/>
            </a:gs>
            <a:gs pos="100000">
              <a:srgbClr val="00174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82A561-817E-40D6-8DE1-9A8212A1B255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9DADBC"/>
                </a:solidFill>
              </a:defRPr>
            </a:lvl1pPr>
          </a:lstStyle>
          <a:p>
            <a:pPr>
              <a:defRPr/>
            </a:pPr>
            <a:fld id="{BE923C9E-12F4-45C6-87B9-DE7D689033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27" r:id="rId2"/>
    <p:sldLayoutId id="2147483836" r:id="rId3"/>
    <p:sldLayoutId id="2147483828" r:id="rId4"/>
    <p:sldLayoutId id="2147483829" r:id="rId5"/>
    <p:sldLayoutId id="2147483830" r:id="rId6"/>
    <p:sldLayoutId id="2147483831" r:id="rId7"/>
    <p:sldLayoutId id="2147483837" r:id="rId8"/>
    <p:sldLayoutId id="2147483832" r:id="rId9"/>
    <p:sldLayoutId id="2147483833" r:id="rId10"/>
    <p:sldLayoutId id="2147483834" r:id="rId11"/>
    <p:sldLayoutId id="2147483838" r:id="rId12"/>
    <p:sldLayoutId id="214748383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spdfund.org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rvt.ru/" TargetMode="External"/><Relationship Id="rId5" Type="http://schemas.openxmlformats.org/officeDocument/2006/relationships/hyperlink" Target="http://www.spdfund.org/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786058"/>
            <a:ext cx="7429552" cy="230124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kern="0" cap="small" spc="300" smtClean="0"/>
              <a:t>ВИЧ-инфекция</a:t>
            </a:r>
            <a:endParaRPr lang="ru-RU" sz="5400" kern="0" cap="small" spc="300"/>
          </a:p>
        </p:txBody>
      </p:sp>
      <p:sp>
        <p:nvSpPr>
          <p:cNvPr id="7" name="TextBox 6"/>
          <p:cNvSpPr txBox="1"/>
          <p:nvPr/>
        </p:nvSpPr>
        <p:spPr>
          <a:xfrm>
            <a:off x="1214438" y="1071563"/>
            <a:ext cx="6715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«Школа пациента»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6613" y="1643063"/>
            <a:ext cx="49307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Занятие 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Первая особенность ВИЧ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472744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100" name="Группа 2"/>
          <p:cNvGrpSpPr>
            <a:grpSpLocks/>
          </p:cNvGrpSpPr>
          <p:nvPr/>
        </p:nvGrpSpPr>
        <p:grpSpPr bwMode="auto">
          <a:xfrm>
            <a:off x="2784475" y="4724400"/>
            <a:ext cx="3994150" cy="1065213"/>
            <a:chOff x="228600" y="2891216"/>
            <a:chExt cx="3994150" cy="1065212"/>
          </a:xfrm>
        </p:grpSpPr>
        <p:pic>
          <p:nvPicPr>
            <p:cNvPr id="4101" name="Picture 5" descr="http://pngimg.com/upload/heart_PNG700.png?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278" y="2933953"/>
              <a:ext cx="1362472" cy="102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2" name="Группа 28"/>
            <p:cNvGrpSpPr>
              <a:grpSpLocks/>
            </p:cNvGrpSpPr>
            <p:nvPr/>
          </p:nvGrpSpPr>
          <p:grpSpPr bwMode="auto">
            <a:xfrm>
              <a:off x="228600" y="2891216"/>
              <a:ext cx="2314575" cy="1028700"/>
              <a:chOff x="3657600" y="5596301"/>
              <a:chExt cx="2314575" cy="1028700"/>
            </a:xfrm>
          </p:grpSpPr>
          <p:grpSp>
            <p:nvGrpSpPr>
              <p:cNvPr id="4106" name="Группа 6"/>
              <p:cNvGrpSpPr>
                <a:grpSpLocks/>
              </p:cNvGrpSpPr>
              <p:nvPr/>
            </p:nvGrpSpPr>
            <p:grpSpPr bwMode="auto">
              <a:xfrm>
                <a:off x="3657600" y="5596301"/>
                <a:ext cx="2314575" cy="1028700"/>
                <a:chOff x="1098550" y="5638800"/>
                <a:chExt cx="2314575" cy="1028322"/>
              </a:xfrm>
            </p:grpSpPr>
            <p:sp>
              <p:nvSpPr>
                <p:cNvPr id="32" name="Oval 6"/>
                <p:cNvSpPr>
                  <a:spLocks noChangeArrowheads="1"/>
                </p:cNvSpPr>
                <p:nvPr/>
              </p:nvSpPr>
              <p:spPr bwMode="auto">
                <a:xfrm>
                  <a:off x="1828800" y="5638800"/>
                  <a:ext cx="1584325" cy="1028322"/>
                </a:xfrm>
                <a:prstGeom prst="ellipse">
                  <a:avLst/>
                </a:prstGeom>
                <a:solidFill>
                  <a:srgbClr val="E200D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translucentPowder">
                  <a:bevelT w="762000" h="381000"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Oval 7"/>
                <p:cNvSpPr>
                  <a:spLocks noChangeArrowheads="1"/>
                </p:cNvSpPr>
                <p:nvPr/>
              </p:nvSpPr>
              <p:spPr bwMode="auto">
                <a:xfrm>
                  <a:off x="2100263" y="6115239"/>
                  <a:ext cx="792163" cy="514161"/>
                </a:xfrm>
                <a:prstGeom prst="ellipse">
                  <a:avLst/>
                </a:prstGeom>
                <a:solidFill>
                  <a:srgbClr val="00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translucentPowder">
                  <a:bevelT w="381000" h="190500"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AutoShape 8"/>
                <p:cNvSpPr>
                  <a:spLocks noChangeArrowheads="1"/>
                </p:cNvSpPr>
                <p:nvPr/>
              </p:nvSpPr>
              <p:spPr bwMode="auto">
                <a:xfrm>
                  <a:off x="1098550" y="6062143"/>
                  <a:ext cx="215900" cy="171387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0000"/>
                </a:solidFill>
                <a:ln w="15875">
                  <a:solidFill>
                    <a:srgbClr val="FFFF00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woPt" dir="t"/>
                </a:scene3d>
                <a:sp3d prstMaterial="dkEdge"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107" name="TextBox 30"/>
              <p:cNvSpPr txBox="1">
                <a:spLocks noChangeArrowheads="1"/>
              </p:cNvSpPr>
              <p:nvPr/>
            </p:nvSpPr>
            <p:spPr bwMode="auto">
              <a:xfrm>
                <a:off x="3873500" y="5715000"/>
                <a:ext cx="785813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4800" b="1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pic>
          <p:nvPicPr>
            <p:cNvPr id="4103" name="Picture 5" descr="http://pngimg.com/upload/heart_PNG700.png?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185163"/>
              <a:ext cx="257175" cy="19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5" descr="http://pngimg.com/upload/heart_PNG700.png?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37019"/>
              <a:ext cx="268982" cy="20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TextBox 36"/>
            <p:cNvSpPr txBox="1">
              <a:spLocks noChangeArrowheads="1"/>
            </p:cNvSpPr>
            <p:nvPr/>
          </p:nvSpPr>
          <p:spPr bwMode="auto">
            <a:xfrm>
              <a:off x="2438400" y="3055203"/>
              <a:ext cx="7858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4800" b="1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1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ВИЧ внутри С</a:t>
            </a:r>
            <a:r>
              <a:rPr lang="en-US" altLang="ru-RU" dirty="0" smtClean="0"/>
              <a:t>D4-</a:t>
            </a:r>
            <a:r>
              <a:rPr lang="ru-RU" altLang="ru-RU" dirty="0" smtClean="0"/>
              <a:t>клетки</a:t>
            </a:r>
          </a:p>
        </p:txBody>
      </p:sp>
      <p:pic>
        <p:nvPicPr>
          <p:cNvPr id="31747" name="Picture 4" descr="Transmission Electron Micrograph courtesy of CDC PHIL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654425" cy="496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042988" y="5373688"/>
            <a:ext cx="3097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Увеличение порядка х100.000</a:t>
            </a:r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304" y="1484313"/>
            <a:ext cx="3321309" cy="496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24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45"/>
          <p:cNvGrpSpPr>
            <a:grpSpLocks/>
          </p:cNvGrpSpPr>
          <p:nvPr/>
        </p:nvGrpSpPr>
        <p:grpSpPr bwMode="auto">
          <a:xfrm rot="1565230">
            <a:off x="6156325" y="5876925"/>
            <a:ext cx="1119188" cy="981075"/>
            <a:chOff x="4144" y="3948"/>
            <a:chExt cx="569" cy="446"/>
          </a:xfrm>
        </p:grpSpPr>
        <p:sp>
          <p:nvSpPr>
            <p:cNvPr id="28719" name="Freeform 143"/>
            <p:cNvSpPr>
              <a:spLocks/>
            </p:cNvSpPr>
            <p:nvPr/>
          </p:nvSpPr>
          <p:spPr bwMode="auto">
            <a:xfrm>
              <a:off x="4144" y="3948"/>
              <a:ext cx="569" cy="446"/>
            </a:xfrm>
            <a:custGeom>
              <a:avLst/>
              <a:gdLst>
                <a:gd name="T0" fmla="*/ 269 w 569"/>
                <a:gd name="T1" fmla="*/ 223 h 446"/>
                <a:gd name="T2" fmla="*/ 185 w 569"/>
                <a:gd name="T3" fmla="*/ 195 h 446"/>
                <a:gd name="T4" fmla="*/ 195 w 569"/>
                <a:gd name="T5" fmla="*/ 103 h 446"/>
                <a:gd name="T6" fmla="*/ 260 w 569"/>
                <a:gd name="T7" fmla="*/ 112 h 446"/>
                <a:gd name="T8" fmla="*/ 315 w 569"/>
                <a:gd name="T9" fmla="*/ 121 h 446"/>
                <a:gd name="T10" fmla="*/ 353 w 569"/>
                <a:gd name="T11" fmla="*/ 0 h 446"/>
                <a:gd name="T12" fmla="*/ 399 w 569"/>
                <a:gd name="T13" fmla="*/ 130 h 446"/>
                <a:gd name="T14" fmla="*/ 520 w 569"/>
                <a:gd name="T15" fmla="*/ 130 h 446"/>
                <a:gd name="T16" fmla="*/ 464 w 569"/>
                <a:gd name="T17" fmla="*/ 186 h 446"/>
                <a:gd name="T18" fmla="*/ 520 w 569"/>
                <a:gd name="T19" fmla="*/ 251 h 446"/>
                <a:gd name="T20" fmla="*/ 455 w 569"/>
                <a:gd name="T21" fmla="*/ 381 h 446"/>
                <a:gd name="T22" fmla="*/ 390 w 569"/>
                <a:gd name="T23" fmla="*/ 446 h 446"/>
                <a:gd name="T24" fmla="*/ 250 w 569"/>
                <a:gd name="T25" fmla="*/ 363 h 446"/>
                <a:gd name="T26" fmla="*/ 83 w 569"/>
                <a:gd name="T27" fmla="*/ 353 h 446"/>
                <a:gd name="T28" fmla="*/ 9 w 569"/>
                <a:gd name="T29" fmla="*/ 288 h 446"/>
                <a:gd name="T30" fmla="*/ 222 w 569"/>
                <a:gd name="T31" fmla="*/ 251 h 446"/>
                <a:gd name="T32" fmla="*/ 269 w 569"/>
                <a:gd name="T33" fmla="*/ 223 h 4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9"/>
                <a:gd name="T52" fmla="*/ 0 h 446"/>
                <a:gd name="T53" fmla="*/ 569 w 569"/>
                <a:gd name="T54" fmla="*/ 446 h 4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9" h="446">
                  <a:moveTo>
                    <a:pt x="269" y="223"/>
                  </a:moveTo>
                  <a:cubicBezTo>
                    <a:pt x="204" y="202"/>
                    <a:pt x="231" y="212"/>
                    <a:pt x="185" y="195"/>
                  </a:cubicBezTo>
                  <a:cubicBezTo>
                    <a:pt x="156" y="152"/>
                    <a:pt x="167" y="143"/>
                    <a:pt x="195" y="103"/>
                  </a:cubicBezTo>
                  <a:cubicBezTo>
                    <a:pt x="217" y="106"/>
                    <a:pt x="239" y="106"/>
                    <a:pt x="260" y="112"/>
                  </a:cubicBezTo>
                  <a:cubicBezTo>
                    <a:pt x="316" y="129"/>
                    <a:pt x="257" y="140"/>
                    <a:pt x="315" y="121"/>
                  </a:cubicBezTo>
                  <a:cubicBezTo>
                    <a:pt x="330" y="78"/>
                    <a:pt x="327" y="38"/>
                    <a:pt x="353" y="0"/>
                  </a:cubicBezTo>
                  <a:cubicBezTo>
                    <a:pt x="371" y="56"/>
                    <a:pt x="344" y="95"/>
                    <a:pt x="399" y="130"/>
                  </a:cubicBezTo>
                  <a:cubicBezTo>
                    <a:pt x="423" y="126"/>
                    <a:pt x="499" y="108"/>
                    <a:pt x="520" y="130"/>
                  </a:cubicBezTo>
                  <a:cubicBezTo>
                    <a:pt x="569" y="180"/>
                    <a:pt x="465" y="186"/>
                    <a:pt x="464" y="186"/>
                  </a:cubicBezTo>
                  <a:cubicBezTo>
                    <a:pt x="444" y="250"/>
                    <a:pt x="457" y="241"/>
                    <a:pt x="520" y="251"/>
                  </a:cubicBezTo>
                  <a:cubicBezTo>
                    <a:pt x="538" y="307"/>
                    <a:pt x="501" y="351"/>
                    <a:pt x="455" y="381"/>
                  </a:cubicBezTo>
                  <a:cubicBezTo>
                    <a:pt x="413" y="445"/>
                    <a:pt x="439" y="430"/>
                    <a:pt x="390" y="446"/>
                  </a:cubicBezTo>
                  <a:cubicBezTo>
                    <a:pt x="321" y="429"/>
                    <a:pt x="307" y="369"/>
                    <a:pt x="250" y="363"/>
                  </a:cubicBezTo>
                  <a:cubicBezTo>
                    <a:pt x="194" y="358"/>
                    <a:pt x="139" y="356"/>
                    <a:pt x="83" y="353"/>
                  </a:cubicBezTo>
                  <a:cubicBezTo>
                    <a:pt x="18" y="310"/>
                    <a:pt x="39" y="335"/>
                    <a:pt x="9" y="288"/>
                  </a:cubicBezTo>
                  <a:cubicBezTo>
                    <a:pt x="66" y="203"/>
                    <a:pt x="0" y="286"/>
                    <a:pt x="222" y="251"/>
                  </a:cubicBezTo>
                  <a:cubicBezTo>
                    <a:pt x="240" y="248"/>
                    <a:pt x="253" y="232"/>
                    <a:pt x="269" y="223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translucentPowder">
              <a:bevelT w="203200" h="139700"/>
              <a:bevelB w="82550"/>
            </a:sp3d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8720" name="Oval 144"/>
            <p:cNvSpPr>
              <a:spLocks noChangeArrowheads="1"/>
            </p:cNvSpPr>
            <p:nvPr/>
          </p:nvSpPr>
          <p:spPr bwMode="auto">
            <a:xfrm>
              <a:off x="4422" y="4156"/>
              <a:ext cx="182" cy="164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translucentPowder">
              <a:bevelT w="203200" h="139700"/>
              <a:bevelB w="82550"/>
            </a:sp3d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grpSp>
        <p:nvGrpSpPr>
          <p:cNvPr id="23555" name="Группа 139"/>
          <p:cNvGrpSpPr>
            <a:grpSpLocks/>
          </p:cNvGrpSpPr>
          <p:nvPr/>
        </p:nvGrpSpPr>
        <p:grpSpPr bwMode="auto">
          <a:xfrm>
            <a:off x="179388" y="1628775"/>
            <a:ext cx="8713787" cy="5229225"/>
            <a:chOff x="179388" y="1628775"/>
            <a:chExt cx="8713787" cy="5229225"/>
          </a:xfrm>
        </p:grpSpPr>
        <p:grpSp>
          <p:nvGrpSpPr>
            <p:cNvPr id="23559" name="Group 7"/>
            <p:cNvGrpSpPr>
              <a:grpSpLocks/>
            </p:cNvGrpSpPr>
            <p:nvPr/>
          </p:nvGrpSpPr>
          <p:grpSpPr bwMode="auto">
            <a:xfrm>
              <a:off x="3851275" y="2276475"/>
              <a:ext cx="936625" cy="863600"/>
              <a:chOff x="2426" y="1797"/>
              <a:chExt cx="590" cy="544"/>
            </a:xfrm>
          </p:grpSpPr>
          <p:sp>
            <p:nvSpPr>
              <p:cNvPr id="28810" name="Oval 4"/>
              <p:cNvSpPr>
                <a:spLocks noChangeArrowheads="1"/>
              </p:cNvSpPr>
              <p:nvPr/>
            </p:nvSpPr>
            <p:spPr bwMode="auto">
              <a:xfrm>
                <a:off x="2426" y="1797"/>
                <a:ext cx="590" cy="544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811" name="Oval 5"/>
              <p:cNvSpPr>
                <a:spLocks noChangeArrowheads="1"/>
              </p:cNvSpPr>
              <p:nvPr/>
            </p:nvSpPr>
            <p:spPr bwMode="auto">
              <a:xfrm>
                <a:off x="2562" y="1933"/>
                <a:ext cx="363" cy="362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419475" y="1628775"/>
              <a:ext cx="2087563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/>
                <a:t>Клетка </a:t>
              </a:r>
              <a:r>
                <a:rPr lang="en-US" sz="2400"/>
                <a:t>CD4</a:t>
              </a:r>
              <a:endParaRPr lang="ru-RU" sz="2400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79388" y="3213100"/>
              <a:ext cx="2808287" cy="8318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/>
                <a:t>Цитотоксические Тц клетки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684213" y="4929198"/>
              <a:ext cx="2232025" cy="1196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 dirty="0"/>
                <a:t>НК – клетки, Нормальные киллеры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6659563" y="1916113"/>
              <a:ext cx="1512887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/>
                <a:t>В-клетки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132138" y="5734050"/>
              <a:ext cx="2376487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/>
                <a:t>Гранулоциты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427538" y="4941888"/>
              <a:ext cx="1943100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/>
                <a:t>Макрофаги</a:t>
              </a:r>
            </a:p>
          </p:txBody>
        </p:sp>
        <p:grpSp>
          <p:nvGrpSpPr>
            <p:cNvPr id="23578" name="Group 17"/>
            <p:cNvGrpSpPr>
              <a:grpSpLocks/>
            </p:cNvGrpSpPr>
            <p:nvPr/>
          </p:nvGrpSpPr>
          <p:grpSpPr bwMode="auto">
            <a:xfrm>
              <a:off x="6732588" y="2565400"/>
              <a:ext cx="792162" cy="719138"/>
              <a:chOff x="3878" y="1706"/>
              <a:chExt cx="590" cy="544"/>
            </a:xfrm>
          </p:grpSpPr>
          <p:sp>
            <p:nvSpPr>
              <p:cNvPr id="28808" name="Oval 15"/>
              <p:cNvSpPr>
                <a:spLocks noChangeArrowheads="1"/>
              </p:cNvSpPr>
              <p:nvPr/>
            </p:nvSpPr>
            <p:spPr bwMode="auto">
              <a:xfrm>
                <a:off x="3878" y="1706"/>
                <a:ext cx="590" cy="544"/>
              </a:xfrm>
              <a:prstGeom prst="ellipse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809" name="Oval 16"/>
              <p:cNvSpPr>
                <a:spLocks noChangeArrowheads="1"/>
              </p:cNvSpPr>
              <p:nvPr/>
            </p:nvSpPr>
            <p:spPr bwMode="auto">
              <a:xfrm>
                <a:off x="4014" y="1842"/>
                <a:ext cx="363" cy="362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579" name="Group 18"/>
            <p:cNvGrpSpPr>
              <a:grpSpLocks/>
            </p:cNvGrpSpPr>
            <p:nvPr/>
          </p:nvGrpSpPr>
          <p:grpSpPr bwMode="auto">
            <a:xfrm>
              <a:off x="7740650" y="2492375"/>
              <a:ext cx="720725" cy="647700"/>
              <a:chOff x="3878" y="1706"/>
              <a:chExt cx="590" cy="544"/>
            </a:xfrm>
          </p:grpSpPr>
          <p:sp>
            <p:nvSpPr>
              <p:cNvPr id="28806" name="Oval 19"/>
              <p:cNvSpPr>
                <a:spLocks noChangeArrowheads="1"/>
              </p:cNvSpPr>
              <p:nvPr/>
            </p:nvSpPr>
            <p:spPr bwMode="auto">
              <a:xfrm>
                <a:off x="3878" y="1706"/>
                <a:ext cx="590" cy="544"/>
              </a:xfrm>
              <a:prstGeom prst="ellipse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807" name="Oval 20"/>
              <p:cNvSpPr>
                <a:spLocks noChangeArrowheads="1"/>
              </p:cNvSpPr>
              <p:nvPr/>
            </p:nvSpPr>
            <p:spPr bwMode="auto">
              <a:xfrm>
                <a:off x="4014" y="1842"/>
                <a:ext cx="363" cy="362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580" name="Group 21"/>
            <p:cNvGrpSpPr>
              <a:grpSpLocks/>
            </p:cNvGrpSpPr>
            <p:nvPr/>
          </p:nvGrpSpPr>
          <p:grpSpPr bwMode="auto">
            <a:xfrm>
              <a:off x="7451725" y="3213100"/>
              <a:ext cx="792163" cy="647700"/>
              <a:chOff x="3878" y="1706"/>
              <a:chExt cx="590" cy="544"/>
            </a:xfrm>
          </p:grpSpPr>
          <p:sp>
            <p:nvSpPr>
              <p:cNvPr id="28804" name="Oval 22"/>
              <p:cNvSpPr>
                <a:spLocks noChangeArrowheads="1"/>
              </p:cNvSpPr>
              <p:nvPr/>
            </p:nvSpPr>
            <p:spPr bwMode="auto">
              <a:xfrm>
                <a:off x="3878" y="1706"/>
                <a:ext cx="590" cy="544"/>
              </a:xfrm>
              <a:prstGeom prst="ellipse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805" name="Oval 23"/>
              <p:cNvSpPr>
                <a:spLocks noChangeArrowheads="1"/>
              </p:cNvSpPr>
              <p:nvPr/>
            </p:nvSpPr>
            <p:spPr bwMode="auto">
              <a:xfrm>
                <a:off x="4014" y="1842"/>
                <a:ext cx="363" cy="362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8685" name="Text Box 24"/>
            <p:cNvSpPr txBox="1">
              <a:spLocks noChangeArrowheads="1"/>
            </p:cNvSpPr>
            <p:nvPr/>
          </p:nvSpPr>
          <p:spPr bwMode="auto">
            <a:xfrm>
              <a:off x="6804025" y="4437063"/>
              <a:ext cx="2089150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/>
                <a:t>Антитела</a:t>
              </a:r>
            </a:p>
          </p:txBody>
        </p:sp>
        <p:sp>
          <p:nvSpPr>
            <p:cNvPr id="28686" name="Text Box 25"/>
            <p:cNvSpPr txBox="1">
              <a:spLocks noChangeArrowheads="1"/>
            </p:cNvSpPr>
            <p:nvPr/>
          </p:nvSpPr>
          <p:spPr bwMode="auto">
            <a:xfrm>
              <a:off x="3563938" y="3933825"/>
              <a:ext cx="2376487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/>
                <a:t>Интерлейкины</a:t>
              </a:r>
            </a:p>
          </p:txBody>
        </p:sp>
        <p:sp>
          <p:nvSpPr>
            <p:cNvPr id="28687" name="AutoShape 26"/>
            <p:cNvSpPr>
              <a:spLocks noChangeArrowheads="1"/>
            </p:cNvSpPr>
            <p:nvPr/>
          </p:nvSpPr>
          <p:spPr bwMode="auto">
            <a:xfrm rot="9954896">
              <a:off x="2265363" y="2681288"/>
              <a:ext cx="1295400" cy="144462"/>
            </a:xfrm>
            <a:prstGeom prst="rightArrow">
              <a:avLst>
                <a:gd name="adj1" fmla="val 50000"/>
                <a:gd name="adj2" fmla="val 22417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688" name="AutoShape 27"/>
            <p:cNvSpPr>
              <a:spLocks noChangeArrowheads="1"/>
            </p:cNvSpPr>
            <p:nvPr/>
          </p:nvSpPr>
          <p:spPr bwMode="auto">
            <a:xfrm rot="5400000">
              <a:off x="7263606" y="4063207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689" name="AutoShape 28"/>
            <p:cNvSpPr>
              <a:spLocks noChangeArrowheads="1"/>
            </p:cNvSpPr>
            <p:nvPr/>
          </p:nvSpPr>
          <p:spPr bwMode="auto">
            <a:xfrm rot="5400000">
              <a:off x="7623968" y="4063207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690" name="AutoShape 29"/>
            <p:cNvSpPr>
              <a:spLocks noChangeArrowheads="1"/>
            </p:cNvSpPr>
            <p:nvPr/>
          </p:nvSpPr>
          <p:spPr bwMode="auto">
            <a:xfrm rot="5400000">
              <a:off x="7982743" y="4063207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691" name="AutoShape 30"/>
            <p:cNvSpPr>
              <a:spLocks noChangeArrowheads="1"/>
            </p:cNvSpPr>
            <p:nvPr/>
          </p:nvSpPr>
          <p:spPr bwMode="auto">
            <a:xfrm rot="8634435">
              <a:off x="2700338" y="4508500"/>
              <a:ext cx="719137" cy="196850"/>
            </a:xfrm>
            <a:prstGeom prst="rightArrow">
              <a:avLst>
                <a:gd name="adj1" fmla="val 50000"/>
                <a:gd name="adj2" fmla="val 91331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692" name="AutoShape 31"/>
            <p:cNvSpPr>
              <a:spLocks noChangeArrowheads="1"/>
            </p:cNvSpPr>
            <p:nvPr/>
          </p:nvSpPr>
          <p:spPr bwMode="auto">
            <a:xfrm rot="5400000">
              <a:off x="3590131" y="4914107"/>
              <a:ext cx="719137" cy="196850"/>
            </a:xfrm>
            <a:prstGeom prst="rightArrow">
              <a:avLst>
                <a:gd name="adj1" fmla="val 50000"/>
                <a:gd name="adj2" fmla="val 91331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693" name="AutoShape 32"/>
            <p:cNvSpPr>
              <a:spLocks noChangeArrowheads="1"/>
            </p:cNvSpPr>
            <p:nvPr/>
          </p:nvSpPr>
          <p:spPr bwMode="auto">
            <a:xfrm rot="5400000">
              <a:off x="4706144" y="4518819"/>
              <a:ext cx="288925" cy="268287"/>
            </a:xfrm>
            <a:prstGeom prst="rightArrow">
              <a:avLst>
                <a:gd name="adj1" fmla="val 50000"/>
                <a:gd name="adj2" fmla="val 26923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694" name="AutoShape 33"/>
            <p:cNvSpPr>
              <a:spLocks noChangeArrowheads="1"/>
            </p:cNvSpPr>
            <p:nvPr/>
          </p:nvSpPr>
          <p:spPr bwMode="auto">
            <a:xfrm rot="1058286">
              <a:off x="5008563" y="2708275"/>
              <a:ext cx="1223962" cy="144463"/>
            </a:xfrm>
            <a:prstGeom prst="rightArrow">
              <a:avLst>
                <a:gd name="adj1" fmla="val 50000"/>
                <a:gd name="adj2" fmla="val 21181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23611" name="Group 37"/>
            <p:cNvGrpSpPr>
              <a:grpSpLocks/>
            </p:cNvGrpSpPr>
            <p:nvPr/>
          </p:nvGrpSpPr>
          <p:grpSpPr bwMode="auto">
            <a:xfrm rot="2602738">
              <a:off x="7667625" y="5589588"/>
              <a:ext cx="187325" cy="504825"/>
              <a:chOff x="4712" y="3521"/>
              <a:chExt cx="236" cy="499"/>
            </a:xfrm>
          </p:grpSpPr>
          <p:sp>
            <p:nvSpPr>
              <p:cNvPr id="28801" name="Rectangle 34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802" name="Rectangle 35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803" name="Rectangle 36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12" name="Group 38"/>
            <p:cNvGrpSpPr>
              <a:grpSpLocks/>
            </p:cNvGrpSpPr>
            <p:nvPr/>
          </p:nvGrpSpPr>
          <p:grpSpPr bwMode="auto">
            <a:xfrm rot="-4849175">
              <a:off x="7754938" y="5934075"/>
              <a:ext cx="187325" cy="504825"/>
              <a:chOff x="4712" y="3521"/>
              <a:chExt cx="236" cy="499"/>
            </a:xfrm>
          </p:grpSpPr>
          <p:sp>
            <p:nvSpPr>
              <p:cNvPr id="28798" name="Rectangle 39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99" name="Rectangle 40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800" name="Rectangle 41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13" name="Group 42"/>
            <p:cNvGrpSpPr>
              <a:grpSpLocks/>
            </p:cNvGrpSpPr>
            <p:nvPr/>
          </p:nvGrpSpPr>
          <p:grpSpPr bwMode="auto">
            <a:xfrm rot="-191635">
              <a:off x="8459788" y="5661025"/>
              <a:ext cx="187325" cy="504825"/>
              <a:chOff x="4712" y="3521"/>
              <a:chExt cx="236" cy="499"/>
            </a:xfrm>
          </p:grpSpPr>
          <p:sp>
            <p:nvSpPr>
              <p:cNvPr id="28795" name="Rectangle 43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96" name="Rectangle 44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97" name="Rectangle 45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14" name="Group 46"/>
            <p:cNvGrpSpPr>
              <a:grpSpLocks/>
            </p:cNvGrpSpPr>
            <p:nvPr/>
          </p:nvGrpSpPr>
          <p:grpSpPr bwMode="auto">
            <a:xfrm>
              <a:off x="8243888" y="5229225"/>
              <a:ext cx="187325" cy="504825"/>
              <a:chOff x="4712" y="3521"/>
              <a:chExt cx="236" cy="499"/>
            </a:xfrm>
          </p:grpSpPr>
          <p:sp>
            <p:nvSpPr>
              <p:cNvPr id="28792" name="Rectangle 47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93" name="Rectangle 48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94" name="Rectangle 49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15" name="Group 50"/>
            <p:cNvGrpSpPr>
              <a:grpSpLocks/>
            </p:cNvGrpSpPr>
            <p:nvPr/>
          </p:nvGrpSpPr>
          <p:grpSpPr bwMode="auto">
            <a:xfrm rot="-2448967">
              <a:off x="7378700" y="6092825"/>
              <a:ext cx="187325" cy="504825"/>
              <a:chOff x="4712" y="3521"/>
              <a:chExt cx="236" cy="499"/>
            </a:xfrm>
          </p:grpSpPr>
          <p:sp>
            <p:nvSpPr>
              <p:cNvPr id="28789" name="Rectangle 51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rgbClr val="FF6699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90" name="Rectangle 52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rgbClr val="FF6699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91" name="Rectangle 53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rgbClr val="FF6699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16" name="Group 54"/>
            <p:cNvGrpSpPr>
              <a:grpSpLocks/>
            </p:cNvGrpSpPr>
            <p:nvPr/>
          </p:nvGrpSpPr>
          <p:grpSpPr bwMode="auto">
            <a:xfrm rot="788706">
              <a:off x="7164388" y="5445125"/>
              <a:ext cx="187325" cy="504825"/>
              <a:chOff x="4712" y="3521"/>
              <a:chExt cx="236" cy="499"/>
            </a:xfrm>
          </p:grpSpPr>
          <p:sp>
            <p:nvSpPr>
              <p:cNvPr id="28786" name="Rectangle 55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rgbClr val="9966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87" name="Rectangle 56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rgbClr val="9966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88" name="Rectangle 57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rgbClr val="9966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17" name="Group 58"/>
            <p:cNvGrpSpPr>
              <a:grpSpLocks/>
            </p:cNvGrpSpPr>
            <p:nvPr/>
          </p:nvGrpSpPr>
          <p:grpSpPr bwMode="auto">
            <a:xfrm rot="-191635">
              <a:off x="7524750" y="5229225"/>
              <a:ext cx="187325" cy="504825"/>
              <a:chOff x="4712" y="3521"/>
              <a:chExt cx="236" cy="499"/>
            </a:xfrm>
          </p:grpSpPr>
          <p:sp>
            <p:nvSpPr>
              <p:cNvPr id="28783" name="Rectangle 59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rgbClr val="FF6699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84" name="Rectangle 60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rgbClr val="FF6699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85" name="Rectangle 61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rgbClr val="FF6699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18" name="Group 62"/>
            <p:cNvGrpSpPr>
              <a:grpSpLocks/>
            </p:cNvGrpSpPr>
            <p:nvPr/>
          </p:nvGrpSpPr>
          <p:grpSpPr bwMode="auto">
            <a:xfrm rot="788706">
              <a:off x="8316913" y="5949950"/>
              <a:ext cx="187325" cy="504825"/>
              <a:chOff x="4712" y="3521"/>
              <a:chExt cx="236" cy="499"/>
            </a:xfrm>
          </p:grpSpPr>
          <p:sp>
            <p:nvSpPr>
              <p:cNvPr id="28780" name="Rectangle 63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81" name="Rectangle 64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82" name="Rectangle 65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19" name="Group 66"/>
            <p:cNvGrpSpPr>
              <a:grpSpLocks/>
            </p:cNvGrpSpPr>
            <p:nvPr/>
          </p:nvGrpSpPr>
          <p:grpSpPr bwMode="auto">
            <a:xfrm rot="-4849175">
              <a:off x="7899400" y="5286375"/>
              <a:ext cx="187325" cy="504825"/>
              <a:chOff x="4712" y="3521"/>
              <a:chExt cx="236" cy="499"/>
            </a:xfrm>
          </p:grpSpPr>
          <p:sp>
            <p:nvSpPr>
              <p:cNvPr id="28777" name="Rectangle 67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8" name="Rectangle 68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9" name="Rectangle 69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8704" name="AutoShape 70"/>
            <p:cNvSpPr>
              <a:spLocks noChangeArrowheads="1"/>
            </p:cNvSpPr>
            <p:nvPr/>
          </p:nvSpPr>
          <p:spPr bwMode="auto">
            <a:xfrm rot="5400000">
              <a:off x="3852069" y="3429794"/>
              <a:ext cx="360362" cy="215900"/>
            </a:xfrm>
            <a:prstGeom prst="rightArrow">
              <a:avLst>
                <a:gd name="adj1" fmla="val 50000"/>
                <a:gd name="adj2" fmla="val 4172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705" name="AutoShape 71"/>
            <p:cNvSpPr>
              <a:spLocks noChangeArrowheads="1"/>
            </p:cNvSpPr>
            <p:nvPr/>
          </p:nvSpPr>
          <p:spPr bwMode="auto">
            <a:xfrm rot="5400000">
              <a:off x="4212432" y="3429794"/>
              <a:ext cx="360362" cy="215900"/>
            </a:xfrm>
            <a:prstGeom prst="rightArrow">
              <a:avLst>
                <a:gd name="adj1" fmla="val 50000"/>
                <a:gd name="adj2" fmla="val 4172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706" name="AutoShape 72"/>
            <p:cNvSpPr>
              <a:spLocks noChangeArrowheads="1"/>
            </p:cNvSpPr>
            <p:nvPr/>
          </p:nvSpPr>
          <p:spPr bwMode="auto">
            <a:xfrm rot="5400000">
              <a:off x="4571207" y="3429794"/>
              <a:ext cx="360362" cy="215900"/>
            </a:xfrm>
            <a:prstGeom prst="rightArrow">
              <a:avLst>
                <a:gd name="adj1" fmla="val 50000"/>
                <a:gd name="adj2" fmla="val 4172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23629" name="Group 98"/>
            <p:cNvGrpSpPr>
              <a:grpSpLocks/>
            </p:cNvGrpSpPr>
            <p:nvPr/>
          </p:nvGrpSpPr>
          <p:grpSpPr bwMode="auto">
            <a:xfrm>
              <a:off x="250825" y="4149725"/>
              <a:ext cx="1223963" cy="576263"/>
              <a:chOff x="431" y="2659"/>
              <a:chExt cx="771" cy="363"/>
            </a:xfrm>
          </p:grpSpPr>
          <p:sp>
            <p:nvSpPr>
              <p:cNvPr id="28765" name="Oval 73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771" cy="363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66" name="Oval 74"/>
              <p:cNvSpPr>
                <a:spLocks noChangeArrowheads="1"/>
              </p:cNvSpPr>
              <p:nvPr/>
            </p:nvSpPr>
            <p:spPr bwMode="auto">
              <a:xfrm>
                <a:off x="793" y="2750"/>
                <a:ext cx="318" cy="227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67" name="Oval 75"/>
              <p:cNvSpPr>
                <a:spLocks noChangeArrowheads="1"/>
              </p:cNvSpPr>
              <p:nvPr/>
            </p:nvSpPr>
            <p:spPr bwMode="auto">
              <a:xfrm>
                <a:off x="476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68" name="Oval 76"/>
              <p:cNvSpPr>
                <a:spLocks noChangeArrowheads="1"/>
              </p:cNvSpPr>
              <p:nvPr/>
            </p:nvSpPr>
            <p:spPr bwMode="auto">
              <a:xfrm>
                <a:off x="612" y="275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69" name="Oval 78"/>
              <p:cNvSpPr>
                <a:spLocks noChangeArrowheads="1"/>
              </p:cNvSpPr>
              <p:nvPr/>
            </p:nvSpPr>
            <p:spPr bwMode="auto">
              <a:xfrm>
                <a:off x="612" y="275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0" name="Oval 79"/>
              <p:cNvSpPr>
                <a:spLocks noChangeArrowheads="1"/>
              </p:cNvSpPr>
              <p:nvPr/>
            </p:nvSpPr>
            <p:spPr bwMode="auto">
              <a:xfrm>
                <a:off x="657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1" name="Oval 82"/>
              <p:cNvSpPr>
                <a:spLocks noChangeArrowheads="1"/>
              </p:cNvSpPr>
              <p:nvPr/>
            </p:nvSpPr>
            <p:spPr bwMode="auto">
              <a:xfrm>
                <a:off x="703" y="2704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2" name="Oval 84"/>
              <p:cNvSpPr>
                <a:spLocks noChangeArrowheads="1"/>
              </p:cNvSpPr>
              <p:nvPr/>
            </p:nvSpPr>
            <p:spPr bwMode="auto">
              <a:xfrm>
                <a:off x="657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3" name="Oval 85"/>
              <p:cNvSpPr>
                <a:spLocks noChangeArrowheads="1"/>
              </p:cNvSpPr>
              <p:nvPr/>
            </p:nvSpPr>
            <p:spPr bwMode="auto">
              <a:xfrm>
                <a:off x="567" y="2886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4" name="Oval 86"/>
              <p:cNvSpPr>
                <a:spLocks noChangeArrowheads="1"/>
              </p:cNvSpPr>
              <p:nvPr/>
            </p:nvSpPr>
            <p:spPr bwMode="auto">
              <a:xfrm>
                <a:off x="703" y="2931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5" name="Oval 87"/>
              <p:cNvSpPr>
                <a:spLocks noChangeArrowheads="1"/>
              </p:cNvSpPr>
              <p:nvPr/>
            </p:nvSpPr>
            <p:spPr bwMode="auto">
              <a:xfrm>
                <a:off x="521" y="275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6" name="Oval 88"/>
              <p:cNvSpPr>
                <a:spLocks noChangeArrowheads="1"/>
              </p:cNvSpPr>
              <p:nvPr/>
            </p:nvSpPr>
            <p:spPr bwMode="auto">
              <a:xfrm>
                <a:off x="839" y="2704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30" name="Group 91"/>
            <p:cNvGrpSpPr>
              <a:grpSpLocks/>
            </p:cNvGrpSpPr>
            <p:nvPr/>
          </p:nvGrpSpPr>
          <p:grpSpPr bwMode="auto">
            <a:xfrm>
              <a:off x="468313" y="6021388"/>
              <a:ext cx="720725" cy="549275"/>
              <a:chOff x="295" y="3793"/>
              <a:chExt cx="454" cy="346"/>
            </a:xfrm>
          </p:grpSpPr>
          <p:sp>
            <p:nvSpPr>
              <p:cNvPr id="28763" name="Oval 89"/>
              <p:cNvSpPr>
                <a:spLocks noChangeArrowheads="1"/>
              </p:cNvSpPr>
              <p:nvPr/>
            </p:nvSpPr>
            <p:spPr bwMode="auto">
              <a:xfrm>
                <a:off x="295" y="3793"/>
                <a:ext cx="454" cy="346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64" name="Oval 90"/>
              <p:cNvSpPr>
                <a:spLocks noChangeArrowheads="1"/>
              </p:cNvSpPr>
              <p:nvPr/>
            </p:nvSpPr>
            <p:spPr bwMode="auto">
              <a:xfrm>
                <a:off x="385" y="3884"/>
                <a:ext cx="272" cy="226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31" name="Group 92"/>
            <p:cNvGrpSpPr>
              <a:grpSpLocks/>
            </p:cNvGrpSpPr>
            <p:nvPr/>
          </p:nvGrpSpPr>
          <p:grpSpPr bwMode="auto">
            <a:xfrm>
              <a:off x="971550" y="6308725"/>
              <a:ext cx="720725" cy="549275"/>
              <a:chOff x="295" y="3793"/>
              <a:chExt cx="454" cy="346"/>
            </a:xfrm>
          </p:grpSpPr>
          <p:sp>
            <p:nvSpPr>
              <p:cNvPr id="28761" name="Oval 93"/>
              <p:cNvSpPr>
                <a:spLocks noChangeArrowheads="1"/>
              </p:cNvSpPr>
              <p:nvPr/>
            </p:nvSpPr>
            <p:spPr bwMode="auto">
              <a:xfrm>
                <a:off x="295" y="3793"/>
                <a:ext cx="454" cy="346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62" name="Oval 94"/>
              <p:cNvSpPr>
                <a:spLocks noChangeArrowheads="1"/>
              </p:cNvSpPr>
              <p:nvPr/>
            </p:nvSpPr>
            <p:spPr bwMode="auto">
              <a:xfrm>
                <a:off x="385" y="3884"/>
                <a:ext cx="272" cy="226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32" name="Group 95"/>
            <p:cNvGrpSpPr>
              <a:grpSpLocks/>
            </p:cNvGrpSpPr>
            <p:nvPr/>
          </p:nvGrpSpPr>
          <p:grpSpPr bwMode="auto">
            <a:xfrm>
              <a:off x="1331913" y="6092825"/>
              <a:ext cx="720725" cy="549275"/>
              <a:chOff x="295" y="3793"/>
              <a:chExt cx="454" cy="346"/>
            </a:xfrm>
          </p:grpSpPr>
          <p:sp>
            <p:nvSpPr>
              <p:cNvPr id="28759" name="Oval 96"/>
              <p:cNvSpPr>
                <a:spLocks noChangeArrowheads="1"/>
              </p:cNvSpPr>
              <p:nvPr/>
            </p:nvSpPr>
            <p:spPr bwMode="auto">
              <a:xfrm>
                <a:off x="295" y="3793"/>
                <a:ext cx="454" cy="346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60" name="Oval 97"/>
              <p:cNvSpPr>
                <a:spLocks noChangeArrowheads="1"/>
              </p:cNvSpPr>
              <p:nvPr/>
            </p:nvSpPr>
            <p:spPr bwMode="auto">
              <a:xfrm>
                <a:off x="385" y="3884"/>
                <a:ext cx="272" cy="226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33" name="Group 99"/>
            <p:cNvGrpSpPr>
              <a:grpSpLocks/>
            </p:cNvGrpSpPr>
            <p:nvPr/>
          </p:nvGrpSpPr>
          <p:grpSpPr bwMode="auto">
            <a:xfrm>
              <a:off x="1476375" y="4005263"/>
              <a:ext cx="1223963" cy="576262"/>
              <a:chOff x="431" y="2659"/>
              <a:chExt cx="771" cy="363"/>
            </a:xfrm>
          </p:grpSpPr>
          <p:sp>
            <p:nvSpPr>
              <p:cNvPr id="28747" name="Oval 100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771" cy="363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8" name="Oval 101"/>
              <p:cNvSpPr>
                <a:spLocks noChangeArrowheads="1"/>
              </p:cNvSpPr>
              <p:nvPr/>
            </p:nvSpPr>
            <p:spPr bwMode="auto">
              <a:xfrm>
                <a:off x="793" y="2750"/>
                <a:ext cx="318" cy="227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9" name="Oval 102"/>
              <p:cNvSpPr>
                <a:spLocks noChangeArrowheads="1"/>
              </p:cNvSpPr>
              <p:nvPr/>
            </p:nvSpPr>
            <p:spPr bwMode="auto">
              <a:xfrm>
                <a:off x="476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0" name="Oval 103"/>
              <p:cNvSpPr>
                <a:spLocks noChangeArrowheads="1"/>
              </p:cNvSpPr>
              <p:nvPr/>
            </p:nvSpPr>
            <p:spPr bwMode="auto">
              <a:xfrm>
                <a:off x="612" y="275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1" name="Oval 104"/>
              <p:cNvSpPr>
                <a:spLocks noChangeArrowheads="1"/>
              </p:cNvSpPr>
              <p:nvPr/>
            </p:nvSpPr>
            <p:spPr bwMode="auto">
              <a:xfrm>
                <a:off x="612" y="275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2" name="Oval 105"/>
              <p:cNvSpPr>
                <a:spLocks noChangeArrowheads="1"/>
              </p:cNvSpPr>
              <p:nvPr/>
            </p:nvSpPr>
            <p:spPr bwMode="auto">
              <a:xfrm>
                <a:off x="657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3" name="Oval 106"/>
              <p:cNvSpPr>
                <a:spLocks noChangeArrowheads="1"/>
              </p:cNvSpPr>
              <p:nvPr/>
            </p:nvSpPr>
            <p:spPr bwMode="auto">
              <a:xfrm>
                <a:off x="703" y="2704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4" name="Oval 107"/>
              <p:cNvSpPr>
                <a:spLocks noChangeArrowheads="1"/>
              </p:cNvSpPr>
              <p:nvPr/>
            </p:nvSpPr>
            <p:spPr bwMode="auto">
              <a:xfrm>
                <a:off x="657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5" name="Oval 108"/>
              <p:cNvSpPr>
                <a:spLocks noChangeArrowheads="1"/>
              </p:cNvSpPr>
              <p:nvPr/>
            </p:nvSpPr>
            <p:spPr bwMode="auto">
              <a:xfrm>
                <a:off x="567" y="2886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6" name="Oval 109"/>
              <p:cNvSpPr>
                <a:spLocks noChangeArrowheads="1"/>
              </p:cNvSpPr>
              <p:nvPr/>
            </p:nvSpPr>
            <p:spPr bwMode="auto">
              <a:xfrm>
                <a:off x="703" y="2931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7" name="Oval 110"/>
              <p:cNvSpPr>
                <a:spLocks noChangeArrowheads="1"/>
              </p:cNvSpPr>
              <p:nvPr/>
            </p:nvSpPr>
            <p:spPr bwMode="auto">
              <a:xfrm>
                <a:off x="521" y="275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8" name="Oval 111"/>
              <p:cNvSpPr>
                <a:spLocks noChangeArrowheads="1"/>
              </p:cNvSpPr>
              <p:nvPr/>
            </p:nvSpPr>
            <p:spPr bwMode="auto">
              <a:xfrm>
                <a:off x="839" y="2704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34" name="Group 120"/>
            <p:cNvGrpSpPr>
              <a:grpSpLocks/>
            </p:cNvGrpSpPr>
            <p:nvPr/>
          </p:nvGrpSpPr>
          <p:grpSpPr bwMode="auto">
            <a:xfrm>
              <a:off x="3924300" y="6308725"/>
              <a:ext cx="647700" cy="549275"/>
              <a:chOff x="1610" y="3974"/>
              <a:chExt cx="408" cy="346"/>
            </a:xfrm>
          </p:grpSpPr>
          <p:sp>
            <p:nvSpPr>
              <p:cNvPr id="28739" name="Oval 112"/>
              <p:cNvSpPr>
                <a:spLocks noChangeArrowheads="1"/>
              </p:cNvSpPr>
              <p:nvPr/>
            </p:nvSpPr>
            <p:spPr bwMode="auto">
              <a:xfrm>
                <a:off x="1610" y="3974"/>
                <a:ext cx="408" cy="346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0" name="Oval 113"/>
              <p:cNvSpPr>
                <a:spLocks noChangeArrowheads="1"/>
              </p:cNvSpPr>
              <p:nvPr/>
            </p:nvSpPr>
            <p:spPr bwMode="auto">
              <a:xfrm>
                <a:off x="1737" y="4065"/>
                <a:ext cx="227" cy="210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1" name="Oval 114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2" name="Oval 115"/>
              <p:cNvSpPr>
                <a:spLocks noChangeArrowheads="1"/>
              </p:cNvSpPr>
              <p:nvPr/>
            </p:nvSpPr>
            <p:spPr bwMode="auto">
              <a:xfrm>
                <a:off x="1655" y="4156"/>
                <a:ext cx="46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3" name="Oval 116"/>
              <p:cNvSpPr>
                <a:spLocks noChangeArrowheads="1"/>
              </p:cNvSpPr>
              <p:nvPr/>
            </p:nvSpPr>
            <p:spPr bwMode="auto">
              <a:xfrm>
                <a:off x="1701" y="4020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4" name="Oval 117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5" name="Oval 118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6" name="Oval 119"/>
              <p:cNvSpPr>
                <a:spLocks noChangeArrowheads="1"/>
              </p:cNvSpPr>
              <p:nvPr/>
            </p:nvSpPr>
            <p:spPr bwMode="auto">
              <a:xfrm>
                <a:off x="1791" y="3974"/>
                <a:ext cx="46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35" name="Group 121"/>
            <p:cNvGrpSpPr>
              <a:grpSpLocks/>
            </p:cNvGrpSpPr>
            <p:nvPr/>
          </p:nvGrpSpPr>
          <p:grpSpPr bwMode="auto">
            <a:xfrm>
              <a:off x="4716463" y="6308725"/>
              <a:ext cx="647700" cy="549275"/>
              <a:chOff x="1610" y="3974"/>
              <a:chExt cx="408" cy="346"/>
            </a:xfrm>
          </p:grpSpPr>
          <p:sp>
            <p:nvSpPr>
              <p:cNvPr id="28731" name="Oval 122"/>
              <p:cNvSpPr>
                <a:spLocks noChangeArrowheads="1"/>
              </p:cNvSpPr>
              <p:nvPr/>
            </p:nvSpPr>
            <p:spPr bwMode="auto">
              <a:xfrm>
                <a:off x="1610" y="3974"/>
                <a:ext cx="408" cy="346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2" name="Oval 123"/>
              <p:cNvSpPr>
                <a:spLocks noChangeArrowheads="1"/>
              </p:cNvSpPr>
              <p:nvPr/>
            </p:nvSpPr>
            <p:spPr bwMode="auto">
              <a:xfrm>
                <a:off x="1737" y="4065"/>
                <a:ext cx="227" cy="210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3" name="Oval 124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4" name="Oval 125"/>
              <p:cNvSpPr>
                <a:spLocks noChangeArrowheads="1"/>
              </p:cNvSpPr>
              <p:nvPr/>
            </p:nvSpPr>
            <p:spPr bwMode="auto">
              <a:xfrm>
                <a:off x="1655" y="4156"/>
                <a:ext cx="46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5" name="Oval 126"/>
              <p:cNvSpPr>
                <a:spLocks noChangeArrowheads="1"/>
              </p:cNvSpPr>
              <p:nvPr/>
            </p:nvSpPr>
            <p:spPr bwMode="auto">
              <a:xfrm>
                <a:off x="1701" y="4020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6" name="Oval 127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7" name="Oval 128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8" name="Oval 129"/>
              <p:cNvSpPr>
                <a:spLocks noChangeArrowheads="1"/>
              </p:cNvSpPr>
              <p:nvPr/>
            </p:nvSpPr>
            <p:spPr bwMode="auto">
              <a:xfrm>
                <a:off x="1791" y="3974"/>
                <a:ext cx="46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36" name="Group 130"/>
            <p:cNvGrpSpPr>
              <a:grpSpLocks/>
            </p:cNvGrpSpPr>
            <p:nvPr/>
          </p:nvGrpSpPr>
          <p:grpSpPr bwMode="auto">
            <a:xfrm>
              <a:off x="3203575" y="6308725"/>
              <a:ext cx="647700" cy="549275"/>
              <a:chOff x="1610" y="3974"/>
              <a:chExt cx="408" cy="346"/>
            </a:xfrm>
          </p:grpSpPr>
          <p:sp>
            <p:nvSpPr>
              <p:cNvPr id="28723" name="Oval 131"/>
              <p:cNvSpPr>
                <a:spLocks noChangeArrowheads="1"/>
              </p:cNvSpPr>
              <p:nvPr/>
            </p:nvSpPr>
            <p:spPr bwMode="auto">
              <a:xfrm>
                <a:off x="1610" y="3974"/>
                <a:ext cx="408" cy="346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24" name="Oval 132"/>
              <p:cNvSpPr>
                <a:spLocks noChangeArrowheads="1"/>
              </p:cNvSpPr>
              <p:nvPr/>
            </p:nvSpPr>
            <p:spPr bwMode="auto">
              <a:xfrm>
                <a:off x="1737" y="4065"/>
                <a:ext cx="227" cy="210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25" name="Oval 133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26" name="Oval 134"/>
              <p:cNvSpPr>
                <a:spLocks noChangeArrowheads="1"/>
              </p:cNvSpPr>
              <p:nvPr/>
            </p:nvSpPr>
            <p:spPr bwMode="auto">
              <a:xfrm>
                <a:off x="1655" y="4156"/>
                <a:ext cx="46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27" name="Oval 135"/>
              <p:cNvSpPr>
                <a:spLocks noChangeArrowheads="1"/>
              </p:cNvSpPr>
              <p:nvPr/>
            </p:nvSpPr>
            <p:spPr bwMode="auto">
              <a:xfrm>
                <a:off x="1701" y="4020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28" name="Oval 136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29" name="Oval 137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0" name="Oval 138"/>
              <p:cNvSpPr>
                <a:spLocks noChangeArrowheads="1"/>
              </p:cNvSpPr>
              <p:nvPr/>
            </p:nvSpPr>
            <p:spPr bwMode="auto">
              <a:xfrm>
                <a:off x="1791" y="3974"/>
                <a:ext cx="46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3637" name="Group 142"/>
            <p:cNvGrpSpPr>
              <a:grpSpLocks/>
            </p:cNvGrpSpPr>
            <p:nvPr/>
          </p:nvGrpSpPr>
          <p:grpSpPr bwMode="auto">
            <a:xfrm>
              <a:off x="5795963" y="5445125"/>
              <a:ext cx="865187" cy="749300"/>
              <a:chOff x="3726" y="3610"/>
              <a:chExt cx="545" cy="472"/>
            </a:xfrm>
          </p:grpSpPr>
          <p:sp>
            <p:nvSpPr>
              <p:cNvPr id="28721" name="Freeform 140"/>
              <p:cNvSpPr>
                <a:spLocks/>
              </p:cNvSpPr>
              <p:nvPr/>
            </p:nvSpPr>
            <p:spPr bwMode="auto">
              <a:xfrm>
                <a:off x="3726" y="3610"/>
                <a:ext cx="545" cy="472"/>
              </a:xfrm>
              <a:custGeom>
                <a:avLst/>
                <a:gdLst>
                  <a:gd name="T0" fmla="*/ 27 w 545"/>
                  <a:gd name="T1" fmla="*/ 283 h 472"/>
                  <a:gd name="T2" fmla="*/ 83 w 545"/>
                  <a:gd name="T3" fmla="*/ 134 h 472"/>
                  <a:gd name="T4" fmla="*/ 204 w 545"/>
                  <a:gd name="T5" fmla="*/ 78 h 472"/>
                  <a:gd name="T6" fmla="*/ 371 w 545"/>
                  <a:gd name="T7" fmla="*/ 41 h 472"/>
                  <a:gd name="T8" fmla="*/ 473 w 545"/>
                  <a:gd name="T9" fmla="*/ 115 h 472"/>
                  <a:gd name="T10" fmla="*/ 510 w 545"/>
                  <a:gd name="T11" fmla="*/ 88 h 472"/>
                  <a:gd name="T12" fmla="*/ 538 w 545"/>
                  <a:gd name="T13" fmla="*/ 97 h 472"/>
                  <a:gd name="T14" fmla="*/ 529 w 545"/>
                  <a:gd name="T15" fmla="*/ 236 h 472"/>
                  <a:gd name="T16" fmla="*/ 473 w 545"/>
                  <a:gd name="T17" fmla="*/ 273 h 472"/>
                  <a:gd name="T18" fmla="*/ 492 w 545"/>
                  <a:gd name="T19" fmla="*/ 348 h 472"/>
                  <a:gd name="T20" fmla="*/ 483 w 545"/>
                  <a:gd name="T21" fmla="*/ 450 h 472"/>
                  <a:gd name="T22" fmla="*/ 371 w 545"/>
                  <a:gd name="T23" fmla="*/ 441 h 472"/>
                  <a:gd name="T24" fmla="*/ 250 w 545"/>
                  <a:gd name="T25" fmla="*/ 431 h 472"/>
                  <a:gd name="T26" fmla="*/ 195 w 545"/>
                  <a:gd name="T27" fmla="*/ 450 h 472"/>
                  <a:gd name="T28" fmla="*/ 83 w 545"/>
                  <a:gd name="T29" fmla="*/ 431 h 472"/>
                  <a:gd name="T30" fmla="*/ 46 w 545"/>
                  <a:gd name="T31" fmla="*/ 376 h 472"/>
                  <a:gd name="T32" fmla="*/ 18 w 545"/>
                  <a:gd name="T33" fmla="*/ 348 h 472"/>
                  <a:gd name="T34" fmla="*/ 27 w 545"/>
                  <a:gd name="T35" fmla="*/ 283 h 4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5"/>
                  <a:gd name="T55" fmla="*/ 0 h 472"/>
                  <a:gd name="T56" fmla="*/ 545 w 545"/>
                  <a:gd name="T57" fmla="*/ 472 h 4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5" h="472">
                    <a:moveTo>
                      <a:pt x="27" y="283"/>
                    </a:moveTo>
                    <a:cubicBezTo>
                      <a:pt x="0" y="200"/>
                      <a:pt x="5" y="159"/>
                      <a:pt x="83" y="134"/>
                    </a:cubicBezTo>
                    <a:cubicBezTo>
                      <a:pt x="134" y="99"/>
                      <a:pt x="168" y="131"/>
                      <a:pt x="204" y="78"/>
                    </a:cubicBezTo>
                    <a:cubicBezTo>
                      <a:pt x="229" y="0"/>
                      <a:pt x="291" y="35"/>
                      <a:pt x="371" y="41"/>
                    </a:cubicBezTo>
                    <a:cubicBezTo>
                      <a:pt x="344" y="152"/>
                      <a:pt x="362" y="126"/>
                      <a:pt x="473" y="115"/>
                    </a:cubicBezTo>
                    <a:cubicBezTo>
                      <a:pt x="485" y="106"/>
                      <a:pt x="495" y="92"/>
                      <a:pt x="510" y="88"/>
                    </a:cubicBezTo>
                    <a:cubicBezTo>
                      <a:pt x="519" y="85"/>
                      <a:pt x="537" y="87"/>
                      <a:pt x="538" y="97"/>
                    </a:cubicBezTo>
                    <a:cubicBezTo>
                      <a:pt x="544" y="143"/>
                      <a:pt x="545" y="192"/>
                      <a:pt x="529" y="236"/>
                    </a:cubicBezTo>
                    <a:cubicBezTo>
                      <a:pt x="521" y="257"/>
                      <a:pt x="473" y="273"/>
                      <a:pt x="473" y="273"/>
                    </a:cubicBezTo>
                    <a:cubicBezTo>
                      <a:pt x="445" y="317"/>
                      <a:pt x="450" y="320"/>
                      <a:pt x="492" y="348"/>
                    </a:cubicBezTo>
                    <a:cubicBezTo>
                      <a:pt x="489" y="382"/>
                      <a:pt x="494" y="418"/>
                      <a:pt x="483" y="450"/>
                    </a:cubicBezTo>
                    <a:cubicBezTo>
                      <a:pt x="476" y="472"/>
                      <a:pt x="392" y="448"/>
                      <a:pt x="371" y="441"/>
                    </a:cubicBezTo>
                    <a:cubicBezTo>
                      <a:pt x="325" y="410"/>
                      <a:pt x="302" y="413"/>
                      <a:pt x="250" y="431"/>
                    </a:cubicBezTo>
                    <a:cubicBezTo>
                      <a:pt x="232" y="437"/>
                      <a:pt x="195" y="450"/>
                      <a:pt x="195" y="450"/>
                    </a:cubicBezTo>
                    <a:cubicBezTo>
                      <a:pt x="157" y="446"/>
                      <a:pt x="110" y="458"/>
                      <a:pt x="83" y="431"/>
                    </a:cubicBezTo>
                    <a:cubicBezTo>
                      <a:pt x="67" y="415"/>
                      <a:pt x="62" y="392"/>
                      <a:pt x="46" y="376"/>
                    </a:cubicBezTo>
                    <a:cubicBezTo>
                      <a:pt x="37" y="367"/>
                      <a:pt x="21" y="361"/>
                      <a:pt x="18" y="348"/>
                    </a:cubicBezTo>
                    <a:cubicBezTo>
                      <a:pt x="14" y="327"/>
                      <a:pt x="24" y="305"/>
                      <a:pt x="27" y="283"/>
                    </a:cubicBezTo>
                    <a:close/>
                  </a:path>
                </a:pathLst>
              </a:cu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22" name="Oval 141"/>
              <p:cNvSpPr>
                <a:spLocks noChangeArrowheads="1"/>
              </p:cNvSpPr>
              <p:nvPr/>
            </p:nvSpPr>
            <p:spPr bwMode="auto">
              <a:xfrm>
                <a:off x="3787" y="3793"/>
                <a:ext cx="227" cy="181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8717" name="AutoShape 72"/>
            <p:cNvSpPr>
              <a:spLocks noChangeArrowheads="1"/>
            </p:cNvSpPr>
            <p:nvPr/>
          </p:nvSpPr>
          <p:spPr bwMode="auto">
            <a:xfrm rot="-2532668">
              <a:off x="6024563" y="3509963"/>
              <a:ext cx="523875" cy="273050"/>
            </a:xfrm>
            <a:prstGeom prst="rightArrow">
              <a:avLst>
                <a:gd name="adj1" fmla="val 50000"/>
                <a:gd name="adj2" fmla="val 4171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718" name="AutoShape 72"/>
            <p:cNvSpPr>
              <a:spLocks noChangeArrowheads="1"/>
            </p:cNvSpPr>
            <p:nvPr/>
          </p:nvSpPr>
          <p:spPr bwMode="auto">
            <a:xfrm rot="-2532668">
              <a:off x="6096000" y="3856038"/>
              <a:ext cx="523875" cy="273050"/>
            </a:xfrm>
            <a:prstGeom prst="rightArrow">
              <a:avLst>
                <a:gd name="adj1" fmla="val 50000"/>
                <a:gd name="adj2" fmla="val 4171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</p:grpSp>
      <p:cxnSp>
        <p:nvCxnSpPr>
          <p:cNvPr id="142" name="Прямая соединительная линия 141"/>
          <p:cNvCxnSpPr/>
          <p:nvPr/>
        </p:nvCxnSpPr>
        <p:spPr>
          <a:xfrm flipV="1">
            <a:off x="3286116" y="1357298"/>
            <a:ext cx="2357454" cy="2071702"/>
          </a:xfrm>
          <a:prstGeom prst="line">
            <a:avLst/>
          </a:prstGeom>
          <a:ln w="666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rot="5400000" flipV="1">
            <a:off x="3214678" y="1428736"/>
            <a:ext cx="2357454" cy="2071702"/>
          </a:xfrm>
          <a:prstGeom prst="line">
            <a:avLst/>
          </a:prstGeom>
          <a:ln w="666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4" name="Заголовок 1"/>
          <p:cNvSpPr txBox="1">
            <a:spLocks/>
          </p:cNvSpPr>
          <p:nvPr/>
        </p:nvSpPr>
        <p:spPr bwMode="auto">
          <a:xfrm>
            <a:off x="762000" y="35718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dirty="0">
                <a:latin typeface="+mj-lt"/>
                <a:ea typeface="+mj-ea"/>
                <a:cs typeface="+mj-cs"/>
              </a:rPr>
              <a:t>Влияние </a:t>
            </a:r>
            <a:r>
              <a:rPr lang="ru-RU" sz="4600" dirty="0" smtClean="0">
                <a:latin typeface="+mj-lt"/>
                <a:ea typeface="+mj-ea"/>
                <a:cs typeface="+mj-cs"/>
              </a:rPr>
              <a:t>ВИЧ на иммунитет</a:t>
            </a:r>
            <a:endParaRPr lang="ru-RU" sz="4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54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ru-RU" sz="4000" dirty="0" smtClean="0"/>
              <a:t>Какие анализы показывают влияние ВИЧ на организм?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r>
              <a:rPr lang="ru-RU" dirty="0" smtClean="0"/>
              <a:t>Иммунный статус:</a:t>
            </a:r>
          </a:p>
          <a:p>
            <a:pPr lvl="1"/>
            <a:r>
              <a:rPr lang="ru-RU" dirty="0" smtClean="0"/>
              <a:t>Абсолютный – к</a:t>
            </a:r>
            <a:r>
              <a:rPr lang="ru-RU" altLang="ru-RU" dirty="0" smtClean="0"/>
              <a:t>оличество </a:t>
            </a:r>
            <a:r>
              <a:rPr lang="en-US" altLang="ru-RU" dirty="0" smtClean="0"/>
              <a:t>CD4</a:t>
            </a:r>
            <a:r>
              <a:rPr lang="ru-RU" altLang="ru-RU" dirty="0" smtClean="0"/>
              <a:t>-клеток в микролитре крови, норма – более 500 клеток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Относительный - процент</a:t>
            </a:r>
            <a:r>
              <a:rPr lang="ru-RU" altLang="ru-RU" dirty="0" smtClean="0"/>
              <a:t> </a:t>
            </a:r>
            <a:r>
              <a:rPr lang="en-US" altLang="ru-RU" dirty="0" smtClean="0"/>
              <a:t>CD4</a:t>
            </a:r>
            <a:r>
              <a:rPr lang="ru-RU" altLang="ru-RU" dirty="0" smtClean="0"/>
              <a:t>-клеток среди всех лимфоцитов, норма – около 35-40%</a:t>
            </a:r>
          </a:p>
          <a:p>
            <a:pPr marL="36512" indent="0">
              <a:buNone/>
            </a:pPr>
            <a:endParaRPr lang="ru-RU" dirty="0"/>
          </a:p>
          <a:p>
            <a:r>
              <a:rPr lang="ru-RU" dirty="0" smtClean="0"/>
              <a:t>Вирусная нагрузка</a:t>
            </a:r>
          </a:p>
          <a:p>
            <a:pPr lvl="1"/>
            <a:r>
              <a:rPr lang="ru-RU" altLang="ru-RU" dirty="0" smtClean="0"/>
              <a:t>Количество ВИЧ в миллилитре крови</a:t>
            </a:r>
          </a:p>
          <a:p>
            <a:pPr lvl="1"/>
            <a:r>
              <a:rPr lang="ru-RU" altLang="ru-RU" dirty="0" smtClean="0"/>
              <a:t>Норма – 0 копий</a:t>
            </a:r>
          </a:p>
        </p:txBody>
      </p:sp>
    </p:spTree>
    <p:extLst>
      <p:ext uri="{BB962C8B-B14F-4D97-AF65-F5344CB8AC3E}">
        <p14:creationId xmlns:p14="http://schemas.microsoft.com/office/powerpoint/2010/main" val="336145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Лабораторное наблюдение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ИС и ВН в большинстве случаев никак </a:t>
            </a:r>
            <a:br>
              <a:rPr lang="ru-RU" altLang="ru-RU" dirty="0" smtClean="0"/>
            </a:br>
            <a:r>
              <a:rPr lang="ru-RU" altLang="ru-RU" dirty="0" smtClean="0"/>
              <a:t>не сказываются на самочувствии или внешнем виде человека</a:t>
            </a:r>
          </a:p>
          <a:p>
            <a:r>
              <a:rPr lang="ru-RU" altLang="ru-RU" dirty="0" smtClean="0"/>
              <a:t>Скорость развитие инфекции у каждого человека индивидуальная</a:t>
            </a:r>
          </a:p>
          <a:p>
            <a:r>
              <a:rPr lang="ru-RU" altLang="ru-RU" dirty="0" smtClean="0"/>
              <a:t>Для своевременного назначения терапии очень важно наблюдать за показателями ИС</a:t>
            </a:r>
            <a:r>
              <a:rPr lang="en-US" altLang="ru-RU" dirty="0" smtClean="0"/>
              <a:t> </a:t>
            </a:r>
            <a:r>
              <a:rPr lang="ru-RU" altLang="ru-RU" dirty="0" smtClean="0"/>
              <a:t>и ВН</a:t>
            </a:r>
          </a:p>
        </p:txBody>
      </p:sp>
    </p:spTree>
    <p:extLst>
      <p:ext uri="{BB962C8B-B14F-4D97-AF65-F5344CB8AC3E}">
        <p14:creationId xmlns:p14="http://schemas.microsoft.com/office/powerpoint/2010/main" val="27194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ru-RU" altLang="ru-RU" dirty="0" smtClean="0"/>
              <a:t>А Вы знаете свои анализы?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ИС?</a:t>
            </a:r>
          </a:p>
          <a:p>
            <a:r>
              <a:rPr lang="ru-RU" altLang="ru-RU" smtClean="0"/>
              <a:t>ВН?</a:t>
            </a:r>
          </a:p>
        </p:txBody>
      </p:sp>
    </p:spTree>
    <p:extLst>
      <p:ext uri="{BB962C8B-B14F-4D97-AF65-F5344CB8AC3E}">
        <p14:creationId xmlns:p14="http://schemas.microsoft.com/office/powerpoint/2010/main" val="140761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44624"/>
            <a:ext cx="8856984" cy="1239838"/>
          </a:xfrm>
        </p:spPr>
        <p:txBody>
          <a:bodyPr/>
          <a:lstStyle/>
          <a:p>
            <a:r>
              <a:rPr lang="ru-RU" altLang="ru-RU" dirty="0" smtClean="0"/>
              <a:t>Если не лечить ВИЧ-инфекцию</a:t>
            </a:r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1119188" y="2001838"/>
            <a:ext cx="6635750" cy="4205287"/>
          </a:xfrm>
          <a:custGeom>
            <a:avLst/>
            <a:gdLst>
              <a:gd name="T0" fmla="*/ 0 w 3645"/>
              <a:gd name="T1" fmla="*/ 2147483646 h 1743"/>
              <a:gd name="T2" fmla="*/ 2147483646 w 3645"/>
              <a:gd name="T3" fmla="*/ 2147483646 h 1743"/>
              <a:gd name="T4" fmla="*/ 2147483646 w 3645"/>
              <a:gd name="T5" fmla="*/ 0 h 1743"/>
              <a:gd name="T6" fmla="*/ 0 w 3645"/>
              <a:gd name="T7" fmla="*/ 0 h 1743"/>
              <a:gd name="T8" fmla="*/ 0 w 3645"/>
              <a:gd name="T9" fmla="*/ 2147483646 h 1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5"/>
              <a:gd name="T16" fmla="*/ 0 h 1743"/>
              <a:gd name="T17" fmla="*/ 3645 w 3645"/>
              <a:gd name="T18" fmla="*/ 1743 h 1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5" h="1743">
                <a:moveTo>
                  <a:pt x="0" y="1742"/>
                </a:moveTo>
                <a:lnTo>
                  <a:pt x="3644" y="1742"/>
                </a:lnTo>
                <a:lnTo>
                  <a:pt x="3644" y="0"/>
                </a:lnTo>
                <a:lnTo>
                  <a:pt x="0" y="0"/>
                </a:lnTo>
                <a:lnTo>
                  <a:pt x="0" y="1742"/>
                </a:lnTo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113463" y="1995488"/>
            <a:ext cx="1608137" cy="4179887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82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4581" name="Picture 5" descr="AGA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6043613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755650" y="1343025"/>
            <a:ext cx="149701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algn="ctr" defTabSz="955675">
              <a:lnSpc>
                <a:spcPct val="85000"/>
              </a:lnSpc>
              <a:defRPr/>
            </a:pPr>
            <a:r>
              <a:rPr lang="ru-RU" sz="2200" b="1">
                <a:latin typeface="Arial" charset="0"/>
                <a:cs typeface="+mn-cs"/>
              </a:rPr>
              <a:t>Острый период</a:t>
            </a:r>
            <a:endParaRPr lang="en-US" sz="2200" b="1">
              <a:latin typeface="Arial" charset="0"/>
              <a:cs typeface="+mn-cs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024188" y="1343025"/>
            <a:ext cx="21986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algn="ctr" defTabSz="955675">
              <a:lnSpc>
                <a:spcPct val="85000"/>
              </a:lnSpc>
              <a:defRPr/>
            </a:pPr>
            <a:r>
              <a:rPr lang="ru-RU" sz="2200" b="1">
                <a:latin typeface="Arial" charset="0"/>
                <a:cs typeface="+mn-cs"/>
              </a:rPr>
              <a:t>Латентный период</a:t>
            </a:r>
            <a:endParaRPr lang="en-US" sz="2200" b="1">
              <a:latin typeface="Arial" charset="0"/>
              <a:cs typeface="+mn-cs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100138" y="1993900"/>
            <a:ext cx="1101725" cy="4179888"/>
          </a:xfrm>
          <a:prstGeom prst="rect">
            <a:avLst/>
          </a:prstGeom>
          <a:gradFill rotWithShape="0">
            <a:gsLst>
              <a:gs pos="0">
                <a:srgbClr val="FF8B17"/>
              </a:gs>
              <a:gs pos="100000">
                <a:srgbClr val="A2580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3446463" y="6188075"/>
            <a:ext cx="4319587" cy="0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3184525" y="3778250"/>
            <a:ext cx="93663" cy="19685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3419475" y="3797300"/>
            <a:ext cx="87313" cy="19685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3475038" y="2209800"/>
            <a:ext cx="4213225" cy="1836738"/>
          </a:xfrm>
          <a:custGeom>
            <a:avLst/>
            <a:gdLst>
              <a:gd name="T0" fmla="*/ 0 w 2985"/>
              <a:gd name="T1" fmla="*/ 2147483646 h 1234"/>
              <a:gd name="T2" fmla="*/ 2147483646 w 2985"/>
              <a:gd name="T3" fmla="*/ 2147483646 h 1234"/>
              <a:gd name="T4" fmla="*/ 2147483646 w 2985"/>
              <a:gd name="T5" fmla="*/ 2147483646 h 1234"/>
              <a:gd name="T6" fmla="*/ 2147483646 w 2985"/>
              <a:gd name="T7" fmla="*/ 2147483646 h 1234"/>
              <a:gd name="T8" fmla="*/ 2147483646 w 2985"/>
              <a:gd name="T9" fmla="*/ 2147483646 h 1234"/>
              <a:gd name="T10" fmla="*/ 2147483646 w 2985"/>
              <a:gd name="T11" fmla="*/ 2147483646 h 1234"/>
              <a:gd name="T12" fmla="*/ 2147483646 w 2985"/>
              <a:gd name="T13" fmla="*/ 2147483646 h 1234"/>
              <a:gd name="T14" fmla="*/ 2147483646 w 2985"/>
              <a:gd name="T15" fmla="*/ 2147483646 h 1234"/>
              <a:gd name="T16" fmla="*/ 2147483646 w 2985"/>
              <a:gd name="T17" fmla="*/ 2147483646 h 1234"/>
              <a:gd name="T18" fmla="*/ 2147483646 w 2985"/>
              <a:gd name="T19" fmla="*/ 2147483646 h 1234"/>
              <a:gd name="T20" fmla="*/ 2147483646 w 2985"/>
              <a:gd name="T21" fmla="*/ 0 h 12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85"/>
              <a:gd name="T34" fmla="*/ 0 h 1234"/>
              <a:gd name="T35" fmla="*/ 2985 w 2985"/>
              <a:gd name="T36" fmla="*/ 1234 h 12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85" h="1234">
                <a:moveTo>
                  <a:pt x="0" y="1131"/>
                </a:moveTo>
                <a:lnTo>
                  <a:pt x="239" y="1144"/>
                </a:lnTo>
                <a:lnTo>
                  <a:pt x="492" y="1210"/>
                </a:lnTo>
                <a:lnTo>
                  <a:pt x="781" y="1137"/>
                </a:lnTo>
                <a:lnTo>
                  <a:pt x="1039" y="1197"/>
                </a:lnTo>
                <a:lnTo>
                  <a:pt x="1315" y="1168"/>
                </a:lnTo>
                <a:lnTo>
                  <a:pt x="1603" y="1234"/>
                </a:lnTo>
                <a:lnTo>
                  <a:pt x="1900" y="1101"/>
                </a:lnTo>
                <a:lnTo>
                  <a:pt x="2406" y="570"/>
                </a:lnTo>
                <a:lnTo>
                  <a:pt x="2752" y="134"/>
                </a:lnTo>
                <a:lnTo>
                  <a:pt x="2985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6129338" y="5375275"/>
            <a:ext cx="1616075" cy="776288"/>
          </a:xfrm>
          <a:custGeom>
            <a:avLst/>
            <a:gdLst>
              <a:gd name="T0" fmla="*/ 0 w 1145"/>
              <a:gd name="T1" fmla="*/ 0 h 521"/>
              <a:gd name="T2" fmla="*/ 2147483646 w 1145"/>
              <a:gd name="T3" fmla="*/ 2147483646 h 521"/>
              <a:gd name="T4" fmla="*/ 2147483646 w 1145"/>
              <a:gd name="T5" fmla="*/ 2147483646 h 521"/>
              <a:gd name="T6" fmla="*/ 2147483646 w 1145"/>
              <a:gd name="T7" fmla="*/ 2147483646 h 521"/>
              <a:gd name="T8" fmla="*/ 2147483646 w 1145"/>
              <a:gd name="T9" fmla="*/ 2147483646 h 5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5"/>
              <a:gd name="T16" fmla="*/ 0 h 521"/>
              <a:gd name="T17" fmla="*/ 1145 w 1145"/>
              <a:gd name="T18" fmla="*/ 521 h 5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5" h="521">
                <a:moveTo>
                  <a:pt x="0" y="0"/>
                </a:moveTo>
                <a:lnTo>
                  <a:pt x="171" y="75"/>
                </a:lnTo>
                <a:lnTo>
                  <a:pt x="554" y="366"/>
                </a:lnTo>
                <a:lnTo>
                  <a:pt x="864" y="521"/>
                </a:lnTo>
                <a:lnTo>
                  <a:pt x="1145" y="521"/>
                </a:lnTo>
              </a:path>
            </a:pathLst>
          </a:custGeom>
          <a:noFill/>
          <a:ln w="50800" cap="rnd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825500" y="6183313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algn="ctr" defTabSz="955675">
              <a:defRPr/>
            </a:pPr>
            <a:r>
              <a:rPr lang="en-US" sz="2000" b="1">
                <a:solidFill>
                  <a:srgbClr val="FF9966"/>
                </a:solidFill>
                <a:latin typeface="Arial" charset="0"/>
                <a:cs typeface="+mn-cs"/>
              </a:rPr>
              <a:t> </a:t>
            </a:r>
            <a:r>
              <a:rPr lang="ru-RU" sz="2000" b="1">
                <a:solidFill>
                  <a:srgbClr val="FF9966"/>
                </a:solidFill>
                <a:latin typeface="Arial" charset="0"/>
                <a:cs typeface="+mn-cs"/>
              </a:rPr>
              <a:t>Недели</a:t>
            </a:r>
            <a:endParaRPr lang="en-US" sz="2000" b="1">
              <a:solidFill>
                <a:srgbClr val="FF9966"/>
              </a:solidFill>
              <a:latin typeface="Arial" charset="0"/>
              <a:cs typeface="+mn-cs"/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3378200" y="6197600"/>
            <a:ext cx="153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algn="ctr" defTabSz="955675">
              <a:defRPr/>
            </a:pPr>
            <a:r>
              <a:rPr lang="en-US" sz="2000" b="1">
                <a:solidFill>
                  <a:srgbClr val="99CCFF"/>
                </a:solidFill>
                <a:latin typeface="Arial" charset="0"/>
                <a:cs typeface="+mn-cs"/>
              </a:rPr>
              <a:t> </a:t>
            </a:r>
            <a:r>
              <a:rPr lang="ru-RU" sz="2000" b="1">
                <a:solidFill>
                  <a:srgbClr val="99CCFF"/>
                </a:solidFill>
                <a:latin typeface="Arial" charset="0"/>
                <a:cs typeface="+mn-cs"/>
              </a:rPr>
              <a:t>Годы</a:t>
            </a:r>
            <a:endParaRPr lang="en-US" sz="2000" b="1">
              <a:solidFill>
                <a:srgbClr val="99CCFF"/>
              </a:solidFill>
              <a:latin typeface="Arial" charset="0"/>
              <a:cs typeface="+mn-cs"/>
            </a:endParaRP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082675" y="6188075"/>
            <a:ext cx="2151063" cy="0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1108075" y="2954338"/>
            <a:ext cx="1063625" cy="1846262"/>
          </a:xfrm>
          <a:custGeom>
            <a:avLst/>
            <a:gdLst>
              <a:gd name="T0" fmla="*/ 0 w 702"/>
              <a:gd name="T1" fmla="*/ 0 h 648"/>
              <a:gd name="T2" fmla="*/ 2147483646 w 702"/>
              <a:gd name="T3" fmla="*/ 2147483646 h 648"/>
              <a:gd name="T4" fmla="*/ 2147483646 w 702"/>
              <a:gd name="T5" fmla="*/ 2147483646 h 648"/>
              <a:gd name="T6" fmla="*/ 2147483646 w 702"/>
              <a:gd name="T7" fmla="*/ 2147483646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702"/>
              <a:gd name="T13" fmla="*/ 0 h 648"/>
              <a:gd name="T14" fmla="*/ 702 w 702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2" h="648">
                <a:moveTo>
                  <a:pt x="0" y="0"/>
                </a:moveTo>
                <a:lnTo>
                  <a:pt x="210" y="132"/>
                </a:lnTo>
                <a:lnTo>
                  <a:pt x="468" y="648"/>
                </a:lnTo>
                <a:lnTo>
                  <a:pt x="702" y="537"/>
                </a:lnTo>
              </a:path>
            </a:pathLst>
          </a:custGeom>
          <a:noFill/>
          <a:ln w="5715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3175000" y="4224338"/>
            <a:ext cx="90488" cy="200025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3409950" y="4265613"/>
            <a:ext cx="87313" cy="198437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>
            <a:off x="2171700" y="4159250"/>
            <a:ext cx="1050925" cy="327025"/>
          </a:xfrm>
          <a:custGeom>
            <a:avLst/>
            <a:gdLst>
              <a:gd name="T0" fmla="*/ 0 w 693"/>
              <a:gd name="T1" fmla="*/ 2147483646 h 114"/>
              <a:gd name="T2" fmla="*/ 2147483646 w 693"/>
              <a:gd name="T3" fmla="*/ 0 h 114"/>
              <a:gd name="T4" fmla="*/ 2147483646 w 693"/>
              <a:gd name="T5" fmla="*/ 2147483646 h 114"/>
              <a:gd name="T6" fmla="*/ 0 60000 65536"/>
              <a:gd name="T7" fmla="*/ 0 60000 65536"/>
              <a:gd name="T8" fmla="*/ 0 60000 65536"/>
              <a:gd name="T9" fmla="*/ 0 w 693"/>
              <a:gd name="T10" fmla="*/ 0 h 114"/>
              <a:gd name="T11" fmla="*/ 693 w 693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3" h="114">
                <a:moveTo>
                  <a:pt x="0" y="114"/>
                </a:moveTo>
                <a:lnTo>
                  <a:pt x="297" y="0"/>
                </a:lnTo>
                <a:lnTo>
                  <a:pt x="693" y="54"/>
                </a:lnTo>
              </a:path>
            </a:pathLst>
          </a:custGeom>
          <a:noFill/>
          <a:ln w="5715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>
            <a:off x="3446463" y="4373563"/>
            <a:ext cx="2682875" cy="996950"/>
          </a:xfrm>
          <a:custGeom>
            <a:avLst/>
            <a:gdLst>
              <a:gd name="T0" fmla="*/ 0 w 1902"/>
              <a:gd name="T1" fmla="*/ 0 h 670"/>
              <a:gd name="T2" fmla="*/ 2147483646 w 1902"/>
              <a:gd name="T3" fmla="*/ 2147483646 h 670"/>
              <a:gd name="T4" fmla="*/ 2147483646 w 1902"/>
              <a:gd name="T5" fmla="*/ 2147483646 h 670"/>
              <a:gd name="T6" fmla="*/ 2147483646 w 1902"/>
              <a:gd name="T7" fmla="*/ 2147483646 h 670"/>
              <a:gd name="T8" fmla="*/ 2147483646 w 1902"/>
              <a:gd name="T9" fmla="*/ 2147483646 h 6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2"/>
              <a:gd name="T16" fmla="*/ 0 h 670"/>
              <a:gd name="T17" fmla="*/ 1902 w 1902"/>
              <a:gd name="T18" fmla="*/ 670 h 6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2" h="670">
                <a:moveTo>
                  <a:pt x="0" y="0"/>
                </a:moveTo>
                <a:lnTo>
                  <a:pt x="512" y="52"/>
                </a:lnTo>
                <a:lnTo>
                  <a:pt x="1083" y="420"/>
                </a:lnTo>
                <a:lnTo>
                  <a:pt x="1354" y="420"/>
                </a:lnTo>
                <a:lnTo>
                  <a:pt x="1902" y="670"/>
                </a:lnTo>
              </a:path>
            </a:pathLst>
          </a:custGeom>
          <a:noFill/>
          <a:ln w="5715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3419475" y="3213100"/>
            <a:ext cx="18970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algn="ctr" defTabSz="955675">
              <a:lnSpc>
                <a:spcPct val="85000"/>
              </a:lnSpc>
              <a:defRPr/>
            </a:pPr>
            <a:r>
              <a:rPr lang="ru-RU" sz="2200" b="1" dirty="0">
                <a:latin typeface="Arial" charset="0"/>
                <a:cs typeface="+mn-cs"/>
              </a:rPr>
              <a:t>Вирусная нагрузка</a:t>
            </a:r>
            <a:endParaRPr lang="en-US" sz="2200" b="1" dirty="0">
              <a:latin typeface="Arial" charset="0"/>
              <a:cs typeface="+mn-cs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3390900" y="4762500"/>
            <a:ext cx="15144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defTabSz="955675">
              <a:lnSpc>
                <a:spcPct val="85000"/>
              </a:lnSpc>
              <a:defRPr/>
            </a:pPr>
            <a:r>
              <a:rPr lang="en-US" sz="2200" b="1">
                <a:solidFill>
                  <a:srgbClr val="99CCFF"/>
                </a:solidFill>
                <a:latin typeface="Arial" charset="0"/>
                <a:cs typeface="+mn-cs"/>
              </a:rPr>
              <a:t>CD4 </a:t>
            </a:r>
            <a:r>
              <a:rPr lang="ru-RU" sz="2200" b="1">
                <a:solidFill>
                  <a:srgbClr val="99CCFF"/>
                </a:solidFill>
                <a:latin typeface="Arial" charset="0"/>
                <a:cs typeface="+mn-cs"/>
              </a:rPr>
              <a:t>клетки</a:t>
            </a:r>
            <a:endParaRPr lang="en-US" sz="2200" b="1">
              <a:solidFill>
                <a:srgbClr val="99CCFF"/>
              </a:solidFill>
              <a:latin typeface="Arial" charset="0"/>
              <a:cs typeface="+mn-cs"/>
            </a:endParaRPr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6034088" y="5248275"/>
            <a:ext cx="203200" cy="214313"/>
          </a:xfrm>
          <a:prstGeom prst="ellipse">
            <a:avLst/>
          </a:prstGeom>
          <a:solidFill>
            <a:srgbClr val="0085E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3200" b="1" i="1">
              <a:latin typeface="Times New Roman" panose="02020603050405020304" pitchFamily="18" charset="0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081713" y="4886325"/>
            <a:ext cx="176688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marL="171450" indent="-171450" defTabSz="955675">
              <a:lnSpc>
                <a:spcPct val="85000"/>
              </a:lnSpc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+mn-cs"/>
              </a:rPr>
              <a:t>Симптомы</a:t>
            </a:r>
            <a:endParaRPr lang="en-US" b="1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6640513" y="5661025"/>
            <a:ext cx="203200" cy="214313"/>
          </a:xfrm>
          <a:prstGeom prst="ellipse">
            <a:avLst/>
          </a:prstGeom>
          <a:solidFill>
            <a:srgbClr val="0085E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3200" b="1" i="1">
              <a:latin typeface="Times New Roman" panose="02020603050405020304" pitchFamily="18" charset="0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6832600" y="5403850"/>
            <a:ext cx="17637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defTabSz="955675">
              <a:lnSpc>
                <a:spcPct val="85000"/>
              </a:lnSpc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+mn-cs"/>
              </a:rPr>
              <a:t>ОИ</a:t>
            </a:r>
            <a:endParaRPr lang="en-US" b="1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7604125" y="6029325"/>
            <a:ext cx="203200" cy="214313"/>
          </a:xfrm>
          <a:prstGeom prst="ellipse">
            <a:avLst/>
          </a:prstGeom>
          <a:solidFill>
            <a:srgbClr val="0085E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3200" b="1" i="1">
              <a:latin typeface="Times New Roman" panose="02020603050405020304" pitchFamily="18" charset="0"/>
            </a:endParaRPr>
          </a:p>
        </p:txBody>
      </p:sp>
      <p:sp>
        <p:nvSpPr>
          <p:cNvPr id="24605" name="Freeform 29"/>
          <p:cNvSpPr>
            <a:spLocks/>
          </p:cNvSpPr>
          <p:nvPr/>
        </p:nvSpPr>
        <p:spPr bwMode="auto">
          <a:xfrm>
            <a:off x="1111250" y="2185988"/>
            <a:ext cx="1071563" cy="3978275"/>
          </a:xfrm>
          <a:custGeom>
            <a:avLst/>
            <a:gdLst>
              <a:gd name="T0" fmla="*/ 0 w 760"/>
              <a:gd name="T1" fmla="*/ 2147483646 h 2506"/>
              <a:gd name="T2" fmla="*/ 2147483646 w 760"/>
              <a:gd name="T3" fmla="*/ 2147483646 h 2506"/>
              <a:gd name="T4" fmla="*/ 2147483646 w 760"/>
              <a:gd name="T5" fmla="*/ 0 h 2506"/>
              <a:gd name="T6" fmla="*/ 2147483646 w 760"/>
              <a:gd name="T7" fmla="*/ 2147483646 h 2506"/>
              <a:gd name="T8" fmla="*/ 0 60000 65536"/>
              <a:gd name="T9" fmla="*/ 0 60000 65536"/>
              <a:gd name="T10" fmla="*/ 0 60000 65536"/>
              <a:gd name="T11" fmla="*/ 0 60000 65536"/>
              <a:gd name="T12" fmla="*/ 0 w 760"/>
              <a:gd name="T13" fmla="*/ 0 h 2506"/>
              <a:gd name="T14" fmla="*/ 760 w 760"/>
              <a:gd name="T15" fmla="*/ 2506 h 25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0" h="2506">
                <a:moveTo>
                  <a:pt x="0" y="2506"/>
                </a:moveTo>
                <a:lnTo>
                  <a:pt x="223" y="1168"/>
                </a:lnTo>
                <a:lnTo>
                  <a:pt x="509" y="0"/>
                </a:lnTo>
                <a:lnTo>
                  <a:pt x="760" y="919"/>
                </a:lnTo>
              </a:path>
            </a:pathLst>
          </a:custGeom>
          <a:noFill/>
          <a:ln w="50800" cap="rnd">
            <a:solidFill>
              <a:srgbClr val="FFFF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6" name="Freeform 30"/>
          <p:cNvSpPr>
            <a:spLocks/>
          </p:cNvSpPr>
          <p:nvPr/>
        </p:nvSpPr>
        <p:spPr bwMode="auto">
          <a:xfrm>
            <a:off x="2182813" y="3644900"/>
            <a:ext cx="1033462" cy="230188"/>
          </a:xfrm>
          <a:custGeom>
            <a:avLst/>
            <a:gdLst>
              <a:gd name="T0" fmla="*/ 0 w 732"/>
              <a:gd name="T1" fmla="*/ 0 h 155"/>
              <a:gd name="T2" fmla="*/ 2147483646 w 732"/>
              <a:gd name="T3" fmla="*/ 2147483646 h 155"/>
              <a:gd name="T4" fmla="*/ 2147483646 w 732"/>
              <a:gd name="T5" fmla="*/ 2147483646 h 155"/>
              <a:gd name="T6" fmla="*/ 2147483646 w 732"/>
              <a:gd name="T7" fmla="*/ 2147483646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732"/>
              <a:gd name="T13" fmla="*/ 0 h 155"/>
              <a:gd name="T14" fmla="*/ 732 w 732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2" h="155">
                <a:moveTo>
                  <a:pt x="0" y="0"/>
                </a:moveTo>
                <a:lnTo>
                  <a:pt x="288" y="125"/>
                </a:lnTo>
                <a:lnTo>
                  <a:pt x="507" y="155"/>
                </a:lnTo>
                <a:lnTo>
                  <a:pt x="732" y="147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V="1">
            <a:off x="1103313" y="2009775"/>
            <a:ext cx="0" cy="4200525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5919788" y="1343025"/>
            <a:ext cx="206216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algn="ctr" defTabSz="955675">
              <a:lnSpc>
                <a:spcPct val="85000"/>
              </a:lnSpc>
              <a:defRPr/>
            </a:pPr>
            <a:r>
              <a:rPr lang="ru-RU" sz="2200" b="1">
                <a:latin typeface="Arial" charset="0"/>
                <a:cs typeface="+mn-cs"/>
              </a:rPr>
              <a:t>СПИД</a:t>
            </a:r>
            <a:endParaRPr lang="en-US" sz="2200" b="1">
              <a:latin typeface="Arial" charset="0"/>
              <a:cs typeface="+mn-cs"/>
            </a:endParaRPr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H="1">
            <a:off x="3148013" y="5991225"/>
            <a:ext cx="152400" cy="371475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H="1">
            <a:off x="3367088" y="5999163"/>
            <a:ext cx="152400" cy="371475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CD4 </a:t>
            </a:r>
            <a:r>
              <a:rPr lang="ru-RU" altLang="ru-RU" smtClean="0"/>
              <a:t>клетки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Общее количество в организме: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около триллиона 	1 000 000 000 000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Образуются</a:t>
            </a:r>
            <a:r>
              <a:rPr lang="ru-RU" dirty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+ 1 000 000 </a:t>
            </a:r>
            <a:r>
              <a:rPr lang="ru-RU" dirty="0"/>
              <a:t>в день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Вирус убивает: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- от  1 000 000 </a:t>
            </a:r>
            <a:br>
              <a:rPr lang="ru-RU" dirty="0" smtClean="0"/>
            </a:br>
            <a:r>
              <a:rPr lang="ru-RU" dirty="0" smtClean="0"/>
              <a:t>			  до 10 000 000 </a:t>
            </a:r>
            <a:r>
              <a:rPr lang="ru-RU" dirty="0"/>
              <a:t>в </a:t>
            </a:r>
            <a:r>
              <a:rPr lang="ru-RU" dirty="0" smtClean="0"/>
              <a:t>день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3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1143000"/>
          </a:xfrm>
        </p:spPr>
        <p:txBody>
          <a:bodyPr/>
          <a:lstStyle/>
          <a:p>
            <a:r>
              <a:rPr lang="ru-RU" altLang="ru-RU" sz="3600" smtClean="0"/>
              <a:t>Скорость течения инфекции зависит от: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2917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dirty="0" smtClean="0"/>
              <a:t>Индивидуальных особенностей организма</a:t>
            </a:r>
          </a:p>
          <a:p>
            <a:pPr lvl="1">
              <a:defRPr/>
            </a:pPr>
            <a:r>
              <a:rPr lang="ru-RU" dirty="0" smtClean="0"/>
              <a:t>Количества </a:t>
            </a:r>
            <a:r>
              <a:rPr lang="ru-RU" dirty="0" err="1" smtClean="0"/>
              <a:t>ко-рецепторов</a:t>
            </a:r>
            <a:r>
              <a:rPr lang="ru-RU" dirty="0" smtClean="0"/>
              <a:t> ВИЧ (</a:t>
            </a:r>
            <a:r>
              <a:rPr lang="en-US" dirty="0" smtClean="0"/>
              <a:t>CCR5</a:t>
            </a:r>
            <a:r>
              <a:rPr lang="ru-RU" dirty="0" smtClean="0"/>
              <a:t>,</a:t>
            </a:r>
            <a:r>
              <a:rPr lang="en-US" dirty="0" smtClean="0"/>
              <a:t> CXCR</a:t>
            </a:r>
            <a:r>
              <a:rPr lang="ru-RU" dirty="0" smtClean="0"/>
              <a:t>4)</a:t>
            </a:r>
          </a:p>
          <a:p>
            <a:pPr lvl="1">
              <a:defRPr/>
            </a:pPr>
            <a:r>
              <a:rPr lang="ru-RU" dirty="0" smtClean="0"/>
              <a:t>Подвижности иммунной системы</a:t>
            </a:r>
          </a:p>
          <a:p>
            <a:pPr>
              <a:defRPr/>
            </a:pPr>
            <a:r>
              <a:rPr lang="ru-RU" dirty="0" smtClean="0"/>
              <a:t>Особенностей вируса</a:t>
            </a:r>
          </a:p>
          <a:p>
            <a:pPr>
              <a:defRPr/>
            </a:pPr>
            <a:r>
              <a:rPr lang="ru-RU" dirty="0" smtClean="0"/>
              <a:t>Нагрузки на иммунную систему</a:t>
            </a:r>
          </a:p>
          <a:p>
            <a:pPr>
              <a:defRPr/>
            </a:pPr>
            <a:r>
              <a:rPr lang="ru-RU" dirty="0" smtClean="0"/>
              <a:t>Прочих причин:</a:t>
            </a:r>
          </a:p>
          <a:p>
            <a:pPr lvl="1">
              <a:defRPr/>
            </a:pPr>
            <a:r>
              <a:rPr lang="ru-RU" dirty="0" smtClean="0"/>
              <a:t>Злоупотребление алкоголем</a:t>
            </a:r>
          </a:p>
          <a:p>
            <a:pPr lvl="1">
              <a:defRPr/>
            </a:pPr>
            <a:r>
              <a:rPr lang="ru-RU" dirty="0" smtClean="0"/>
              <a:t>Стрессы</a:t>
            </a:r>
          </a:p>
          <a:p>
            <a:pPr lvl="1">
              <a:defRPr/>
            </a:pPr>
            <a:r>
              <a:rPr lang="ru-RU" dirty="0" smtClean="0"/>
              <a:t>Питание</a:t>
            </a:r>
          </a:p>
          <a:p>
            <a:pPr lvl="1">
              <a:defRPr/>
            </a:pPr>
            <a:r>
              <a:rPr lang="ru-RU" dirty="0" smtClean="0"/>
              <a:t>Другие заболевания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>Вторая особенность ВИЧ</a:t>
            </a:r>
            <a:br>
              <a:rPr lang="ru-RU" altLang="ru-RU" sz="4000" dirty="0" smtClean="0"/>
            </a:br>
            <a:r>
              <a:rPr lang="ru-RU" altLang="ru-RU" sz="4000" dirty="0" smtClean="0"/>
              <a:t>или </a:t>
            </a:r>
            <a:br>
              <a:rPr lang="ru-RU" altLang="ru-RU" sz="4000" dirty="0" smtClean="0"/>
            </a:br>
            <a:r>
              <a:rPr lang="ru-RU" altLang="ru-RU" sz="4000" dirty="0" smtClean="0"/>
              <a:t>Почему организм не может </a:t>
            </a:r>
            <a:br>
              <a:rPr lang="ru-RU" altLang="ru-RU" sz="4000" dirty="0" smtClean="0"/>
            </a:br>
            <a:r>
              <a:rPr lang="ru-RU" altLang="ru-RU" sz="4000" dirty="0" smtClean="0"/>
              <a:t>сам победить ВИЧ?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099873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316" name="Группа 3"/>
          <p:cNvGrpSpPr>
            <a:grpSpLocks/>
          </p:cNvGrpSpPr>
          <p:nvPr/>
        </p:nvGrpSpPr>
        <p:grpSpPr bwMode="auto">
          <a:xfrm>
            <a:off x="2328863" y="5334000"/>
            <a:ext cx="4665662" cy="1139825"/>
            <a:chOff x="1295400" y="5527675"/>
            <a:chExt cx="4665663" cy="1139447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1828800" y="5638800"/>
              <a:ext cx="1584325" cy="1028322"/>
            </a:xfrm>
            <a:prstGeom prst="ellipse">
              <a:avLst/>
            </a:prstGeom>
            <a:solidFill>
              <a:srgbClr val="E200D2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translucentPowder">
              <a:bevelT w="762000" h="3810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2100263" y="6134731"/>
              <a:ext cx="792163" cy="514161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translucentPowder">
              <a:bevelT w="381000" h="1905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295400" y="6096000"/>
              <a:ext cx="215900" cy="171387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5875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prstMaterial="dkEdge"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3581400" y="5943600"/>
              <a:ext cx="990600" cy="457200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AutoShape 38"/>
            <p:cNvSpPr>
              <a:spLocks noChangeArrowheads="1"/>
            </p:cNvSpPr>
            <p:nvPr/>
          </p:nvSpPr>
          <p:spPr bwMode="auto">
            <a:xfrm>
              <a:off x="5673725" y="5672137"/>
              <a:ext cx="215900" cy="215900"/>
            </a:xfrm>
            <a:prstGeom prst="star16">
              <a:avLst>
                <a:gd name="adj" fmla="val 37500"/>
              </a:avLst>
            </a:prstGeom>
            <a:solidFill>
              <a:srgbClr val="0000FF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prstMaterial="dkEdge"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AutoShape 42"/>
            <p:cNvSpPr>
              <a:spLocks noChangeArrowheads="1"/>
            </p:cNvSpPr>
            <p:nvPr/>
          </p:nvSpPr>
          <p:spPr bwMode="auto">
            <a:xfrm>
              <a:off x="5457825" y="6248400"/>
              <a:ext cx="215900" cy="215900"/>
            </a:xfrm>
            <a:prstGeom prst="star16">
              <a:avLst>
                <a:gd name="adj" fmla="val 37500"/>
              </a:avLst>
            </a:prstGeom>
            <a:solidFill>
              <a:srgbClr val="00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prstMaterial="dkEdge"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AutoShape 43"/>
            <p:cNvSpPr>
              <a:spLocks noChangeArrowheads="1"/>
            </p:cNvSpPr>
            <p:nvPr/>
          </p:nvSpPr>
          <p:spPr bwMode="auto">
            <a:xfrm>
              <a:off x="5745163" y="6176962"/>
              <a:ext cx="215900" cy="215900"/>
            </a:xfrm>
            <a:prstGeom prst="star16">
              <a:avLst>
                <a:gd name="adj" fmla="val 37500"/>
              </a:avLst>
            </a:prstGeom>
            <a:solidFill>
              <a:srgbClr val="E200D2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prstMaterial="dkEdge"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AutoShape 45"/>
            <p:cNvSpPr>
              <a:spLocks noChangeArrowheads="1"/>
            </p:cNvSpPr>
            <p:nvPr/>
          </p:nvSpPr>
          <p:spPr bwMode="auto">
            <a:xfrm>
              <a:off x="5529263" y="6032500"/>
              <a:ext cx="215900" cy="215900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prstMaterial="dkEdge"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AutoShape 47"/>
            <p:cNvSpPr>
              <a:spLocks noChangeArrowheads="1"/>
            </p:cNvSpPr>
            <p:nvPr/>
          </p:nvSpPr>
          <p:spPr bwMode="auto">
            <a:xfrm>
              <a:off x="5457825" y="5527675"/>
              <a:ext cx="215900" cy="215900"/>
            </a:xfrm>
            <a:prstGeom prst="star16">
              <a:avLst>
                <a:gd name="adj" fmla="val 37500"/>
              </a:avLst>
            </a:prstGeom>
            <a:solidFill>
              <a:schemeClr val="tx1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prstMaterial="dkEdge"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Стрелка вправо 13"/>
            <p:cNvSpPr/>
            <p:nvPr/>
          </p:nvSpPr>
          <p:spPr>
            <a:xfrm rot="1263060">
              <a:off x="1554885" y="6143114"/>
              <a:ext cx="304800" cy="228600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AutoShape 38"/>
            <p:cNvSpPr>
              <a:spLocks noChangeArrowheads="1"/>
            </p:cNvSpPr>
            <p:nvPr/>
          </p:nvSpPr>
          <p:spPr bwMode="auto">
            <a:xfrm>
              <a:off x="5186362" y="5743575"/>
              <a:ext cx="215900" cy="215900"/>
            </a:xfrm>
            <a:prstGeom prst="star16">
              <a:avLst>
                <a:gd name="adj" fmla="val 37500"/>
              </a:avLst>
            </a:prstGeom>
            <a:solidFill>
              <a:srgbClr val="0000FF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prstMaterial="dkEdge"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" name="AutoShape 41"/>
            <p:cNvSpPr>
              <a:spLocks noChangeArrowheads="1"/>
            </p:cNvSpPr>
            <p:nvPr/>
          </p:nvSpPr>
          <p:spPr bwMode="auto">
            <a:xfrm>
              <a:off x="4826000" y="6103938"/>
              <a:ext cx="215900" cy="215900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prstMaterial="dkEdge"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auto">
            <a:xfrm>
              <a:off x="4970462" y="6319838"/>
              <a:ext cx="215900" cy="215900"/>
            </a:xfrm>
            <a:prstGeom prst="star16">
              <a:avLst>
                <a:gd name="adj" fmla="val 37500"/>
              </a:avLst>
            </a:prstGeom>
            <a:solidFill>
              <a:srgbClr val="00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prstMaterial="dkEdge"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AutoShape 46"/>
            <p:cNvSpPr>
              <a:spLocks noChangeArrowheads="1"/>
            </p:cNvSpPr>
            <p:nvPr/>
          </p:nvSpPr>
          <p:spPr bwMode="auto">
            <a:xfrm>
              <a:off x="5257800" y="6400800"/>
              <a:ext cx="215900" cy="215900"/>
            </a:xfrm>
            <a:prstGeom prst="star16">
              <a:avLst>
                <a:gd name="adj" fmla="val 37500"/>
              </a:avLst>
            </a:prstGeom>
            <a:solidFill>
              <a:srgbClr val="00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prstMaterial="dkEdge"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AutoShape 47"/>
            <p:cNvSpPr>
              <a:spLocks noChangeArrowheads="1"/>
            </p:cNvSpPr>
            <p:nvPr/>
          </p:nvSpPr>
          <p:spPr bwMode="auto">
            <a:xfrm>
              <a:off x="4970462" y="5599113"/>
              <a:ext cx="215900" cy="215900"/>
            </a:xfrm>
            <a:prstGeom prst="star16">
              <a:avLst>
                <a:gd name="adj" fmla="val 37500"/>
              </a:avLst>
            </a:prstGeom>
            <a:solidFill>
              <a:schemeClr val="tx1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prstMaterial="dkEdge"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AutoShape 54"/>
            <p:cNvSpPr>
              <a:spLocks noChangeArrowheads="1"/>
            </p:cNvSpPr>
            <p:nvPr/>
          </p:nvSpPr>
          <p:spPr bwMode="auto">
            <a:xfrm>
              <a:off x="5113337" y="5959475"/>
              <a:ext cx="215900" cy="215900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prstMaterial="dkEdge"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3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План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Иммунная система человека</a:t>
            </a:r>
          </a:p>
          <a:p>
            <a:pPr eaLnBrk="1" hangingPunct="1"/>
            <a:r>
              <a:rPr lang="ru-RU" altLang="ru-RU" smtClean="0"/>
              <a:t>Особенности вируса</a:t>
            </a:r>
          </a:p>
          <a:p>
            <a:pPr eaLnBrk="1" hangingPunct="1"/>
            <a:r>
              <a:rPr lang="ru-RU" altLang="ru-RU" smtClean="0"/>
              <a:t>Влияние ВИЧ на организм человека</a:t>
            </a:r>
          </a:p>
          <a:p>
            <a:pPr eaLnBrk="1" hangingPunct="1"/>
            <a:r>
              <a:rPr lang="ru-RU" altLang="ru-RU" smtClean="0"/>
              <a:t>Жизненный цикл вируса</a:t>
            </a:r>
          </a:p>
          <a:p>
            <a:pPr eaLnBrk="1" hangingPunct="1"/>
            <a:r>
              <a:rPr lang="ru-RU" altLang="ru-RU" smtClean="0"/>
              <a:t>Возможности лечения</a:t>
            </a:r>
          </a:p>
          <a:p>
            <a:pPr eaLnBrk="1" hangingPunct="1"/>
            <a:r>
              <a:rPr lang="ru-RU" altLang="ru-RU" smtClean="0"/>
              <a:t>Значимость лабораторного наблюдения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cap="none" smtClean="0"/>
              <a:t>Жизненный цикл </a:t>
            </a:r>
            <a:r>
              <a:rPr lang="ru-RU" smtClean="0"/>
              <a:t>ВИЧ</a:t>
            </a:r>
            <a:endParaRPr lang="ru-RU"/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/>
          </p:nvPr>
        </p:nvSpPr>
        <p:spPr/>
        <p:txBody>
          <a:bodyPr lIns="164117" tIns="82058" rIns="164117" bIns="82058"/>
          <a:lstStyle/>
          <a:p>
            <a:endParaRPr lang="ru-RU" altLang="ru-RU" smtClean="0"/>
          </a:p>
        </p:txBody>
      </p:sp>
      <p:pic>
        <p:nvPicPr>
          <p:cNvPr id="34819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128713" y="6076950"/>
            <a:ext cx="1373187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или </a:t>
            </a:r>
            <a:r>
              <a:rPr lang="en-US" dirty="0"/>
              <a:t>CXR4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00400" y="-76200"/>
            <a:ext cx="2590800" cy="822325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Шаг 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Прикрепление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52400" y="5454650"/>
            <a:ext cx="1981200" cy="641350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Хемокиновый рецептор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876800" y="1371600"/>
            <a:ext cx="914400" cy="457200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ВИЧ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43800" y="2209800"/>
            <a:ext cx="1295400" cy="457200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Клетка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0825" cy="6858000"/>
          </a:xfrm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200400" y="-76200"/>
            <a:ext cx="2590800" cy="822325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Шаг 2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Раздевание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324600" y="1371600"/>
            <a:ext cx="2362200" cy="6413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Вирусная РНК с интегразой и ОТ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724400" y="3733800"/>
            <a:ext cx="19812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rPr>
              <a:t>Ядро вируса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57200" y="57150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514600" y="0"/>
            <a:ext cx="4038600" cy="822325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Шаг 3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Обратная транскрипция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929438" y="1928813"/>
            <a:ext cx="2057400" cy="9159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Обратная транскриптаза (ОТ)</a:t>
            </a:r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4500563" y="5000625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Вирусная РНК</a:t>
            </a: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2771775" y="5491163"/>
            <a:ext cx="1371600" cy="3667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Интеграза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2643188" y="1285875"/>
            <a:ext cx="2133600" cy="641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Свежесозданная ДНК вируса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0825" cy="6854825"/>
          </a:xfrm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514600" y="0"/>
            <a:ext cx="4038600" cy="822325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Шаг 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Интеграция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324600" y="1371600"/>
            <a:ext cx="1905000" cy="457200"/>
          </a:xfrm>
          <a:prstGeom prst="rect">
            <a:avLst/>
          </a:prstGeom>
          <a:solidFill>
            <a:srgbClr val="546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ДНК вируса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543800" y="3733800"/>
            <a:ext cx="1066800" cy="457200"/>
          </a:xfrm>
          <a:prstGeom prst="rect">
            <a:avLst/>
          </a:prstGeom>
          <a:solidFill>
            <a:srgbClr val="546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Ядро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162800" y="4724400"/>
            <a:ext cx="1981200" cy="457200"/>
          </a:xfrm>
          <a:prstGeom prst="rect">
            <a:avLst/>
          </a:prstGeom>
          <a:solidFill>
            <a:srgbClr val="546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Интеграза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858000" y="5257800"/>
            <a:ext cx="1752600" cy="822325"/>
          </a:xfrm>
          <a:prstGeom prst="rect">
            <a:avLst/>
          </a:prstGeom>
          <a:solidFill>
            <a:srgbClr val="546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ДНК клетки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0825" cy="6854825"/>
          </a:xfrm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676400" y="-60325"/>
            <a:ext cx="5257800" cy="822325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Шаг 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Транскрипция провируса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14600" y="1295400"/>
            <a:ext cx="1066800" cy="4572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 err="1">
                <a:latin typeface="Arial" charset="0"/>
                <a:cs typeface="+mn-cs"/>
              </a:rPr>
              <a:t>мРНК</a:t>
            </a:r>
            <a:endParaRPr lang="ru-RU" sz="2400" dirty="0">
              <a:latin typeface="Arial" charset="0"/>
              <a:cs typeface="+mn-cs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1905000" cy="457200"/>
          </a:xfrm>
          <a:prstGeom prst="rect">
            <a:avLst/>
          </a:prstGeom>
          <a:solidFill>
            <a:srgbClr val="546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Рибосомы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858000" y="4343400"/>
            <a:ext cx="2286000" cy="457200"/>
          </a:xfrm>
          <a:prstGeom prst="rect">
            <a:avLst/>
          </a:prstGeom>
          <a:solidFill>
            <a:srgbClr val="546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РНК вируса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0825" cy="6854825"/>
          </a:xfrm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438400" y="-19050"/>
            <a:ext cx="4038600" cy="822325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Шаг 6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Трансляция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17526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Рибосомы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733800" y="1143000"/>
            <a:ext cx="2743200" cy="8223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Полипротеиновая цепь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914400" y="5867400"/>
            <a:ext cx="12192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мРНК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438400" y="-19050"/>
            <a:ext cx="4038600" cy="822325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Шаг 7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Разделение белков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4800600"/>
            <a:ext cx="16002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Протеаза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524000" y="5943600"/>
            <a:ext cx="2438400" cy="641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Обратная транскриптаза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324600" y="5078413"/>
            <a:ext cx="1752600" cy="366712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Интеграза</a:t>
            </a:r>
          </a:p>
        </p:txBody>
      </p:sp>
      <p:sp>
        <p:nvSpPr>
          <p:cNvPr id="12" name="Стрелка вниз 11"/>
          <p:cNvSpPr/>
          <p:nvPr/>
        </p:nvSpPr>
        <p:spPr>
          <a:xfrm rot="2504310">
            <a:off x="4895504" y="3038124"/>
            <a:ext cx="857256" cy="857256"/>
          </a:xfrm>
          <a:prstGeom prst="down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0"/>
            <a:ext cx="9140826" cy="6854825"/>
          </a:xfrm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600200" y="-19050"/>
            <a:ext cx="5867400" cy="822325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Шаг 8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Сборка, созревание и освобождение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459288" y="3306763"/>
            <a:ext cx="1219200" cy="915987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Новый вирион ВИЧ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352800" y="2133600"/>
            <a:ext cx="1371600" cy="822325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Ядро внутри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419600" y="5638800"/>
            <a:ext cx="1600200" cy="822325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Клетка </a:t>
            </a:r>
            <a:r>
              <a:rPr lang="en-US" altLang="ru-RU" sz="2400">
                <a:latin typeface="Arial" panose="020B0604020202020204" pitchFamily="34" charset="0"/>
              </a:rPr>
              <a:t>CD4</a:t>
            </a: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629400" y="4419600"/>
            <a:ext cx="1600200" cy="822325"/>
          </a:xfrm>
          <a:prstGeom prst="rect">
            <a:avLst/>
          </a:prstGeom>
          <a:solidFill>
            <a:srgbClr val="3E5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Клетка </a:t>
            </a:r>
            <a:r>
              <a:rPr lang="en-US" altLang="ru-RU" sz="2400">
                <a:latin typeface="Arial" panose="020B0604020202020204" pitchFamily="34" charset="0"/>
              </a:rPr>
              <a:t>CD4</a:t>
            </a:r>
            <a:endParaRPr lang="ru-RU" altLang="ru-RU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Жизненный цикл ВИЧ</a:t>
            </a:r>
          </a:p>
        </p:txBody>
      </p:sp>
      <p:pic>
        <p:nvPicPr>
          <p:cNvPr id="43011" name="Picture 3" descr="1-blue"/>
          <p:cNvPicPr>
            <a:picLocks noChangeAspect="1" noChangeArrowheads="1"/>
          </p:cNvPicPr>
          <p:nvPr/>
        </p:nvPicPr>
        <p:blipFill>
          <a:blip r:embed="rId2" cstate="print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425">
            <a:off x="6011863" y="3725863"/>
            <a:ext cx="1354137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Freeform 4"/>
          <p:cNvSpPr>
            <a:spLocks/>
          </p:cNvSpPr>
          <p:nvPr/>
        </p:nvSpPr>
        <p:spPr bwMode="auto">
          <a:xfrm>
            <a:off x="1392238" y="3657600"/>
            <a:ext cx="5911850" cy="2901950"/>
          </a:xfrm>
          <a:custGeom>
            <a:avLst/>
            <a:gdLst>
              <a:gd name="T0" fmla="*/ 2147483646 w 3557"/>
              <a:gd name="T1" fmla="*/ 2147483646 h 1828"/>
              <a:gd name="T2" fmla="*/ 2147483646 w 3557"/>
              <a:gd name="T3" fmla="*/ 2147483646 h 1828"/>
              <a:gd name="T4" fmla="*/ 2147483646 w 3557"/>
              <a:gd name="T5" fmla="*/ 2147483646 h 1828"/>
              <a:gd name="T6" fmla="*/ 2147483646 w 3557"/>
              <a:gd name="T7" fmla="*/ 2147483646 h 1828"/>
              <a:gd name="T8" fmla="*/ 2147483646 w 3557"/>
              <a:gd name="T9" fmla="*/ 2147483646 h 1828"/>
              <a:gd name="T10" fmla="*/ 2147483646 w 3557"/>
              <a:gd name="T11" fmla="*/ 2147483646 h 1828"/>
              <a:gd name="T12" fmla="*/ 2147483646 w 3557"/>
              <a:gd name="T13" fmla="*/ 2147483646 h 1828"/>
              <a:gd name="T14" fmla="*/ 2147483646 w 3557"/>
              <a:gd name="T15" fmla="*/ 2147483646 h 1828"/>
              <a:gd name="T16" fmla="*/ 2147483646 w 3557"/>
              <a:gd name="T17" fmla="*/ 2147483646 h 1828"/>
              <a:gd name="T18" fmla="*/ 2147483646 w 3557"/>
              <a:gd name="T19" fmla="*/ 2147483646 h 1828"/>
              <a:gd name="T20" fmla="*/ 2147483646 w 3557"/>
              <a:gd name="T21" fmla="*/ 2147483646 h 1828"/>
              <a:gd name="T22" fmla="*/ 2147483646 w 3557"/>
              <a:gd name="T23" fmla="*/ 2147483646 h 1828"/>
              <a:gd name="T24" fmla="*/ 2147483646 w 3557"/>
              <a:gd name="T25" fmla="*/ 2147483646 h 1828"/>
              <a:gd name="T26" fmla="*/ 2147483646 w 3557"/>
              <a:gd name="T27" fmla="*/ 2147483646 h 1828"/>
              <a:gd name="T28" fmla="*/ 2147483646 w 3557"/>
              <a:gd name="T29" fmla="*/ 2147483646 h 1828"/>
              <a:gd name="T30" fmla="*/ 2147483646 w 3557"/>
              <a:gd name="T31" fmla="*/ 2147483646 h 1828"/>
              <a:gd name="T32" fmla="*/ 2147483646 w 3557"/>
              <a:gd name="T33" fmla="*/ 2147483646 h 1828"/>
              <a:gd name="T34" fmla="*/ 2147483646 w 3557"/>
              <a:gd name="T35" fmla="*/ 2147483646 h 1828"/>
              <a:gd name="T36" fmla="*/ 2147483646 w 3557"/>
              <a:gd name="T37" fmla="*/ 2147483646 h 1828"/>
              <a:gd name="T38" fmla="*/ 2147483646 w 3557"/>
              <a:gd name="T39" fmla="*/ 2147483646 h 1828"/>
              <a:gd name="T40" fmla="*/ 2147483646 w 3557"/>
              <a:gd name="T41" fmla="*/ 2147483646 h 1828"/>
              <a:gd name="T42" fmla="*/ 2147483646 w 3557"/>
              <a:gd name="T43" fmla="*/ 2147483646 h 1828"/>
              <a:gd name="T44" fmla="*/ 2147483646 w 3557"/>
              <a:gd name="T45" fmla="*/ 2147483646 h 1828"/>
              <a:gd name="T46" fmla="*/ 2147483646 w 3557"/>
              <a:gd name="T47" fmla="*/ 2147483646 h 1828"/>
              <a:gd name="T48" fmla="*/ 2147483646 w 3557"/>
              <a:gd name="T49" fmla="*/ 2147483646 h 18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557"/>
              <a:gd name="T76" fmla="*/ 0 h 1828"/>
              <a:gd name="T77" fmla="*/ 3557 w 3557"/>
              <a:gd name="T78" fmla="*/ 1828 h 18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557" h="1828">
                <a:moveTo>
                  <a:pt x="155" y="1456"/>
                </a:moveTo>
                <a:cubicBezTo>
                  <a:pt x="98" y="1396"/>
                  <a:pt x="61" y="1329"/>
                  <a:pt x="38" y="1243"/>
                </a:cubicBezTo>
                <a:cubicBezTo>
                  <a:pt x="15" y="1157"/>
                  <a:pt x="0" y="1038"/>
                  <a:pt x="16" y="939"/>
                </a:cubicBezTo>
                <a:cubicBezTo>
                  <a:pt x="32" y="840"/>
                  <a:pt x="72" y="741"/>
                  <a:pt x="134" y="651"/>
                </a:cubicBezTo>
                <a:cubicBezTo>
                  <a:pt x="196" y="561"/>
                  <a:pt x="283" y="478"/>
                  <a:pt x="390" y="400"/>
                </a:cubicBezTo>
                <a:cubicBezTo>
                  <a:pt x="497" y="322"/>
                  <a:pt x="672" y="231"/>
                  <a:pt x="779" y="181"/>
                </a:cubicBezTo>
                <a:cubicBezTo>
                  <a:pt x="886" y="131"/>
                  <a:pt x="943" y="125"/>
                  <a:pt x="1030" y="101"/>
                </a:cubicBezTo>
                <a:cubicBezTo>
                  <a:pt x="1117" y="77"/>
                  <a:pt x="1193" y="53"/>
                  <a:pt x="1302" y="37"/>
                </a:cubicBezTo>
                <a:cubicBezTo>
                  <a:pt x="1411" y="21"/>
                  <a:pt x="1555" y="9"/>
                  <a:pt x="1686" y="5"/>
                </a:cubicBezTo>
                <a:cubicBezTo>
                  <a:pt x="1817" y="1"/>
                  <a:pt x="1961" y="0"/>
                  <a:pt x="2086" y="11"/>
                </a:cubicBezTo>
                <a:cubicBezTo>
                  <a:pt x="2211" y="22"/>
                  <a:pt x="2329" y="43"/>
                  <a:pt x="2438" y="69"/>
                </a:cubicBezTo>
                <a:cubicBezTo>
                  <a:pt x="2547" y="95"/>
                  <a:pt x="2646" y="127"/>
                  <a:pt x="2742" y="165"/>
                </a:cubicBezTo>
                <a:cubicBezTo>
                  <a:pt x="2838" y="203"/>
                  <a:pt x="2932" y="250"/>
                  <a:pt x="3014" y="299"/>
                </a:cubicBezTo>
                <a:cubicBezTo>
                  <a:pt x="3096" y="348"/>
                  <a:pt x="3161" y="393"/>
                  <a:pt x="3232" y="459"/>
                </a:cubicBezTo>
                <a:cubicBezTo>
                  <a:pt x="3303" y="525"/>
                  <a:pt x="3392" y="623"/>
                  <a:pt x="3440" y="693"/>
                </a:cubicBezTo>
                <a:cubicBezTo>
                  <a:pt x="3488" y="763"/>
                  <a:pt x="3502" y="806"/>
                  <a:pt x="3520" y="880"/>
                </a:cubicBezTo>
                <a:cubicBezTo>
                  <a:pt x="3538" y="954"/>
                  <a:pt x="3557" y="1052"/>
                  <a:pt x="3547" y="1136"/>
                </a:cubicBezTo>
                <a:cubicBezTo>
                  <a:pt x="3537" y="1220"/>
                  <a:pt x="3490" y="1328"/>
                  <a:pt x="3462" y="1387"/>
                </a:cubicBezTo>
                <a:cubicBezTo>
                  <a:pt x="3434" y="1446"/>
                  <a:pt x="3429" y="1446"/>
                  <a:pt x="3376" y="1493"/>
                </a:cubicBezTo>
                <a:cubicBezTo>
                  <a:pt x="3323" y="1540"/>
                  <a:pt x="3257" y="1620"/>
                  <a:pt x="3142" y="1669"/>
                </a:cubicBezTo>
                <a:cubicBezTo>
                  <a:pt x="3027" y="1718"/>
                  <a:pt x="2868" y="1761"/>
                  <a:pt x="2688" y="1787"/>
                </a:cubicBezTo>
                <a:cubicBezTo>
                  <a:pt x="2508" y="1813"/>
                  <a:pt x="2331" y="1828"/>
                  <a:pt x="2064" y="1824"/>
                </a:cubicBezTo>
                <a:cubicBezTo>
                  <a:pt x="1797" y="1820"/>
                  <a:pt x="1364" y="1796"/>
                  <a:pt x="1083" y="1760"/>
                </a:cubicBezTo>
                <a:cubicBezTo>
                  <a:pt x="802" y="1724"/>
                  <a:pt x="536" y="1656"/>
                  <a:pt x="379" y="1605"/>
                </a:cubicBezTo>
                <a:cubicBezTo>
                  <a:pt x="222" y="1554"/>
                  <a:pt x="212" y="1516"/>
                  <a:pt x="155" y="14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5980113" y="4332288"/>
            <a:ext cx="893762" cy="798512"/>
          </a:xfrm>
          <a:custGeom>
            <a:avLst/>
            <a:gdLst>
              <a:gd name="T0" fmla="*/ 2147483646 w 537"/>
              <a:gd name="T1" fmla="*/ 2147483646 h 503"/>
              <a:gd name="T2" fmla="*/ 2147483646 w 537"/>
              <a:gd name="T3" fmla="*/ 2147483646 h 503"/>
              <a:gd name="T4" fmla="*/ 2147483646 w 537"/>
              <a:gd name="T5" fmla="*/ 2147483646 h 503"/>
              <a:gd name="T6" fmla="*/ 2147483646 w 537"/>
              <a:gd name="T7" fmla="*/ 2147483646 h 503"/>
              <a:gd name="T8" fmla="*/ 2147483646 w 537"/>
              <a:gd name="T9" fmla="*/ 2147483646 h 503"/>
              <a:gd name="T10" fmla="*/ 2147483646 w 537"/>
              <a:gd name="T11" fmla="*/ 2147483646 h 503"/>
              <a:gd name="T12" fmla="*/ 2147483646 w 537"/>
              <a:gd name="T13" fmla="*/ 2147483646 h 503"/>
              <a:gd name="T14" fmla="*/ 2147483646 w 537"/>
              <a:gd name="T15" fmla="*/ 2147483646 h 503"/>
              <a:gd name="T16" fmla="*/ 2147483646 w 537"/>
              <a:gd name="T17" fmla="*/ 2147483646 h 503"/>
              <a:gd name="T18" fmla="*/ 2147483646 w 537"/>
              <a:gd name="T19" fmla="*/ 2147483646 h 503"/>
              <a:gd name="T20" fmla="*/ 2147483646 w 537"/>
              <a:gd name="T21" fmla="*/ 2147483646 h 5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7"/>
              <a:gd name="T34" fmla="*/ 0 h 503"/>
              <a:gd name="T35" fmla="*/ 537 w 537"/>
              <a:gd name="T36" fmla="*/ 503 h 5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7" h="503">
                <a:moveTo>
                  <a:pt x="225" y="34"/>
                </a:moveTo>
                <a:cubicBezTo>
                  <a:pt x="161" y="0"/>
                  <a:pt x="149" y="20"/>
                  <a:pt x="118" y="39"/>
                </a:cubicBezTo>
                <a:cubicBezTo>
                  <a:pt x="87" y="58"/>
                  <a:pt x="57" y="105"/>
                  <a:pt x="38" y="146"/>
                </a:cubicBezTo>
                <a:cubicBezTo>
                  <a:pt x="19" y="187"/>
                  <a:pt x="0" y="243"/>
                  <a:pt x="1" y="284"/>
                </a:cubicBezTo>
                <a:cubicBezTo>
                  <a:pt x="2" y="325"/>
                  <a:pt x="23" y="359"/>
                  <a:pt x="44" y="391"/>
                </a:cubicBezTo>
                <a:cubicBezTo>
                  <a:pt x="65" y="423"/>
                  <a:pt x="95" y="457"/>
                  <a:pt x="129" y="476"/>
                </a:cubicBezTo>
                <a:cubicBezTo>
                  <a:pt x="163" y="495"/>
                  <a:pt x="209" y="503"/>
                  <a:pt x="246" y="503"/>
                </a:cubicBezTo>
                <a:cubicBezTo>
                  <a:pt x="283" y="503"/>
                  <a:pt x="319" y="494"/>
                  <a:pt x="353" y="476"/>
                </a:cubicBezTo>
                <a:cubicBezTo>
                  <a:pt x="387" y="458"/>
                  <a:pt x="424" y="435"/>
                  <a:pt x="449" y="396"/>
                </a:cubicBezTo>
                <a:cubicBezTo>
                  <a:pt x="474" y="357"/>
                  <a:pt x="537" y="301"/>
                  <a:pt x="502" y="242"/>
                </a:cubicBezTo>
                <a:cubicBezTo>
                  <a:pt x="467" y="183"/>
                  <a:pt x="289" y="68"/>
                  <a:pt x="225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2714625" y="2643188"/>
            <a:ext cx="228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Прикрепление, слияние, проникновение</a:t>
            </a:r>
            <a:endParaRPr lang="en-US" altLang="ru-RU" sz="2000" b="1">
              <a:latin typeface="Book Antiqua" panose="02040602050305030304" pitchFamily="18" charset="0"/>
            </a:endParaRPr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6929438" y="2214563"/>
            <a:ext cx="2214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Расщепление полипротеиновой цепи при помощи протеазы</a:t>
            </a: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016" name="Group 13"/>
          <p:cNvGrpSpPr>
            <a:grpSpLocks/>
          </p:cNvGrpSpPr>
          <p:nvPr/>
        </p:nvGrpSpPr>
        <p:grpSpPr bwMode="auto">
          <a:xfrm>
            <a:off x="5386388" y="1990725"/>
            <a:ext cx="1408112" cy="1344613"/>
            <a:chOff x="153" y="1777"/>
            <a:chExt cx="847" cy="847"/>
          </a:xfrm>
        </p:grpSpPr>
        <p:pic>
          <p:nvPicPr>
            <p:cNvPr id="43095" name="Picture 14" descr="1-blue"/>
            <p:cNvPicPr>
              <a:picLocks noChangeAspect="1" noChangeArrowheads="1"/>
            </p:cNvPicPr>
            <p:nvPr/>
          </p:nvPicPr>
          <p:blipFill>
            <a:blip r:embed="rId2">
              <a:lum contras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" y="1777"/>
              <a:ext cx="847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96" name="Oval 15"/>
            <p:cNvSpPr>
              <a:spLocks noChangeArrowheads="1"/>
            </p:cNvSpPr>
            <p:nvPr/>
          </p:nvSpPr>
          <p:spPr bwMode="auto">
            <a:xfrm>
              <a:off x="342" y="1966"/>
              <a:ext cx="476" cy="4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43097" name="Freeform 16"/>
            <p:cNvSpPr>
              <a:spLocks/>
            </p:cNvSpPr>
            <p:nvPr/>
          </p:nvSpPr>
          <p:spPr bwMode="auto">
            <a:xfrm>
              <a:off x="467" y="1997"/>
              <a:ext cx="263" cy="426"/>
            </a:xfrm>
            <a:custGeom>
              <a:avLst/>
              <a:gdLst>
                <a:gd name="T0" fmla="*/ 22 w 316"/>
                <a:gd name="T1" fmla="*/ 7 h 511"/>
                <a:gd name="T2" fmla="*/ 34 w 316"/>
                <a:gd name="T3" fmla="*/ 16 h 511"/>
                <a:gd name="T4" fmla="*/ 28 w 316"/>
                <a:gd name="T5" fmla="*/ 39 h 511"/>
                <a:gd name="T6" fmla="*/ 10 w 316"/>
                <a:gd name="T7" fmla="*/ 56 h 511"/>
                <a:gd name="T8" fmla="*/ 4 w 316"/>
                <a:gd name="T9" fmla="*/ 52 h 511"/>
                <a:gd name="T10" fmla="*/ 2 w 316"/>
                <a:gd name="T11" fmla="*/ 29 h 511"/>
                <a:gd name="T12" fmla="*/ 10 w 316"/>
                <a:gd name="T13" fmla="*/ 4 h 511"/>
                <a:gd name="T14" fmla="*/ 22 w 316"/>
                <a:gd name="T15" fmla="*/ 7 h 5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6"/>
                <a:gd name="T25" fmla="*/ 0 h 511"/>
                <a:gd name="T26" fmla="*/ 316 w 316"/>
                <a:gd name="T27" fmla="*/ 511 h 5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6" h="511">
                  <a:moveTo>
                    <a:pt x="200" y="55"/>
                  </a:moveTo>
                  <a:cubicBezTo>
                    <a:pt x="236" y="72"/>
                    <a:pt x="298" y="87"/>
                    <a:pt x="307" y="135"/>
                  </a:cubicBezTo>
                  <a:cubicBezTo>
                    <a:pt x="316" y="183"/>
                    <a:pt x="289" y="284"/>
                    <a:pt x="253" y="343"/>
                  </a:cubicBezTo>
                  <a:cubicBezTo>
                    <a:pt x="217" y="402"/>
                    <a:pt x="128" y="473"/>
                    <a:pt x="93" y="492"/>
                  </a:cubicBezTo>
                  <a:cubicBezTo>
                    <a:pt x="58" y="511"/>
                    <a:pt x="54" y="499"/>
                    <a:pt x="40" y="460"/>
                  </a:cubicBezTo>
                  <a:cubicBezTo>
                    <a:pt x="26" y="421"/>
                    <a:pt x="0" y="329"/>
                    <a:pt x="8" y="258"/>
                  </a:cubicBezTo>
                  <a:cubicBezTo>
                    <a:pt x="16" y="187"/>
                    <a:pt x="54" y="68"/>
                    <a:pt x="88" y="34"/>
                  </a:cubicBezTo>
                  <a:cubicBezTo>
                    <a:pt x="122" y="0"/>
                    <a:pt x="164" y="38"/>
                    <a:pt x="200" y="5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98" name="AutoShape 17"/>
            <p:cNvSpPr>
              <a:spLocks noChangeArrowheads="1"/>
            </p:cNvSpPr>
            <p:nvPr/>
          </p:nvSpPr>
          <p:spPr bwMode="auto">
            <a:xfrm rot="-1004439">
              <a:off x="486" y="1905"/>
              <a:ext cx="56" cy="106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43099" name="AutoShape 18"/>
            <p:cNvSpPr>
              <a:spLocks noChangeArrowheads="1"/>
            </p:cNvSpPr>
            <p:nvPr/>
          </p:nvSpPr>
          <p:spPr bwMode="auto">
            <a:xfrm rot="-1004439">
              <a:off x="605" y="2385"/>
              <a:ext cx="59" cy="111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43100" name="AutoShape 19"/>
            <p:cNvSpPr>
              <a:spLocks noChangeArrowheads="1"/>
            </p:cNvSpPr>
            <p:nvPr/>
          </p:nvSpPr>
          <p:spPr bwMode="auto">
            <a:xfrm rot="-3417881">
              <a:off x="339" y="2022"/>
              <a:ext cx="59" cy="111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43101" name="AutoShape 20"/>
            <p:cNvSpPr>
              <a:spLocks noChangeArrowheads="1"/>
            </p:cNvSpPr>
            <p:nvPr/>
          </p:nvSpPr>
          <p:spPr bwMode="auto">
            <a:xfrm rot="-3417881">
              <a:off x="755" y="2267"/>
              <a:ext cx="59" cy="111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43102" name="AutoShape 21"/>
            <p:cNvSpPr>
              <a:spLocks noChangeArrowheads="1"/>
            </p:cNvSpPr>
            <p:nvPr/>
          </p:nvSpPr>
          <p:spPr bwMode="auto">
            <a:xfrm rot="1455569">
              <a:off x="675" y="1931"/>
              <a:ext cx="59" cy="111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43103" name="AutoShape 22"/>
            <p:cNvSpPr>
              <a:spLocks noChangeArrowheads="1"/>
            </p:cNvSpPr>
            <p:nvPr/>
          </p:nvSpPr>
          <p:spPr bwMode="auto">
            <a:xfrm rot="1455569">
              <a:off x="409" y="2364"/>
              <a:ext cx="59" cy="111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43104" name="AutoShape 23"/>
            <p:cNvSpPr>
              <a:spLocks noChangeArrowheads="1"/>
            </p:cNvSpPr>
            <p:nvPr/>
          </p:nvSpPr>
          <p:spPr bwMode="auto">
            <a:xfrm rot="4684633">
              <a:off x="318" y="2214"/>
              <a:ext cx="59" cy="111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43105" name="AutoShape 24"/>
            <p:cNvSpPr>
              <a:spLocks noChangeArrowheads="1"/>
            </p:cNvSpPr>
            <p:nvPr/>
          </p:nvSpPr>
          <p:spPr bwMode="auto">
            <a:xfrm rot="4684633">
              <a:off x="798" y="2085"/>
              <a:ext cx="59" cy="111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43017" name="Freeform 25"/>
          <p:cNvSpPr>
            <a:spLocks/>
          </p:cNvSpPr>
          <p:nvPr/>
        </p:nvSpPr>
        <p:spPr bwMode="auto">
          <a:xfrm>
            <a:off x="6022975" y="2470150"/>
            <a:ext cx="179388" cy="204788"/>
          </a:xfrm>
          <a:custGeom>
            <a:avLst/>
            <a:gdLst>
              <a:gd name="T0" fmla="*/ 2147483646 w 108"/>
              <a:gd name="T1" fmla="*/ 2147483646 h 129"/>
              <a:gd name="T2" fmla="*/ 2147483646 w 108"/>
              <a:gd name="T3" fmla="*/ 2147483646 h 129"/>
              <a:gd name="T4" fmla="*/ 2147483646 w 108"/>
              <a:gd name="T5" fmla="*/ 2147483646 h 129"/>
              <a:gd name="T6" fmla="*/ 2147483646 w 108"/>
              <a:gd name="T7" fmla="*/ 2147483646 h 129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29"/>
              <a:gd name="T14" fmla="*/ 108 w 108"/>
              <a:gd name="T15" fmla="*/ 129 h 1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29">
                <a:moveTo>
                  <a:pt x="28" y="1"/>
                </a:moveTo>
                <a:cubicBezTo>
                  <a:pt x="62" y="5"/>
                  <a:pt x="79" y="0"/>
                  <a:pt x="97" y="28"/>
                </a:cubicBezTo>
                <a:cubicBezTo>
                  <a:pt x="88" y="73"/>
                  <a:pt x="68" y="61"/>
                  <a:pt x="17" y="71"/>
                </a:cubicBezTo>
                <a:cubicBezTo>
                  <a:pt x="0" y="122"/>
                  <a:pt x="73" y="129"/>
                  <a:pt x="108" y="129"/>
                </a:cubicBezTo>
              </a:path>
            </a:pathLst>
          </a:custGeom>
          <a:noFill/>
          <a:ln w="28575">
            <a:solidFill>
              <a:srgbClr val="A448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Freeform 26"/>
          <p:cNvSpPr>
            <a:spLocks/>
          </p:cNvSpPr>
          <p:nvPr/>
        </p:nvSpPr>
        <p:spPr bwMode="auto">
          <a:xfrm>
            <a:off x="5921375" y="2657475"/>
            <a:ext cx="177800" cy="211138"/>
          </a:xfrm>
          <a:custGeom>
            <a:avLst/>
            <a:gdLst>
              <a:gd name="T0" fmla="*/ 0 w 107"/>
              <a:gd name="T1" fmla="*/ 0 h 133"/>
              <a:gd name="T2" fmla="*/ 2147483646 w 107"/>
              <a:gd name="T3" fmla="*/ 2147483646 h 133"/>
              <a:gd name="T4" fmla="*/ 2147483646 w 107"/>
              <a:gd name="T5" fmla="*/ 2147483646 h 133"/>
              <a:gd name="T6" fmla="*/ 2147483646 w 107"/>
              <a:gd name="T7" fmla="*/ 2147483646 h 133"/>
              <a:gd name="T8" fmla="*/ 2147483646 w 107"/>
              <a:gd name="T9" fmla="*/ 2147483646 h 133"/>
              <a:gd name="T10" fmla="*/ 2147483646 w 107"/>
              <a:gd name="T11" fmla="*/ 2147483646 h 133"/>
              <a:gd name="T12" fmla="*/ 2147483646 w 107"/>
              <a:gd name="T13" fmla="*/ 2147483646 h 133"/>
              <a:gd name="T14" fmla="*/ 2147483646 w 107"/>
              <a:gd name="T15" fmla="*/ 2147483646 h 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7"/>
              <a:gd name="T25" fmla="*/ 0 h 133"/>
              <a:gd name="T26" fmla="*/ 107 w 107"/>
              <a:gd name="T27" fmla="*/ 133 h 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7" h="133">
                <a:moveTo>
                  <a:pt x="0" y="0"/>
                </a:moveTo>
                <a:cubicBezTo>
                  <a:pt x="54" y="6"/>
                  <a:pt x="30" y="1"/>
                  <a:pt x="80" y="16"/>
                </a:cubicBezTo>
                <a:cubicBezTo>
                  <a:pt x="85" y="17"/>
                  <a:pt x="96" y="21"/>
                  <a:pt x="96" y="21"/>
                </a:cubicBezTo>
                <a:cubicBezTo>
                  <a:pt x="88" y="54"/>
                  <a:pt x="98" y="38"/>
                  <a:pt x="59" y="48"/>
                </a:cubicBezTo>
                <a:cubicBezTo>
                  <a:pt x="48" y="50"/>
                  <a:pt x="27" y="58"/>
                  <a:pt x="27" y="58"/>
                </a:cubicBezTo>
                <a:cubicBezTo>
                  <a:pt x="23" y="68"/>
                  <a:pt x="16" y="78"/>
                  <a:pt x="16" y="90"/>
                </a:cubicBezTo>
                <a:cubicBezTo>
                  <a:pt x="16" y="121"/>
                  <a:pt x="51" y="125"/>
                  <a:pt x="75" y="133"/>
                </a:cubicBezTo>
                <a:cubicBezTo>
                  <a:pt x="85" y="129"/>
                  <a:pt x="107" y="122"/>
                  <a:pt x="107" y="122"/>
                </a:cubicBezTo>
              </a:path>
            </a:pathLst>
          </a:custGeom>
          <a:noFill/>
          <a:ln w="28575">
            <a:solidFill>
              <a:srgbClr val="A450A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3019" name="Picture 27" descr="1-blue"/>
          <p:cNvPicPr>
            <a:picLocks noChangeAspect="1" noChangeArrowheads="1"/>
          </p:cNvPicPr>
          <p:nvPr/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91481">
            <a:off x="1357313" y="3173413"/>
            <a:ext cx="1446212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Oval 28"/>
          <p:cNvSpPr>
            <a:spLocks noChangeArrowheads="1"/>
          </p:cNvSpPr>
          <p:nvPr/>
        </p:nvSpPr>
        <p:spPr bwMode="auto">
          <a:xfrm rot="-1991481">
            <a:off x="1662113" y="3479800"/>
            <a:ext cx="812800" cy="7556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21" name="Freeform 29"/>
          <p:cNvSpPr>
            <a:spLocks/>
          </p:cNvSpPr>
          <p:nvPr/>
        </p:nvSpPr>
        <p:spPr bwMode="auto">
          <a:xfrm rot="-1991481">
            <a:off x="1862138" y="3517900"/>
            <a:ext cx="457200" cy="676275"/>
          </a:xfrm>
          <a:custGeom>
            <a:avLst/>
            <a:gdLst>
              <a:gd name="T0" fmla="*/ 2147483646 w 316"/>
              <a:gd name="T1" fmla="*/ 2147483646 h 511"/>
              <a:gd name="T2" fmla="*/ 2147483646 w 316"/>
              <a:gd name="T3" fmla="*/ 2147483646 h 511"/>
              <a:gd name="T4" fmla="*/ 2147483646 w 316"/>
              <a:gd name="T5" fmla="*/ 2147483646 h 511"/>
              <a:gd name="T6" fmla="*/ 2147483646 w 316"/>
              <a:gd name="T7" fmla="*/ 2147483646 h 511"/>
              <a:gd name="T8" fmla="*/ 2147483646 w 316"/>
              <a:gd name="T9" fmla="*/ 2147483646 h 511"/>
              <a:gd name="T10" fmla="*/ 2147483646 w 316"/>
              <a:gd name="T11" fmla="*/ 2147483646 h 511"/>
              <a:gd name="T12" fmla="*/ 2147483646 w 316"/>
              <a:gd name="T13" fmla="*/ 2147483646 h 511"/>
              <a:gd name="T14" fmla="*/ 2147483646 w 316"/>
              <a:gd name="T15" fmla="*/ 2147483646 h 5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6"/>
              <a:gd name="T25" fmla="*/ 0 h 511"/>
              <a:gd name="T26" fmla="*/ 316 w 316"/>
              <a:gd name="T27" fmla="*/ 511 h 5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6" h="511">
                <a:moveTo>
                  <a:pt x="200" y="55"/>
                </a:moveTo>
                <a:cubicBezTo>
                  <a:pt x="236" y="72"/>
                  <a:pt x="298" y="87"/>
                  <a:pt x="307" y="135"/>
                </a:cubicBezTo>
                <a:cubicBezTo>
                  <a:pt x="316" y="183"/>
                  <a:pt x="289" y="284"/>
                  <a:pt x="253" y="343"/>
                </a:cubicBezTo>
                <a:cubicBezTo>
                  <a:pt x="217" y="402"/>
                  <a:pt x="128" y="473"/>
                  <a:pt x="93" y="492"/>
                </a:cubicBezTo>
                <a:cubicBezTo>
                  <a:pt x="58" y="511"/>
                  <a:pt x="54" y="499"/>
                  <a:pt x="40" y="460"/>
                </a:cubicBezTo>
                <a:cubicBezTo>
                  <a:pt x="26" y="421"/>
                  <a:pt x="0" y="329"/>
                  <a:pt x="8" y="258"/>
                </a:cubicBezTo>
                <a:cubicBezTo>
                  <a:pt x="16" y="187"/>
                  <a:pt x="54" y="68"/>
                  <a:pt x="88" y="34"/>
                </a:cubicBezTo>
                <a:cubicBezTo>
                  <a:pt x="122" y="0"/>
                  <a:pt x="164" y="38"/>
                  <a:pt x="200" y="55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2" name="AutoShape 30"/>
          <p:cNvSpPr>
            <a:spLocks noChangeArrowheads="1"/>
          </p:cNvSpPr>
          <p:nvPr/>
        </p:nvSpPr>
        <p:spPr bwMode="auto">
          <a:xfrm rot="-2995919">
            <a:off x="1699419" y="3521869"/>
            <a:ext cx="88900" cy="169862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23" name="AutoShape 31"/>
          <p:cNvSpPr>
            <a:spLocks noChangeArrowheads="1"/>
          </p:cNvSpPr>
          <p:nvPr/>
        </p:nvSpPr>
        <p:spPr bwMode="auto">
          <a:xfrm rot="-5409361">
            <a:off x="1608932" y="3794919"/>
            <a:ext cx="93662" cy="184150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24" name="AutoShape 32"/>
          <p:cNvSpPr>
            <a:spLocks noChangeArrowheads="1"/>
          </p:cNvSpPr>
          <p:nvPr/>
        </p:nvSpPr>
        <p:spPr bwMode="auto">
          <a:xfrm rot="-5409361">
            <a:off x="2374107" y="3759994"/>
            <a:ext cx="93662" cy="184150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25" name="AutoShape 33"/>
          <p:cNvSpPr>
            <a:spLocks noChangeArrowheads="1"/>
          </p:cNvSpPr>
          <p:nvPr/>
        </p:nvSpPr>
        <p:spPr bwMode="auto">
          <a:xfrm rot="-535912">
            <a:off x="1973263" y="3387725"/>
            <a:ext cx="98425" cy="176213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26" name="AutoShape 34"/>
          <p:cNvSpPr>
            <a:spLocks noChangeArrowheads="1"/>
          </p:cNvSpPr>
          <p:nvPr/>
        </p:nvSpPr>
        <p:spPr bwMode="auto">
          <a:xfrm rot="2693152">
            <a:off x="1747838" y="4071938"/>
            <a:ext cx="85725" cy="176212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27" name="AutoShape 35"/>
          <p:cNvSpPr>
            <a:spLocks noChangeArrowheads="1"/>
          </p:cNvSpPr>
          <p:nvPr/>
        </p:nvSpPr>
        <p:spPr bwMode="auto">
          <a:xfrm rot="2693152">
            <a:off x="2273300" y="3482975"/>
            <a:ext cx="85725" cy="176213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28" name="Freeform 36"/>
          <p:cNvSpPr>
            <a:spLocks/>
          </p:cNvSpPr>
          <p:nvPr/>
        </p:nvSpPr>
        <p:spPr bwMode="auto">
          <a:xfrm rot="-2165585">
            <a:off x="1908175" y="3659188"/>
            <a:ext cx="182563" cy="204787"/>
          </a:xfrm>
          <a:custGeom>
            <a:avLst/>
            <a:gdLst>
              <a:gd name="T0" fmla="*/ 2147483646 w 108"/>
              <a:gd name="T1" fmla="*/ 2147483646 h 129"/>
              <a:gd name="T2" fmla="*/ 2147483646 w 108"/>
              <a:gd name="T3" fmla="*/ 2147483646 h 129"/>
              <a:gd name="T4" fmla="*/ 2147483646 w 108"/>
              <a:gd name="T5" fmla="*/ 2147483646 h 129"/>
              <a:gd name="T6" fmla="*/ 2147483646 w 108"/>
              <a:gd name="T7" fmla="*/ 2147483646 h 129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29"/>
              <a:gd name="T14" fmla="*/ 108 w 108"/>
              <a:gd name="T15" fmla="*/ 129 h 1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29">
                <a:moveTo>
                  <a:pt x="28" y="1"/>
                </a:moveTo>
                <a:cubicBezTo>
                  <a:pt x="62" y="5"/>
                  <a:pt x="79" y="0"/>
                  <a:pt x="97" y="28"/>
                </a:cubicBezTo>
                <a:cubicBezTo>
                  <a:pt x="88" y="73"/>
                  <a:pt x="68" y="61"/>
                  <a:pt x="17" y="71"/>
                </a:cubicBezTo>
                <a:cubicBezTo>
                  <a:pt x="0" y="122"/>
                  <a:pt x="73" y="129"/>
                  <a:pt x="108" y="129"/>
                </a:cubicBezTo>
              </a:path>
            </a:pathLst>
          </a:custGeom>
          <a:noFill/>
          <a:ln w="28575">
            <a:solidFill>
              <a:srgbClr val="A448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29" name="Freeform 37"/>
          <p:cNvSpPr>
            <a:spLocks/>
          </p:cNvSpPr>
          <p:nvPr/>
        </p:nvSpPr>
        <p:spPr bwMode="auto">
          <a:xfrm rot="-2992233">
            <a:off x="1984375" y="3895725"/>
            <a:ext cx="169863" cy="207963"/>
          </a:xfrm>
          <a:custGeom>
            <a:avLst/>
            <a:gdLst>
              <a:gd name="T0" fmla="*/ 0 w 107"/>
              <a:gd name="T1" fmla="*/ 0 h 133"/>
              <a:gd name="T2" fmla="*/ 2147483646 w 107"/>
              <a:gd name="T3" fmla="*/ 2147483646 h 133"/>
              <a:gd name="T4" fmla="*/ 2147483646 w 107"/>
              <a:gd name="T5" fmla="*/ 2147483646 h 133"/>
              <a:gd name="T6" fmla="*/ 2147483646 w 107"/>
              <a:gd name="T7" fmla="*/ 2147483646 h 133"/>
              <a:gd name="T8" fmla="*/ 2147483646 w 107"/>
              <a:gd name="T9" fmla="*/ 2147483646 h 133"/>
              <a:gd name="T10" fmla="*/ 2147483646 w 107"/>
              <a:gd name="T11" fmla="*/ 2147483646 h 133"/>
              <a:gd name="T12" fmla="*/ 2147483646 w 107"/>
              <a:gd name="T13" fmla="*/ 2147483646 h 133"/>
              <a:gd name="T14" fmla="*/ 2147483646 w 107"/>
              <a:gd name="T15" fmla="*/ 2147483646 h 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7"/>
              <a:gd name="T25" fmla="*/ 0 h 133"/>
              <a:gd name="T26" fmla="*/ 107 w 107"/>
              <a:gd name="T27" fmla="*/ 133 h 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7" h="133">
                <a:moveTo>
                  <a:pt x="0" y="0"/>
                </a:moveTo>
                <a:cubicBezTo>
                  <a:pt x="54" y="6"/>
                  <a:pt x="30" y="1"/>
                  <a:pt x="80" y="16"/>
                </a:cubicBezTo>
                <a:cubicBezTo>
                  <a:pt x="85" y="17"/>
                  <a:pt x="96" y="21"/>
                  <a:pt x="96" y="21"/>
                </a:cubicBezTo>
                <a:cubicBezTo>
                  <a:pt x="88" y="54"/>
                  <a:pt x="98" y="38"/>
                  <a:pt x="59" y="48"/>
                </a:cubicBezTo>
                <a:cubicBezTo>
                  <a:pt x="48" y="50"/>
                  <a:pt x="27" y="58"/>
                  <a:pt x="27" y="58"/>
                </a:cubicBezTo>
                <a:cubicBezTo>
                  <a:pt x="23" y="68"/>
                  <a:pt x="16" y="78"/>
                  <a:pt x="16" y="90"/>
                </a:cubicBezTo>
                <a:cubicBezTo>
                  <a:pt x="16" y="121"/>
                  <a:pt x="51" y="125"/>
                  <a:pt x="75" y="133"/>
                </a:cubicBezTo>
                <a:cubicBezTo>
                  <a:pt x="85" y="129"/>
                  <a:pt x="107" y="122"/>
                  <a:pt x="107" y="122"/>
                </a:cubicBezTo>
              </a:path>
            </a:pathLst>
          </a:custGeom>
          <a:noFill/>
          <a:ln w="28575">
            <a:solidFill>
              <a:srgbClr val="A450A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30" name="Oval 38"/>
          <p:cNvSpPr>
            <a:spLocks noChangeArrowheads="1"/>
          </p:cNvSpPr>
          <p:nvPr/>
        </p:nvSpPr>
        <p:spPr bwMode="auto">
          <a:xfrm rot="1769425">
            <a:off x="6308725" y="4027488"/>
            <a:ext cx="762000" cy="7556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31" name="Freeform 39"/>
          <p:cNvSpPr>
            <a:spLocks/>
          </p:cNvSpPr>
          <p:nvPr/>
        </p:nvSpPr>
        <p:spPr bwMode="auto">
          <a:xfrm rot="1769425">
            <a:off x="6499225" y="4087813"/>
            <a:ext cx="411163" cy="676275"/>
          </a:xfrm>
          <a:custGeom>
            <a:avLst/>
            <a:gdLst>
              <a:gd name="T0" fmla="*/ 2147483646 w 316"/>
              <a:gd name="T1" fmla="*/ 2147483646 h 511"/>
              <a:gd name="T2" fmla="*/ 2147483646 w 316"/>
              <a:gd name="T3" fmla="*/ 2147483646 h 511"/>
              <a:gd name="T4" fmla="*/ 2147483646 w 316"/>
              <a:gd name="T5" fmla="*/ 2147483646 h 511"/>
              <a:gd name="T6" fmla="*/ 2147483646 w 316"/>
              <a:gd name="T7" fmla="*/ 2147483646 h 511"/>
              <a:gd name="T8" fmla="*/ 2147483646 w 316"/>
              <a:gd name="T9" fmla="*/ 2147483646 h 511"/>
              <a:gd name="T10" fmla="*/ 2147483646 w 316"/>
              <a:gd name="T11" fmla="*/ 2147483646 h 511"/>
              <a:gd name="T12" fmla="*/ 2147483646 w 316"/>
              <a:gd name="T13" fmla="*/ 2147483646 h 511"/>
              <a:gd name="T14" fmla="*/ 2147483646 w 316"/>
              <a:gd name="T15" fmla="*/ 2147483646 h 5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6"/>
              <a:gd name="T25" fmla="*/ 0 h 511"/>
              <a:gd name="T26" fmla="*/ 316 w 316"/>
              <a:gd name="T27" fmla="*/ 511 h 5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6" h="511">
                <a:moveTo>
                  <a:pt x="200" y="55"/>
                </a:moveTo>
                <a:cubicBezTo>
                  <a:pt x="236" y="72"/>
                  <a:pt x="298" y="87"/>
                  <a:pt x="307" y="135"/>
                </a:cubicBezTo>
                <a:cubicBezTo>
                  <a:pt x="316" y="183"/>
                  <a:pt x="289" y="284"/>
                  <a:pt x="253" y="343"/>
                </a:cubicBezTo>
                <a:cubicBezTo>
                  <a:pt x="217" y="402"/>
                  <a:pt x="128" y="473"/>
                  <a:pt x="93" y="492"/>
                </a:cubicBezTo>
                <a:cubicBezTo>
                  <a:pt x="58" y="511"/>
                  <a:pt x="54" y="499"/>
                  <a:pt x="40" y="460"/>
                </a:cubicBezTo>
                <a:cubicBezTo>
                  <a:pt x="26" y="421"/>
                  <a:pt x="0" y="329"/>
                  <a:pt x="8" y="258"/>
                </a:cubicBezTo>
                <a:cubicBezTo>
                  <a:pt x="16" y="187"/>
                  <a:pt x="54" y="68"/>
                  <a:pt x="88" y="34"/>
                </a:cubicBezTo>
                <a:cubicBezTo>
                  <a:pt x="122" y="0"/>
                  <a:pt x="164" y="38"/>
                  <a:pt x="200" y="55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32" name="AutoShape 40"/>
          <p:cNvSpPr>
            <a:spLocks noChangeArrowheads="1"/>
          </p:cNvSpPr>
          <p:nvPr/>
        </p:nvSpPr>
        <p:spPr bwMode="auto">
          <a:xfrm rot="764986">
            <a:off x="6742113" y="3929063"/>
            <a:ext cx="90487" cy="168275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33" name="AutoShape 41"/>
          <p:cNvSpPr>
            <a:spLocks noChangeArrowheads="1"/>
          </p:cNvSpPr>
          <p:nvPr/>
        </p:nvSpPr>
        <p:spPr bwMode="auto">
          <a:xfrm rot="-1648456">
            <a:off x="6443663" y="3973513"/>
            <a:ext cx="101600" cy="176212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34" name="AutoShape 42"/>
          <p:cNvSpPr>
            <a:spLocks noChangeArrowheads="1"/>
          </p:cNvSpPr>
          <p:nvPr/>
        </p:nvSpPr>
        <p:spPr bwMode="auto">
          <a:xfrm rot="-1648456">
            <a:off x="6826250" y="4637088"/>
            <a:ext cx="101600" cy="176212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35" name="AutoShape 43"/>
          <p:cNvSpPr>
            <a:spLocks noChangeArrowheads="1"/>
          </p:cNvSpPr>
          <p:nvPr/>
        </p:nvSpPr>
        <p:spPr bwMode="auto">
          <a:xfrm rot="3224994">
            <a:off x="6982619" y="4106069"/>
            <a:ext cx="93662" cy="184150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36" name="AutoShape 44"/>
          <p:cNvSpPr>
            <a:spLocks noChangeArrowheads="1"/>
          </p:cNvSpPr>
          <p:nvPr/>
        </p:nvSpPr>
        <p:spPr bwMode="auto">
          <a:xfrm rot="6454058">
            <a:off x="6268244" y="4223544"/>
            <a:ext cx="93663" cy="180975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37" name="AutoShape 45"/>
          <p:cNvSpPr>
            <a:spLocks noChangeArrowheads="1"/>
          </p:cNvSpPr>
          <p:nvPr/>
        </p:nvSpPr>
        <p:spPr bwMode="auto">
          <a:xfrm rot="6454058">
            <a:off x="7033419" y="4420394"/>
            <a:ext cx="93663" cy="180975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38" name="Freeform 46"/>
          <p:cNvSpPr>
            <a:spLocks/>
          </p:cNvSpPr>
          <p:nvPr/>
        </p:nvSpPr>
        <p:spPr bwMode="auto">
          <a:xfrm>
            <a:off x="6399213" y="4278313"/>
            <a:ext cx="465137" cy="419100"/>
          </a:xfrm>
          <a:custGeom>
            <a:avLst/>
            <a:gdLst>
              <a:gd name="T0" fmla="*/ 2147483646 w 279"/>
              <a:gd name="T1" fmla="*/ 2147483646 h 264"/>
              <a:gd name="T2" fmla="*/ 2147483646 w 279"/>
              <a:gd name="T3" fmla="*/ 2147483646 h 264"/>
              <a:gd name="T4" fmla="*/ 2147483646 w 279"/>
              <a:gd name="T5" fmla="*/ 2147483646 h 264"/>
              <a:gd name="T6" fmla="*/ 2147483646 w 279"/>
              <a:gd name="T7" fmla="*/ 2147483646 h 264"/>
              <a:gd name="T8" fmla="*/ 2147483646 w 279"/>
              <a:gd name="T9" fmla="*/ 2147483646 h 264"/>
              <a:gd name="T10" fmla="*/ 2147483646 w 279"/>
              <a:gd name="T11" fmla="*/ 2147483646 h 264"/>
              <a:gd name="T12" fmla="*/ 2147483646 w 279"/>
              <a:gd name="T13" fmla="*/ 2147483646 h 264"/>
              <a:gd name="T14" fmla="*/ 2147483646 w 279"/>
              <a:gd name="T15" fmla="*/ 2147483646 h 2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9"/>
              <a:gd name="T25" fmla="*/ 0 h 264"/>
              <a:gd name="T26" fmla="*/ 279 w 279"/>
              <a:gd name="T27" fmla="*/ 264 h 2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9" h="264">
                <a:moveTo>
                  <a:pt x="88" y="3"/>
                </a:moveTo>
                <a:cubicBezTo>
                  <a:pt x="103" y="6"/>
                  <a:pt x="90" y="88"/>
                  <a:pt x="120" y="120"/>
                </a:cubicBezTo>
                <a:cubicBezTo>
                  <a:pt x="150" y="152"/>
                  <a:pt x="261" y="174"/>
                  <a:pt x="270" y="195"/>
                </a:cubicBezTo>
                <a:cubicBezTo>
                  <a:pt x="279" y="216"/>
                  <a:pt x="211" y="232"/>
                  <a:pt x="174" y="243"/>
                </a:cubicBezTo>
                <a:cubicBezTo>
                  <a:pt x="137" y="254"/>
                  <a:pt x="74" y="264"/>
                  <a:pt x="46" y="259"/>
                </a:cubicBezTo>
                <a:cubicBezTo>
                  <a:pt x="18" y="254"/>
                  <a:pt x="6" y="237"/>
                  <a:pt x="3" y="211"/>
                </a:cubicBezTo>
                <a:cubicBezTo>
                  <a:pt x="0" y="185"/>
                  <a:pt x="17" y="138"/>
                  <a:pt x="30" y="104"/>
                </a:cubicBezTo>
                <a:cubicBezTo>
                  <a:pt x="43" y="70"/>
                  <a:pt x="73" y="0"/>
                  <a:pt x="88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39" name="Freeform 47"/>
          <p:cNvSpPr>
            <a:spLocks/>
          </p:cNvSpPr>
          <p:nvPr/>
        </p:nvSpPr>
        <p:spPr bwMode="auto">
          <a:xfrm>
            <a:off x="1406525" y="4300538"/>
            <a:ext cx="641350" cy="1676400"/>
          </a:xfrm>
          <a:custGeom>
            <a:avLst/>
            <a:gdLst>
              <a:gd name="T0" fmla="*/ 2147483646 w 386"/>
              <a:gd name="T1" fmla="*/ 2147483646 h 1056"/>
              <a:gd name="T2" fmla="*/ 2147483646 w 386"/>
              <a:gd name="T3" fmla="*/ 2147483646 h 1056"/>
              <a:gd name="T4" fmla="*/ 2147483646 w 386"/>
              <a:gd name="T5" fmla="*/ 2147483646 h 1056"/>
              <a:gd name="T6" fmla="*/ 2147483646 w 386"/>
              <a:gd name="T7" fmla="*/ 2147483646 h 1056"/>
              <a:gd name="T8" fmla="*/ 2147483646 w 386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6"/>
              <a:gd name="T16" fmla="*/ 0 h 1056"/>
              <a:gd name="T17" fmla="*/ 386 w 38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6" h="1056">
                <a:moveTo>
                  <a:pt x="151" y="1056"/>
                </a:moveTo>
                <a:cubicBezTo>
                  <a:pt x="110" y="997"/>
                  <a:pt x="69" y="939"/>
                  <a:pt x="45" y="864"/>
                </a:cubicBezTo>
                <a:cubicBezTo>
                  <a:pt x="21" y="789"/>
                  <a:pt x="0" y="694"/>
                  <a:pt x="7" y="603"/>
                </a:cubicBezTo>
                <a:cubicBezTo>
                  <a:pt x="14" y="512"/>
                  <a:pt x="24" y="420"/>
                  <a:pt x="87" y="320"/>
                </a:cubicBezTo>
                <a:cubicBezTo>
                  <a:pt x="150" y="220"/>
                  <a:pt x="268" y="110"/>
                  <a:pt x="386" y="0"/>
                </a:cubicBezTo>
              </a:path>
            </a:pathLst>
          </a:custGeom>
          <a:noFill/>
          <a:ln w="635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40" name="Freeform 48"/>
          <p:cNvSpPr>
            <a:spLocks/>
          </p:cNvSpPr>
          <p:nvPr/>
        </p:nvSpPr>
        <p:spPr bwMode="auto">
          <a:xfrm>
            <a:off x="2620963" y="3670300"/>
            <a:ext cx="3810000" cy="563563"/>
          </a:xfrm>
          <a:custGeom>
            <a:avLst/>
            <a:gdLst>
              <a:gd name="T0" fmla="*/ 0 w 2293"/>
              <a:gd name="T1" fmla="*/ 2147483646 h 355"/>
              <a:gd name="T2" fmla="*/ 2147483646 w 2293"/>
              <a:gd name="T3" fmla="*/ 2147483646 h 355"/>
              <a:gd name="T4" fmla="*/ 2147483646 w 2293"/>
              <a:gd name="T5" fmla="*/ 2147483646 h 355"/>
              <a:gd name="T6" fmla="*/ 2147483646 w 2293"/>
              <a:gd name="T7" fmla="*/ 2147483646 h 355"/>
              <a:gd name="T8" fmla="*/ 2147483646 w 2293"/>
              <a:gd name="T9" fmla="*/ 2147483646 h 355"/>
              <a:gd name="T10" fmla="*/ 2147483646 w 2293"/>
              <a:gd name="T11" fmla="*/ 2147483646 h 355"/>
              <a:gd name="T12" fmla="*/ 2147483646 w 2293"/>
              <a:gd name="T13" fmla="*/ 2147483646 h 355"/>
              <a:gd name="T14" fmla="*/ 2147483646 w 2293"/>
              <a:gd name="T15" fmla="*/ 2147483646 h 3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93"/>
              <a:gd name="T25" fmla="*/ 0 h 355"/>
              <a:gd name="T26" fmla="*/ 2293 w 2293"/>
              <a:gd name="T27" fmla="*/ 355 h 3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93" h="355">
                <a:moveTo>
                  <a:pt x="0" y="189"/>
                </a:moveTo>
                <a:cubicBezTo>
                  <a:pt x="96" y="150"/>
                  <a:pt x="192" y="111"/>
                  <a:pt x="309" y="83"/>
                </a:cubicBezTo>
                <a:cubicBezTo>
                  <a:pt x="426" y="55"/>
                  <a:pt x="580" y="32"/>
                  <a:pt x="704" y="19"/>
                </a:cubicBezTo>
                <a:cubicBezTo>
                  <a:pt x="828" y="6"/>
                  <a:pt x="929" y="0"/>
                  <a:pt x="1056" y="3"/>
                </a:cubicBezTo>
                <a:cubicBezTo>
                  <a:pt x="1183" y="6"/>
                  <a:pt x="1330" y="15"/>
                  <a:pt x="1466" y="35"/>
                </a:cubicBezTo>
                <a:cubicBezTo>
                  <a:pt x="1602" y="55"/>
                  <a:pt x="1751" y="85"/>
                  <a:pt x="1872" y="125"/>
                </a:cubicBezTo>
                <a:cubicBezTo>
                  <a:pt x="1993" y="165"/>
                  <a:pt x="2122" y="237"/>
                  <a:pt x="2192" y="275"/>
                </a:cubicBezTo>
                <a:cubicBezTo>
                  <a:pt x="2262" y="313"/>
                  <a:pt x="2277" y="334"/>
                  <a:pt x="2293" y="355"/>
                </a:cubicBezTo>
              </a:path>
            </a:pathLst>
          </a:custGeom>
          <a:noFill/>
          <a:ln w="635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41" name="Freeform 49"/>
          <p:cNvSpPr>
            <a:spLocks/>
          </p:cNvSpPr>
          <p:nvPr/>
        </p:nvSpPr>
        <p:spPr bwMode="auto">
          <a:xfrm>
            <a:off x="7043738" y="4840288"/>
            <a:ext cx="247650" cy="1143000"/>
          </a:xfrm>
          <a:custGeom>
            <a:avLst/>
            <a:gdLst>
              <a:gd name="T0" fmla="*/ 2147483646 w 149"/>
              <a:gd name="T1" fmla="*/ 0 h 720"/>
              <a:gd name="T2" fmla="*/ 2147483646 w 149"/>
              <a:gd name="T3" fmla="*/ 2147483646 h 720"/>
              <a:gd name="T4" fmla="*/ 2147483646 w 149"/>
              <a:gd name="T5" fmla="*/ 2147483646 h 720"/>
              <a:gd name="T6" fmla="*/ 2147483646 w 149"/>
              <a:gd name="T7" fmla="*/ 2147483646 h 720"/>
              <a:gd name="T8" fmla="*/ 0 w 149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"/>
              <a:gd name="T16" fmla="*/ 0 h 720"/>
              <a:gd name="T17" fmla="*/ 149 w 149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" h="720">
                <a:moveTo>
                  <a:pt x="74" y="0"/>
                </a:moveTo>
                <a:cubicBezTo>
                  <a:pt x="98" y="54"/>
                  <a:pt x="122" y="109"/>
                  <a:pt x="133" y="181"/>
                </a:cubicBezTo>
                <a:cubicBezTo>
                  <a:pt x="144" y="253"/>
                  <a:pt x="149" y="359"/>
                  <a:pt x="138" y="432"/>
                </a:cubicBezTo>
                <a:cubicBezTo>
                  <a:pt x="127" y="505"/>
                  <a:pt x="87" y="571"/>
                  <a:pt x="64" y="619"/>
                </a:cubicBezTo>
                <a:cubicBezTo>
                  <a:pt x="41" y="667"/>
                  <a:pt x="20" y="693"/>
                  <a:pt x="0" y="720"/>
                </a:cubicBezTo>
              </a:path>
            </a:pathLst>
          </a:custGeom>
          <a:noFill/>
          <a:ln w="635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42" name="Freeform 50"/>
          <p:cNvSpPr>
            <a:spLocks/>
          </p:cNvSpPr>
          <p:nvPr/>
        </p:nvSpPr>
        <p:spPr bwMode="auto">
          <a:xfrm>
            <a:off x="6516688" y="4386263"/>
            <a:ext cx="246062" cy="371475"/>
          </a:xfrm>
          <a:custGeom>
            <a:avLst/>
            <a:gdLst>
              <a:gd name="T0" fmla="*/ 2147483646 w 148"/>
              <a:gd name="T1" fmla="*/ 0 h 234"/>
              <a:gd name="T2" fmla="*/ 2147483646 w 148"/>
              <a:gd name="T3" fmla="*/ 2147483646 h 234"/>
              <a:gd name="T4" fmla="*/ 2147483646 w 148"/>
              <a:gd name="T5" fmla="*/ 2147483646 h 234"/>
              <a:gd name="T6" fmla="*/ 2147483646 w 148"/>
              <a:gd name="T7" fmla="*/ 2147483646 h 234"/>
              <a:gd name="T8" fmla="*/ 2147483646 w 148"/>
              <a:gd name="T9" fmla="*/ 2147483646 h 234"/>
              <a:gd name="T10" fmla="*/ 2147483646 w 148"/>
              <a:gd name="T11" fmla="*/ 2147483646 h 234"/>
              <a:gd name="T12" fmla="*/ 2147483646 w 148"/>
              <a:gd name="T13" fmla="*/ 2147483646 h 234"/>
              <a:gd name="T14" fmla="*/ 2147483646 w 148"/>
              <a:gd name="T15" fmla="*/ 2147483646 h 2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"/>
              <a:gd name="T25" fmla="*/ 0 h 234"/>
              <a:gd name="T26" fmla="*/ 148 w 148"/>
              <a:gd name="T27" fmla="*/ 234 h 2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" h="234">
                <a:moveTo>
                  <a:pt x="79" y="0"/>
                </a:moveTo>
                <a:cubicBezTo>
                  <a:pt x="90" y="21"/>
                  <a:pt x="95" y="34"/>
                  <a:pt x="116" y="48"/>
                </a:cubicBezTo>
                <a:cubicBezTo>
                  <a:pt x="123" y="58"/>
                  <a:pt x="134" y="67"/>
                  <a:pt x="138" y="80"/>
                </a:cubicBezTo>
                <a:cubicBezTo>
                  <a:pt x="141" y="90"/>
                  <a:pt x="148" y="112"/>
                  <a:pt x="148" y="112"/>
                </a:cubicBezTo>
                <a:cubicBezTo>
                  <a:pt x="118" y="130"/>
                  <a:pt x="83" y="110"/>
                  <a:pt x="52" y="101"/>
                </a:cubicBezTo>
                <a:cubicBezTo>
                  <a:pt x="39" y="104"/>
                  <a:pt x="24" y="102"/>
                  <a:pt x="15" y="112"/>
                </a:cubicBezTo>
                <a:cubicBezTo>
                  <a:pt x="0" y="126"/>
                  <a:pt x="45" y="155"/>
                  <a:pt x="52" y="160"/>
                </a:cubicBezTo>
                <a:cubicBezTo>
                  <a:pt x="60" y="182"/>
                  <a:pt x="68" y="210"/>
                  <a:pt x="68" y="234"/>
                </a:cubicBezTo>
              </a:path>
            </a:pathLst>
          </a:custGeom>
          <a:noFill/>
          <a:ln w="25400">
            <a:solidFill>
              <a:srgbClr val="A450A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43" name="Freeform 51"/>
          <p:cNvSpPr>
            <a:spLocks/>
          </p:cNvSpPr>
          <p:nvPr/>
        </p:nvSpPr>
        <p:spPr bwMode="auto">
          <a:xfrm>
            <a:off x="6245225" y="4581525"/>
            <a:ext cx="246063" cy="371475"/>
          </a:xfrm>
          <a:custGeom>
            <a:avLst/>
            <a:gdLst>
              <a:gd name="T0" fmla="*/ 2147483646 w 148"/>
              <a:gd name="T1" fmla="*/ 0 h 234"/>
              <a:gd name="T2" fmla="*/ 2147483646 w 148"/>
              <a:gd name="T3" fmla="*/ 2147483646 h 234"/>
              <a:gd name="T4" fmla="*/ 2147483646 w 148"/>
              <a:gd name="T5" fmla="*/ 2147483646 h 234"/>
              <a:gd name="T6" fmla="*/ 2147483646 w 148"/>
              <a:gd name="T7" fmla="*/ 2147483646 h 234"/>
              <a:gd name="T8" fmla="*/ 2147483646 w 148"/>
              <a:gd name="T9" fmla="*/ 2147483646 h 234"/>
              <a:gd name="T10" fmla="*/ 2147483646 w 148"/>
              <a:gd name="T11" fmla="*/ 2147483646 h 234"/>
              <a:gd name="T12" fmla="*/ 2147483646 w 148"/>
              <a:gd name="T13" fmla="*/ 2147483646 h 234"/>
              <a:gd name="T14" fmla="*/ 2147483646 w 148"/>
              <a:gd name="T15" fmla="*/ 2147483646 h 2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"/>
              <a:gd name="T25" fmla="*/ 0 h 234"/>
              <a:gd name="T26" fmla="*/ 148 w 148"/>
              <a:gd name="T27" fmla="*/ 234 h 2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" h="234">
                <a:moveTo>
                  <a:pt x="79" y="0"/>
                </a:moveTo>
                <a:cubicBezTo>
                  <a:pt x="90" y="21"/>
                  <a:pt x="95" y="34"/>
                  <a:pt x="116" y="48"/>
                </a:cubicBezTo>
                <a:cubicBezTo>
                  <a:pt x="123" y="58"/>
                  <a:pt x="134" y="67"/>
                  <a:pt x="138" y="80"/>
                </a:cubicBezTo>
                <a:cubicBezTo>
                  <a:pt x="141" y="90"/>
                  <a:pt x="148" y="112"/>
                  <a:pt x="148" y="112"/>
                </a:cubicBezTo>
                <a:cubicBezTo>
                  <a:pt x="118" y="130"/>
                  <a:pt x="83" y="110"/>
                  <a:pt x="52" y="101"/>
                </a:cubicBezTo>
                <a:cubicBezTo>
                  <a:pt x="39" y="104"/>
                  <a:pt x="24" y="102"/>
                  <a:pt x="15" y="112"/>
                </a:cubicBezTo>
                <a:cubicBezTo>
                  <a:pt x="0" y="126"/>
                  <a:pt x="45" y="155"/>
                  <a:pt x="52" y="160"/>
                </a:cubicBezTo>
                <a:cubicBezTo>
                  <a:pt x="60" y="182"/>
                  <a:pt x="68" y="210"/>
                  <a:pt x="68" y="234"/>
                </a:cubicBezTo>
              </a:path>
            </a:pathLst>
          </a:custGeom>
          <a:noFill/>
          <a:ln w="25400">
            <a:solidFill>
              <a:srgbClr val="A450A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44" name="Oval 52"/>
          <p:cNvSpPr>
            <a:spLocks noChangeArrowheads="1"/>
          </p:cNvSpPr>
          <p:nvPr/>
        </p:nvSpPr>
        <p:spPr bwMode="auto">
          <a:xfrm>
            <a:off x="1535113" y="3706813"/>
            <a:ext cx="5791200" cy="27527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45" name="Line 53"/>
          <p:cNvSpPr>
            <a:spLocks noChangeShapeType="1"/>
          </p:cNvSpPr>
          <p:nvPr/>
        </p:nvSpPr>
        <p:spPr bwMode="auto">
          <a:xfrm flipH="1" flipV="1">
            <a:off x="6516688" y="3192463"/>
            <a:ext cx="234950" cy="387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46" name="Line 54"/>
          <p:cNvSpPr>
            <a:spLocks noChangeShapeType="1"/>
          </p:cNvSpPr>
          <p:nvPr/>
        </p:nvSpPr>
        <p:spPr bwMode="auto">
          <a:xfrm>
            <a:off x="2428875" y="4643438"/>
            <a:ext cx="142875" cy="288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47" name="Line 55"/>
          <p:cNvSpPr>
            <a:spLocks noChangeShapeType="1"/>
          </p:cNvSpPr>
          <p:nvPr/>
        </p:nvSpPr>
        <p:spPr bwMode="auto">
          <a:xfrm flipH="1">
            <a:off x="6929438" y="3786188"/>
            <a:ext cx="357187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48" name="Line 56"/>
          <p:cNvSpPr>
            <a:spLocks noChangeShapeType="1"/>
          </p:cNvSpPr>
          <p:nvPr/>
        </p:nvSpPr>
        <p:spPr bwMode="auto">
          <a:xfrm flipH="1">
            <a:off x="3441700" y="4826000"/>
            <a:ext cx="88900" cy="236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49" name="Line 57"/>
          <p:cNvSpPr>
            <a:spLocks noChangeShapeType="1"/>
          </p:cNvSpPr>
          <p:nvPr/>
        </p:nvSpPr>
        <p:spPr bwMode="auto">
          <a:xfrm flipH="1">
            <a:off x="2670175" y="3419475"/>
            <a:ext cx="185738" cy="220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50" name="Line 68"/>
          <p:cNvSpPr>
            <a:spLocks noChangeShapeType="1"/>
          </p:cNvSpPr>
          <p:nvPr/>
        </p:nvSpPr>
        <p:spPr bwMode="auto">
          <a:xfrm flipV="1">
            <a:off x="5583238" y="5072063"/>
            <a:ext cx="496887" cy="447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51" name="Freeform 74"/>
          <p:cNvSpPr>
            <a:spLocks/>
          </p:cNvSpPr>
          <p:nvPr/>
        </p:nvSpPr>
        <p:spPr bwMode="auto">
          <a:xfrm>
            <a:off x="2641600" y="5110163"/>
            <a:ext cx="327025" cy="269875"/>
          </a:xfrm>
          <a:custGeom>
            <a:avLst/>
            <a:gdLst>
              <a:gd name="T0" fmla="*/ 0 w 197"/>
              <a:gd name="T1" fmla="*/ 2147483646 h 170"/>
              <a:gd name="T2" fmla="*/ 2147483646 w 197"/>
              <a:gd name="T3" fmla="*/ 2147483646 h 170"/>
              <a:gd name="T4" fmla="*/ 2147483646 w 197"/>
              <a:gd name="T5" fmla="*/ 2147483646 h 170"/>
              <a:gd name="T6" fmla="*/ 2147483646 w 197"/>
              <a:gd name="T7" fmla="*/ 2147483646 h 170"/>
              <a:gd name="T8" fmla="*/ 2147483646 w 197"/>
              <a:gd name="T9" fmla="*/ 2147483646 h 170"/>
              <a:gd name="T10" fmla="*/ 2147483646 w 197"/>
              <a:gd name="T11" fmla="*/ 2147483646 h 170"/>
              <a:gd name="T12" fmla="*/ 2147483646 w 197"/>
              <a:gd name="T13" fmla="*/ 2147483646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7"/>
              <a:gd name="T22" fmla="*/ 0 h 170"/>
              <a:gd name="T23" fmla="*/ 197 w 197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7" h="170">
                <a:moveTo>
                  <a:pt x="0" y="8"/>
                </a:moveTo>
                <a:cubicBezTo>
                  <a:pt x="47" y="25"/>
                  <a:pt x="101" y="0"/>
                  <a:pt x="144" y="30"/>
                </a:cubicBezTo>
                <a:cubicBezTo>
                  <a:pt x="142" y="37"/>
                  <a:pt x="143" y="45"/>
                  <a:pt x="139" y="51"/>
                </a:cubicBezTo>
                <a:cubicBezTo>
                  <a:pt x="137" y="52"/>
                  <a:pt x="96" y="70"/>
                  <a:pt x="91" y="72"/>
                </a:cubicBezTo>
                <a:cubicBezTo>
                  <a:pt x="72" y="84"/>
                  <a:pt x="71" y="97"/>
                  <a:pt x="53" y="110"/>
                </a:cubicBezTo>
                <a:cubicBezTo>
                  <a:pt x="15" y="170"/>
                  <a:pt x="146" y="151"/>
                  <a:pt x="165" y="152"/>
                </a:cubicBezTo>
                <a:cubicBezTo>
                  <a:pt x="191" y="159"/>
                  <a:pt x="181" y="152"/>
                  <a:pt x="197" y="168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52" name="Freeform 75"/>
          <p:cNvSpPr>
            <a:spLocks/>
          </p:cNvSpPr>
          <p:nvPr/>
        </p:nvSpPr>
        <p:spPr bwMode="auto">
          <a:xfrm>
            <a:off x="2613025" y="5033963"/>
            <a:ext cx="327025" cy="269875"/>
          </a:xfrm>
          <a:custGeom>
            <a:avLst/>
            <a:gdLst>
              <a:gd name="T0" fmla="*/ 0 w 197"/>
              <a:gd name="T1" fmla="*/ 2147483646 h 170"/>
              <a:gd name="T2" fmla="*/ 2147483646 w 197"/>
              <a:gd name="T3" fmla="*/ 2147483646 h 170"/>
              <a:gd name="T4" fmla="*/ 2147483646 w 197"/>
              <a:gd name="T5" fmla="*/ 2147483646 h 170"/>
              <a:gd name="T6" fmla="*/ 2147483646 w 197"/>
              <a:gd name="T7" fmla="*/ 2147483646 h 170"/>
              <a:gd name="T8" fmla="*/ 2147483646 w 197"/>
              <a:gd name="T9" fmla="*/ 2147483646 h 170"/>
              <a:gd name="T10" fmla="*/ 2147483646 w 197"/>
              <a:gd name="T11" fmla="*/ 2147483646 h 170"/>
              <a:gd name="T12" fmla="*/ 2147483646 w 197"/>
              <a:gd name="T13" fmla="*/ 2147483646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7"/>
              <a:gd name="T22" fmla="*/ 0 h 170"/>
              <a:gd name="T23" fmla="*/ 197 w 197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7" h="170">
                <a:moveTo>
                  <a:pt x="0" y="8"/>
                </a:moveTo>
                <a:cubicBezTo>
                  <a:pt x="47" y="25"/>
                  <a:pt x="101" y="0"/>
                  <a:pt x="144" y="30"/>
                </a:cubicBezTo>
                <a:cubicBezTo>
                  <a:pt x="142" y="37"/>
                  <a:pt x="143" y="45"/>
                  <a:pt x="139" y="51"/>
                </a:cubicBezTo>
                <a:cubicBezTo>
                  <a:pt x="137" y="52"/>
                  <a:pt x="96" y="70"/>
                  <a:pt x="91" y="72"/>
                </a:cubicBezTo>
                <a:cubicBezTo>
                  <a:pt x="72" y="84"/>
                  <a:pt x="71" y="97"/>
                  <a:pt x="53" y="110"/>
                </a:cubicBezTo>
                <a:cubicBezTo>
                  <a:pt x="15" y="170"/>
                  <a:pt x="146" y="151"/>
                  <a:pt x="165" y="152"/>
                </a:cubicBezTo>
                <a:cubicBezTo>
                  <a:pt x="191" y="159"/>
                  <a:pt x="181" y="152"/>
                  <a:pt x="197" y="168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53" name="Oval 76"/>
          <p:cNvSpPr>
            <a:spLocks noChangeArrowheads="1"/>
          </p:cNvSpPr>
          <p:nvPr/>
        </p:nvSpPr>
        <p:spPr bwMode="auto">
          <a:xfrm>
            <a:off x="2617788" y="4808538"/>
            <a:ext cx="123825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54" name="Oval 77"/>
          <p:cNvSpPr>
            <a:spLocks noChangeArrowheads="1"/>
          </p:cNvSpPr>
          <p:nvPr/>
        </p:nvSpPr>
        <p:spPr bwMode="auto">
          <a:xfrm>
            <a:off x="2736850" y="4918075"/>
            <a:ext cx="123825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55" name="Oval 78"/>
          <p:cNvSpPr>
            <a:spLocks noChangeArrowheads="1"/>
          </p:cNvSpPr>
          <p:nvPr/>
        </p:nvSpPr>
        <p:spPr bwMode="auto">
          <a:xfrm>
            <a:off x="2847975" y="4900613"/>
            <a:ext cx="123825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56" name="Oval 79"/>
          <p:cNvSpPr>
            <a:spLocks noChangeArrowheads="1"/>
          </p:cNvSpPr>
          <p:nvPr/>
        </p:nvSpPr>
        <p:spPr bwMode="auto">
          <a:xfrm>
            <a:off x="2527300" y="4968875"/>
            <a:ext cx="123825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57" name="Oval 80"/>
          <p:cNvSpPr>
            <a:spLocks noChangeArrowheads="1"/>
          </p:cNvSpPr>
          <p:nvPr/>
        </p:nvSpPr>
        <p:spPr bwMode="auto">
          <a:xfrm>
            <a:off x="2655888" y="5138738"/>
            <a:ext cx="123825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58" name="Freeform 81"/>
          <p:cNvSpPr>
            <a:spLocks/>
          </p:cNvSpPr>
          <p:nvPr/>
        </p:nvSpPr>
        <p:spPr bwMode="auto">
          <a:xfrm>
            <a:off x="5973763" y="4411663"/>
            <a:ext cx="788987" cy="733425"/>
          </a:xfrm>
          <a:custGeom>
            <a:avLst/>
            <a:gdLst>
              <a:gd name="T0" fmla="*/ 2147483646 w 474"/>
              <a:gd name="T1" fmla="*/ 0 h 462"/>
              <a:gd name="T2" fmla="*/ 2147483646 w 474"/>
              <a:gd name="T3" fmla="*/ 2147483646 h 462"/>
              <a:gd name="T4" fmla="*/ 2147483646 w 474"/>
              <a:gd name="T5" fmla="*/ 2147483646 h 462"/>
              <a:gd name="T6" fmla="*/ 2147483646 w 474"/>
              <a:gd name="T7" fmla="*/ 2147483646 h 462"/>
              <a:gd name="T8" fmla="*/ 2147483646 w 474"/>
              <a:gd name="T9" fmla="*/ 2147483646 h 462"/>
              <a:gd name="T10" fmla="*/ 2147483646 w 474"/>
              <a:gd name="T11" fmla="*/ 2147483646 h 462"/>
              <a:gd name="T12" fmla="*/ 2147483646 w 474"/>
              <a:gd name="T13" fmla="*/ 2147483646 h 462"/>
              <a:gd name="T14" fmla="*/ 2147483646 w 474"/>
              <a:gd name="T15" fmla="*/ 2147483646 h 462"/>
              <a:gd name="T16" fmla="*/ 2147483646 w 474"/>
              <a:gd name="T17" fmla="*/ 2147483646 h 462"/>
              <a:gd name="T18" fmla="*/ 2147483646 w 474"/>
              <a:gd name="T19" fmla="*/ 2147483646 h 4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4"/>
              <a:gd name="T31" fmla="*/ 0 h 462"/>
              <a:gd name="T32" fmla="*/ 474 w 474"/>
              <a:gd name="T33" fmla="*/ 462 h 4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4" h="462">
                <a:moveTo>
                  <a:pt x="85" y="0"/>
                </a:moveTo>
                <a:cubicBezTo>
                  <a:pt x="57" y="43"/>
                  <a:pt x="29" y="86"/>
                  <a:pt x="16" y="128"/>
                </a:cubicBezTo>
                <a:cubicBezTo>
                  <a:pt x="3" y="170"/>
                  <a:pt x="0" y="211"/>
                  <a:pt x="5" y="250"/>
                </a:cubicBezTo>
                <a:cubicBezTo>
                  <a:pt x="10" y="289"/>
                  <a:pt x="28" y="333"/>
                  <a:pt x="48" y="362"/>
                </a:cubicBezTo>
                <a:cubicBezTo>
                  <a:pt x="68" y="391"/>
                  <a:pt x="97" y="410"/>
                  <a:pt x="128" y="426"/>
                </a:cubicBezTo>
                <a:cubicBezTo>
                  <a:pt x="159" y="442"/>
                  <a:pt x="201" y="454"/>
                  <a:pt x="234" y="458"/>
                </a:cubicBezTo>
                <a:cubicBezTo>
                  <a:pt x="267" y="462"/>
                  <a:pt x="298" y="457"/>
                  <a:pt x="325" y="448"/>
                </a:cubicBezTo>
                <a:cubicBezTo>
                  <a:pt x="352" y="439"/>
                  <a:pt x="373" y="418"/>
                  <a:pt x="394" y="405"/>
                </a:cubicBezTo>
                <a:cubicBezTo>
                  <a:pt x="415" y="392"/>
                  <a:pt x="440" y="380"/>
                  <a:pt x="453" y="368"/>
                </a:cubicBezTo>
                <a:cubicBezTo>
                  <a:pt x="466" y="356"/>
                  <a:pt x="470" y="343"/>
                  <a:pt x="474" y="330"/>
                </a:cubicBezTo>
              </a:path>
            </a:pathLst>
          </a:cu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59" name="Oval 82"/>
          <p:cNvSpPr>
            <a:spLocks noChangeArrowheads="1"/>
          </p:cNvSpPr>
          <p:nvPr/>
        </p:nvSpPr>
        <p:spPr bwMode="auto">
          <a:xfrm>
            <a:off x="6102350" y="4375150"/>
            <a:ext cx="123825" cy="119063"/>
          </a:xfrm>
          <a:prstGeom prst="ellipse">
            <a:avLst/>
          </a:prstGeom>
          <a:solidFill>
            <a:srgbClr val="A450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60" name="Oval 83"/>
          <p:cNvSpPr>
            <a:spLocks noChangeArrowheads="1"/>
          </p:cNvSpPr>
          <p:nvPr/>
        </p:nvSpPr>
        <p:spPr bwMode="auto">
          <a:xfrm>
            <a:off x="5900738" y="4619625"/>
            <a:ext cx="123825" cy="119063"/>
          </a:xfrm>
          <a:prstGeom prst="ellipse">
            <a:avLst/>
          </a:prstGeom>
          <a:solidFill>
            <a:srgbClr val="A450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61" name="Oval 84"/>
          <p:cNvSpPr>
            <a:spLocks noChangeArrowheads="1"/>
          </p:cNvSpPr>
          <p:nvPr/>
        </p:nvSpPr>
        <p:spPr bwMode="auto">
          <a:xfrm>
            <a:off x="5876925" y="4821238"/>
            <a:ext cx="123825" cy="119062"/>
          </a:xfrm>
          <a:prstGeom prst="ellipse">
            <a:avLst/>
          </a:prstGeom>
          <a:solidFill>
            <a:srgbClr val="A450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62" name="Oval 85"/>
          <p:cNvSpPr>
            <a:spLocks noChangeArrowheads="1"/>
          </p:cNvSpPr>
          <p:nvPr/>
        </p:nvSpPr>
        <p:spPr bwMode="auto">
          <a:xfrm>
            <a:off x="6294438" y="5124450"/>
            <a:ext cx="123825" cy="119063"/>
          </a:xfrm>
          <a:prstGeom prst="ellipse">
            <a:avLst/>
          </a:prstGeom>
          <a:solidFill>
            <a:srgbClr val="A450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63" name="Oval 86"/>
          <p:cNvSpPr>
            <a:spLocks noChangeArrowheads="1"/>
          </p:cNvSpPr>
          <p:nvPr/>
        </p:nvSpPr>
        <p:spPr bwMode="auto">
          <a:xfrm>
            <a:off x="6627813" y="4927600"/>
            <a:ext cx="123825" cy="119063"/>
          </a:xfrm>
          <a:prstGeom prst="ellipse">
            <a:avLst/>
          </a:prstGeom>
          <a:solidFill>
            <a:srgbClr val="A450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64" name="Freeform 87"/>
          <p:cNvSpPr>
            <a:spLocks/>
          </p:cNvSpPr>
          <p:nvPr/>
        </p:nvSpPr>
        <p:spPr bwMode="auto">
          <a:xfrm>
            <a:off x="1900238" y="4048125"/>
            <a:ext cx="900112" cy="596900"/>
          </a:xfrm>
          <a:custGeom>
            <a:avLst/>
            <a:gdLst>
              <a:gd name="T0" fmla="*/ 2147483646 w 525"/>
              <a:gd name="T1" fmla="*/ 2147483646 h 360"/>
              <a:gd name="T2" fmla="*/ 2147483646 w 525"/>
              <a:gd name="T3" fmla="*/ 2147483646 h 360"/>
              <a:gd name="T4" fmla="*/ 2147483646 w 525"/>
              <a:gd name="T5" fmla="*/ 2147483646 h 360"/>
              <a:gd name="T6" fmla="*/ 2147483646 w 525"/>
              <a:gd name="T7" fmla="*/ 2147483646 h 360"/>
              <a:gd name="T8" fmla="*/ 2147483646 w 525"/>
              <a:gd name="T9" fmla="*/ 2147483646 h 360"/>
              <a:gd name="T10" fmla="*/ 2147483646 w 525"/>
              <a:gd name="T11" fmla="*/ 2147483646 h 360"/>
              <a:gd name="T12" fmla="*/ 2147483646 w 525"/>
              <a:gd name="T13" fmla="*/ 2147483646 h 360"/>
              <a:gd name="T14" fmla="*/ 2147483646 w 525"/>
              <a:gd name="T15" fmla="*/ 2147483646 h 3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5"/>
              <a:gd name="T25" fmla="*/ 0 h 360"/>
              <a:gd name="T26" fmla="*/ 525 w 525"/>
              <a:gd name="T27" fmla="*/ 360 h 3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5" h="360">
                <a:moveTo>
                  <a:pt x="377" y="23"/>
                </a:moveTo>
                <a:cubicBezTo>
                  <a:pt x="311" y="46"/>
                  <a:pt x="114" y="149"/>
                  <a:pt x="57" y="194"/>
                </a:cubicBezTo>
                <a:cubicBezTo>
                  <a:pt x="0" y="239"/>
                  <a:pt x="2" y="268"/>
                  <a:pt x="36" y="295"/>
                </a:cubicBezTo>
                <a:cubicBezTo>
                  <a:pt x="70" y="322"/>
                  <a:pt x="185" y="360"/>
                  <a:pt x="260" y="354"/>
                </a:cubicBezTo>
                <a:cubicBezTo>
                  <a:pt x="335" y="348"/>
                  <a:pt x="443" y="294"/>
                  <a:pt x="484" y="258"/>
                </a:cubicBezTo>
                <a:cubicBezTo>
                  <a:pt x="525" y="222"/>
                  <a:pt x="510" y="169"/>
                  <a:pt x="505" y="135"/>
                </a:cubicBezTo>
                <a:cubicBezTo>
                  <a:pt x="500" y="101"/>
                  <a:pt x="475" y="73"/>
                  <a:pt x="452" y="55"/>
                </a:cubicBezTo>
                <a:cubicBezTo>
                  <a:pt x="429" y="37"/>
                  <a:pt x="443" y="0"/>
                  <a:pt x="377" y="2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65" name="Line 88"/>
          <p:cNvSpPr>
            <a:spLocks noChangeShapeType="1"/>
          </p:cNvSpPr>
          <p:nvPr/>
        </p:nvSpPr>
        <p:spPr bwMode="auto">
          <a:xfrm>
            <a:off x="2273300" y="4191000"/>
            <a:ext cx="106363" cy="203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66" name="Freeform 90"/>
          <p:cNvSpPr>
            <a:spLocks/>
          </p:cNvSpPr>
          <p:nvPr/>
        </p:nvSpPr>
        <p:spPr bwMode="auto">
          <a:xfrm>
            <a:off x="2457450" y="3956050"/>
            <a:ext cx="238125" cy="119063"/>
          </a:xfrm>
          <a:custGeom>
            <a:avLst/>
            <a:gdLst>
              <a:gd name="T0" fmla="*/ 2147483646 w 144"/>
              <a:gd name="T1" fmla="*/ 0 h 75"/>
              <a:gd name="T2" fmla="*/ 0 w 144"/>
              <a:gd name="T3" fmla="*/ 2147483646 h 75"/>
              <a:gd name="T4" fmla="*/ 0 60000 65536"/>
              <a:gd name="T5" fmla="*/ 0 60000 65536"/>
              <a:gd name="T6" fmla="*/ 0 w 144"/>
              <a:gd name="T7" fmla="*/ 0 h 75"/>
              <a:gd name="T8" fmla="*/ 144 w 144"/>
              <a:gd name="T9" fmla="*/ 75 h 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75">
                <a:moveTo>
                  <a:pt x="144" y="0"/>
                </a:moveTo>
                <a:cubicBezTo>
                  <a:pt x="144" y="0"/>
                  <a:pt x="72" y="37"/>
                  <a:pt x="0" y="75"/>
                </a:cubicBezTo>
              </a:path>
            </a:pathLst>
          </a:custGeom>
          <a:noFill/>
          <a:ln w="635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67" name="Oval 91"/>
          <p:cNvSpPr>
            <a:spLocks noChangeArrowheads="1"/>
          </p:cNvSpPr>
          <p:nvPr/>
        </p:nvSpPr>
        <p:spPr bwMode="auto">
          <a:xfrm rot="-1483911">
            <a:off x="2041525" y="4122738"/>
            <a:ext cx="547688" cy="27305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68" name="Line 92"/>
          <p:cNvSpPr>
            <a:spLocks noChangeShapeType="1"/>
          </p:cNvSpPr>
          <p:nvPr/>
        </p:nvSpPr>
        <p:spPr bwMode="auto">
          <a:xfrm>
            <a:off x="2214563" y="4143375"/>
            <a:ext cx="85725" cy="1762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69" name="Freeform 93"/>
          <p:cNvSpPr>
            <a:spLocks/>
          </p:cNvSpPr>
          <p:nvPr/>
        </p:nvSpPr>
        <p:spPr bwMode="auto">
          <a:xfrm>
            <a:off x="2143125" y="4357688"/>
            <a:ext cx="327025" cy="269875"/>
          </a:xfrm>
          <a:custGeom>
            <a:avLst/>
            <a:gdLst>
              <a:gd name="T0" fmla="*/ 0 w 197"/>
              <a:gd name="T1" fmla="*/ 2147483646 h 170"/>
              <a:gd name="T2" fmla="*/ 2147483646 w 197"/>
              <a:gd name="T3" fmla="*/ 2147483646 h 170"/>
              <a:gd name="T4" fmla="*/ 2147483646 w 197"/>
              <a:gd name="T5" fmla="*/ 2147483646 h 170"/>
              <a:gd name="T6" fmla="*/ 2147483646 w 197"/>
              <a:gd name="T7" fmla="*/ 2147483646 h 170"/>
              <a:gd name="T8" fmla="*/ 2147483646 w 197"/>
              <a:gd name="T9" fmla="*/ 2147483646 h 170"/>
              <a:gd name="T10" fmla="*/ 2147483646 w 197"/>
              <a:gd name="T11" fmla="*/ 2147483646 h 170"/>
              <a:gd name="T12" fmla="*/ 2147483646 w 197"/>
              <a:gd name="T13" fmla="*/ 2147483646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7"/>
              <a:gd name="T22" fmla="*/ 0 h 170"/>
              <a:gd name="T23" fmla="*/ 197 w 197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7" h="170">
                <a:moveTo>
                  <a:pt x="0" y="8"/>
                </a:moveTo>
                <a:cubicBezTo>
                  <a:pt x="47" y="25"/>
                  <a:pt x="101" y="0"/>
                  <a:pt x="144" y="30"/>
                </a:cubicBezTo>
                <a:cubicBezTo>
                  <a:pt x="142" y="37"/>
                  <a:pt x="143" y="45"/>
                  <a:pt x="139" y="51"/>
                </a:cubicBezTo>
                <a:cubicBezTo>
                  <a:pt x="137" y="52"/>
                  <a:pt x="96" y="70"/>
                  <a:pt x="91" y="72"/>
                </a:cubicBezTo>
                <a:cubicBezTo>
                  <a:pt x="72" y="84"/>
                  <a:pt x="71" y="97"/>
                  <a:pt x="53" y="110"/>
                </a:cubicBezTo>
                <a:cubicBezTo>
                  <a:pt x="15" y="170"/>
                  <a:pt x="146" y="151"/>
                  <a:pt x="165" y="152"/>
                </a:cubicBezTo>
                <a:cubicBezTo>
                  <a:pt x="191" y="159"/>
                  <a:pt x="181" y="152"/>
                  <a:pt x="197" y="168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70" name="Rectangle 94"/>
          <p:cNvSpPr>
            <a:spLocks noChangeArrowheads="1"/>
          </p:cNvSpPr>
          <p:nvPr/>
        </p:nvSpPr>
        <p:spPr bwMode="auto">
          <a:xfrm rot="1398750">
            <a:off x="3316288" y="4775200"/>
            <a:ext cx="231775" cy="3000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71" name="Line 95"/>
          <p:cNvSpPr>
            <a:spLocks noChangeShapeType="1"/>
          </p:cNvSpPr>
          <p:nvPr/>
        </p:nvSpPr>
        <p:spPr bwMode="auto">
          <a:xfrm flipH="1">
            <a:off x="3000375" y="4786313"/>
            <a:ext cx="285750" cy="269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3072" name="Группа 104"/>
          <p:cNvGrpSpPr>
            <a:grpSpLocks/>
          </p:cNvGrpSpPr>
          <p:nvPr/>
        </p:nvGrpSpPr>
        <p:grpSpPr bwMode="auto">
          <a:xfrm>
            <a:off x="3429000" y="5072063"/>
            <a:ext cx="2490788" cy="1465262"/>
            <a:chOff x="3428992" y="5072074"/>
            <a:chExt cx="2490787" cy="1465262"/>
          </a:xfrm>
        </p:grpSpPr>
        <p:sp>
          <p:nvSpPr>
            <p:cNvPr id="43085" name="Oval 58"/>
            <p:cNvSpPr>
              <a:spLocks noChangeArrowheads="1"/>
            </p:cNvSpPr>
            <p:nvPr/>
          </p:nvSpPr>
          <p:spPr bwMode="auto">
            <a:xfrm>
              <a:off x="3428992" y="5072074"/>
              <a:ext cx="2490787" cy="1465262"/>
            </a:xfrm>
            <a:prstGeom prst="ellipse">
              <a:avLst/>
            </a:prstGeom>
            <a:solidFill>
              <a:srgbClr val="B2B2B2"/>
            </a:solidFill>
            <a:ln w="730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○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SzPct val="9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DDC"/>
                </a:buClr>
                <a:buSzPct val="100000"/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imes New Roman" panose="02020603050405020304" pitchFamily="18" charset="0"/>
              </a:endParaRPr>
            </a:p>
          </p:txBody>
        </p:sp>
        <p:sp>
          <p:nvSpPr>
            <p:cNvPr id="43086" name="Freeform 59"/>
            <p:cNvSpPr>
              <a:spLocks/>
            </p:cNvSpPr>
            <p:nvPr/>
          </p:nvSpPr>
          <p:spPr bwMode="auto">
            <a:xfrm>
              <a:off x="3644900" y="5489592"/>
              <a:ext cx="603250" cy="368300"/>
            </a:xfrm>
            <a:custGeom>
              <a:avLst/>
              <a:gdLst>
                <a:gd name="T0" fmla="*/ 0 w 363"/>
                <a:gd name="T1" fmla="*/ 2147483646 h 232"/>
                <a:gd name="T2" fmla="*/ 2147483646 w 363"/>
                <a:gd name="T3" fmla="*/ 2147483646 h 232"/>
                <a:gd name="T4" fmla="*/ 2147483646 w 363"/>
                <a:gd name="T5" fmla="*/ 2147483646 h 232"/>
                <a:gd name="T6" fmla="*/ 2147483646 w 363"/>
                <a:gd name="T7" fmla="*/ 2147483646 h 232"/>
                <a:gd name="T8" fmla="*/ 2147483646 w 363"/>
                <a:gd name="T9" fmla="*/ 2147483646 h 232"/>
                <a:gd name="T10" fmla="*/ 2147483646 w 363"/>
                <a:gd name="T11" fmla="*/ 2147483646 h 232"/>
                <a:gd name="T12" fmla="*/ 2147483646 w 363"/>
                <a:gd name="T13" fmla="*/ 2147483646 h 232"/>
                <a:gd name="T14" fmla="*/ 2147483646 w 363"/>
                <a:gd name="T15" fmla="*/ 2147483646 h 232"/>
                <a:gd name="T16" fmla="*/ 2147483646 w 363"/>
                <a:gd name="T17" fmla="*/ 2147483646 h 232"/>
                <a:gd name="T18" fmla="*/ 2147483646 w 363"/>
                <a:gd name="T19" fmla="*/ 2147483646 h 232"/>
                <a:gd name="T20" fmla="*/ 2147483646 w 363"/>
                <a:gd name="T21" fmla="*/ 2147483646 h 2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3"/>
                <a:gd name="T34" fmla="*/ 0 h 232"/>
                <a:gd name="T35" fmla="*/ 363 w 363"/>
                <a:gd name="T36" fmla="*/ 232 h 2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3" h="232">
                  <a:moveTo>
                    <a:pt x="0" y="232"/>
                  </a:moveTo>
                  <a:cubicBezTo>
                    <a:pt x="25" y="151"/>
                    <a:pt x="50" y="70"/>
                    <a:pt x="69" y="35"/>
                  </a:cubicBezTo>
                  <a:cubicBezTo>
                    <a:pt x="88" y="0"/>
                    <a:pt x="104" y="5"/>
                    <a:pt x="117" y="24"/>
                  </a:cubicBezTo>
                  <a:cubicBezTo>
                    <a:pt x="130" y="43"/>
                    <a:pt x="135" y="120"/>
                    <a:pt x="144" y="152"/>
                  </a:cubicBezTo>
                  <a:cubicBezTo>
                    <a:pt x="153" y="184"/>
                    <a:pt x="160" y="214"/>
                    <a:pt x="171" y="216"/>
                  </a:cubicBezTo>
                  <a:cubicBezTo>
                    <a:pt x="182" y="218"/>
                    <a:pt x="193" y="191"/>
                    <a:pt x="208" y="163"/>
                  </a:cubicBezTo>
                  <a:cubicBezTo>
                    <a:pt x="223" y="135"/>
                    <a:pt x="247" y="74"/>
                    <a:pt x="261" y="51"/>
                  </a:cubicBezTo>
                  <a:cubicBezTo>
                    <a:pt x="275" y="28"/>
                    <a:pt x="285" y="13"/>
                    <a:pt x="293" y="24"/>
                  </a:cubicBezTo>
                  <a:cubicBezTo>
                    <a:pt x="301" y="35"/>
                    <a:pt x="303" y="87"/>
                    <a:pt x="309" y="115"/>
                  </a:cubicBezTo>
                  <a:cubicBezTo>
                    <a:pt x="315" y="143"/>
                    <a:pt x="322" y="171"/>
                    <a:pt x="331" y="190"/>
                  </a:cubicBezTo>
                  <a:cubicBezTo>
                    <a:pt x="340" y="209"/>
                    <a:pt x="351" y="220"/>
                    <a:pt x="363" y="232"/>
                  </a:cubicBez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87" name="Freeform 60"/>
            <p:cNvSpPr>
              <a:spLocks/>
            </p:cNvSpPr>
            <p:nvPr/>
          </p:nvSpPr>
          <p:spPr bwMode="auto">
            <a:xfrm>
              <a:off x="3716338" y="5489592"/>
              <a:ext cx="603250" cy="368300"/>
            </a:xfrm>
            <a:custGeom>
              <a:avLst/>
              <a:gdLst>
                <a:gd name="T0" fmla="*/ 0 w 363"/>
                <a:gd name="T1" fmla="*/ 2147483646 h 232"/>
                <a:gd name="T2" fmla="*/ 2147483646 w 363"/>
                <a:gd name="T3" fmla="*/ 2147483646 h 232"/>
                <a:gd name="T4" fmla="*/ 2147483646 w 363"/>
                <a:gd name="T5" fmla="*/ 2147483646 h 232"/>
                <a:gd name="T6" fmla="*/ 2147483646 w 363"/>
                <a:gd name="T7" fmla="*/ 2147483646 h 232"/>
                <a:gd name="T8" fmla="*/ 2147483646 w 363"/>
                <a:gd name="T9" fmla="*/ 2147483646 h 232"/>
                <a:gd name="T10" fmla="*/ 2147483646 w 363"/>
                <a:gd name="T11" fmla="*/ 2147483646 h 232"/>
                <a:gd name="T12" fmla="*/ 2147483646 w 363"/>
                <a:gd name="T13" fmla="*/ 2147483646 h 232"/>
                <a:gd name="T14" fmla="*/ 2147483646 w 363"/>
                <a:gd name="T15" fmla="*/ 2147483646 h 232"/>
                <a:gd name="T16" fmla="*/ 2147483646 w 363"/>
                <a:gd name="T17" fmla="*/ 2147483646 h 232"/>
                <a:gd name="T18" fmla="*/ 2147483646 w 363"/>
                <a:gd name="T19" fmla="*/ 2147483646 h 232"/>
                <a:gd name="T20" fmla="*/ 2147483646 w 363"/>
                <a:gd name="T21" fmla="*/ 2147483646 h 2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3"/>
                <a:gd name="T34" fmla="*/ 0 h 232"/>
                <a:gd name="T35" fmla="*/ 363 w 363"/>
                <a:gd name="T36" fmla="*/ 232 h 2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3" h="232">
                  <a:moveTo>
                    <a:pt x="0" y="232"/>
                  </a:moveTo>
                  <a:cubicBezTo>
                    <a:pt x="25" y="151"/>
                    <a:pt x="50" y="70"/>
                    <a:pt x="69" y="35"/>
                  </a:cubicBezTo>
                  <a:cubicBezTo>
                    <a:pt x="88" y="0"/>
                    <a:pt x="104" y="5"/>
                    <a:pt x="117" y="24"/>
                  </a:cubicBezTo>
                  <a:cubicBezTo>
                    <a:pt x="130" y="43"/>
                    <a:pt x="135" y="120"/>
                    <a:pt x="144" y="152"/>
                  </a:cubicBezTo>
                  <a:cubicBezTo>
                    <a:pt x="153" y="184"/>
                    <a:pt x="160" y="214"/>
                    <a:pt x="171" y="216"/>
                  </a:cubicBezTo>
                  <a:cubicBezTo>
                    <a:pt x="182" y="218"/>
                    <a:pt x="193" y="191"/>
                    <a:pt x="208" y="163"/>
                  </a:cubicBezTo>
                  <a:cubicBezTo>
                    <a:pt x="223" y="135"/>
                    <a:pt x="247" y="74"/>
                    <a:pt x="261" y="51"/>
                  </a:cubicBezTo>
                  <a:cubicBezTo>
                    <a:pt x="275" y="28"/>
                    <a:pt x="285" y="13"/>
                    <a:pt x="293" y="24"/>
                  </a:cubicBezTo>
                  <a:cubicBezTo>
                    <a:pt x="301" y="35"/>
                    <a:pt x="303" y="87"/>
                    <a:pt x="309" y="115"/>
                  </a:cubicBezTo>
                  <a:cubicBezTo>
                    <a:pt x="315" y="143"/>
                    <a:pt x="322" y="171"/>
                    <a:pt x="331" y="190"/>
                  </a:cubicBezTo>
                  <a:cubicBezTo>
                    <a:pt x="340" y="209"/>
                    <a:pt x="351" y="220"/>
                    <a:pt x="363" y="232"/>
                  </a:cubicBez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88" name="Freeform 61"/>
            <p:cNvSpPr>
              <a:spLocks/>
            </p:cNvSpPr>
            <p:nvPr/>
          </p:nvSpPr>
          <p:spPr bwMode="auto">
            <a:xfrm>
              <a:off x="4229100" y="5464192"/>
              <a:ext cx="523875" cy="393700"/>
            </a:xfrm>
            <a:custGeom>
              <a:avLst/>
              <a:gdLst>
                <a:gd name="T0" fmla="*/ 0 w 315"/>
                <a:gd name="T1" fmla="*/ 2147483646 h 248"/>
                <a:gd name="T2" fmla="*/ 2147483646 w 315"/>
                <a:gd name="T3" fmla="*/ 2147483646 h 248"/>
                <a:gd name="T4" fmla="*/ 2147483646 w 315"/>
                <a:gd name="T5" fmla="*/ 2147483646 h 248"/>
                <a:gd name="T6" fmla="*/ 2147483646 w 315"/>
                <a:gd name="T7" fmla="*/ 2147483646 h 248"/>
                <a:gd name="T8" fmla="*/ 2147483646 w 315"/>
                <a:gd name="T9" fmla="*/ 2147483646 h 248"/>
                <a:gd name="T10" fmla="*/ 2147483646 w 315"/>
                <a:gd name="T11" fmla="*/ 2147483646 h 248"/>
                <a:gd name="T12" fmla="*/ 2147483646 w 315"/>
                <a:gd name="T13" fmla="*/ 2147483646 h 248"/>
                <a:gd name="T14" fmla="*/ 2147483646 w 315"/>
                <a:gd name="T15" fmla="*/ 2147483646 h 248"/>
                <a:gd name="T16" fmla="*/ 2147483646 w 315"/>
                <a:gd name="T17" fmla="*/ 2147483646 h 248"/>
                <a:gd name="T18" fmla="*/ 2147483646 w 315"/>
                <a:gd name="T19" fmla="*/ 2147483646 h 248"/>
                <a:gd name="T20" fmla="*/ 2147483646 w 315"/>
                <a:gd name="T21" fmla="*/ 2147483646 h 2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5"/>
                <a:gd name="T34" fmla="*/ 0 h 248"/>
                <a:gd name="T35" fmla="*/ 315 w 315"/>
                <a:gd name="T36" fmla="*/ 248 h 2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5" h="248">
                  <a:moveTo>
                    <a:pt x="0" y="244"/>
                  </a:moveTo>
                  <a:cubicBezTo>
                    <a:pt x="30" y="158"/>
                    <a:pt x="61" y="72"/>
                    <a:pt x="80" y="36"/>
                  </a:cubicBezTo>
                  <a:cubicBezTo>
                    <a:pt x="99" y="0"/>
                    <a:pt x="100" y="25"/>
                    <a:pt x="112" y="31"/>
                  </a:cubicBezTo>
                  <a:cubicBezTo>
                    <a:pt x="124" y="37"/>
                    <a:pt x="143" y="54"/>
                    <a:pt x="149" y="73"/>
                  </a:cubicBezTo>
                  <a:cubicBezTo>
                    <a:pt x="155" y="92"/>
                    <a:pt x="146" y="116"/>
                    <a:pt x="149" y="143"/>
                  </a:cubicBezTo>
                  <a:cubicBezTo>
                    <a:pt x="152" y="170"/>
                    <a:pt x="154" y="218"/>
                    <a:pt x="165" y="233"/>
                  </a:cubicBezTo>
                  <a:cubicBezTo>
                    <a:pt x="176" y="248"/>
                    <a:pt x="203" y="247"/>
                    <a:pt x="213" y="233"/>
                  </a:cubicBezTo>
                  <a:cubicBezTo>
                    <a:pt x="223" y="219"/>
                    <a:pt x="219" y="172"/>
                    <a:pt x="224" y="148"/>
                  </a:cubicBezTo>
                  <a:cubicBezTo>
                    <a:pt x="229" y="124"/>
                    <a:pt x="237" y="106"/>
                    <a:pt x="245" y="89"/>
                  </a:cubicBezTo>
                  <a:cubicBezTo>
                    <a:pt x="253" y="72"/>
                    <a:pt x="260" y="56"/>
                    <a:pt x="272" y="47"/>
                  </a:cubicBezTo>
                  <a:cubicBezTo>
                    <a:pt x="284" y="38"/>
                    <a:pt x="307" y="38"/>
                    <a:pt x="315" y="36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89" name="Freeform 62"/>
            <p:cNvSpPr>
              <a:spLocks/>
            </p:cNvSpPr>
            <p:nvPr/>
          </p:nvSpPr>
          <p:spPr bwMode="auto">
            <a:xfrm>
              <a:off x="4300538" y="5464192"/>
              <a:ext cx="523875" cy="393700"/>
            </a:xfrm>
            <a:custGeom>
              <a:avLst/>
              <a:gdLst>
                <a:gd name="T0" fmla="*/ 0 w 315"/>
                <a:gd name="T1" fmla="*/ 2147483646 h 248"/>
                <a:gd name="T2" fmla="*/ 2147483646 w 315"/>
                <a:gd name="T3" fmla="*/ 2147483646 h 248"/>
                <a:gd name="T4" fmla="*/ 2147483646 w 315"/>
                <a:gd name="T5" fmla="*/ 2147483646 h 248"/>
                <a:gd name="T6" fmla="*/ 2147483646 w 315"/>
                <a:gd name="T7" fmla="*/ 2147483646 h 248"/>
                <a:gd name="T8" fmla="*/ 2147483646 w 315"/>
                <a:gd name="T9" fmla="*/ 2147483646 h 248"/>
                <a:gd name="T10" fmla="*/ 2147483646 w 315"/>
                <a:gd name="T11" fmla="*/ 2147483646 h 248"/>
                <a:gd name="T12" fmla="*/ 2147483646 w 315"/>
                <a:gd name="T13" fmla="*/ 2147483646 h 248"/>
                <a:gd name="T14" fmla="*/ 2147483646 w 315"/>
                <a:gd name="T15" fmla="*/ 2147483646 h 248"/>
                <a:gd name="T16" fmla="*/ 2147483646 w 315"/>
                <a:gd name="T17" fmla="*/ 2147483646 h 248"/>
                <a:gd name="T18" fmla="*/ 2147483646 w 315"/>
                <a:gd name="T19" fmla="*/ 2147483646 h 248"/>
                <a:gd name="T20" fmla="*/ 2147483646 w 315"/>
                <a:gd name="T21" fmla="*/ 2147483646 h 2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5"/>
                <a:gd name="T34" fmla="*/ 0 h 248"/>
                <a:gd name="T35" fmla="*/ 315 w 315"/>
                <a:gd name="T36" fmla="*/ 248 h 2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5" h="248">
                  <a:moveTo>
                    <a:pt x="0" y="244"/>
                  </a:moveTo>
                  <a:cubicBezTo>
                    <a:pt x="30" y="158"/>
                    <a:pt x="61" y="72"/>
                    <a:pt x="80" y="36"/>
                  </a:cubicBezTo>
                  <a:cubicBezTo>
                    <a:pt x="99" y="0"/>
                    <a:pt x="100" y="25"/>
                    <a:pt x="112" y="31"/>
                  </a:cubicBezTo>
                  <a:cubicBezTo>
                    <a:pt x="124" y="37"/>
                    <a:pt x="143" y="54"/>
                    <a:pt x="149" y="73"/>
                  </a:cubicBezTo>
                  <a:cubicBezTo>
                    <a:pt x="155" y="92"/>
                    <a:pt x="146" y="116"/>
                    <a:pt x="149" y="143"/>
                  </a:cubicBezTo>
                  <a:cubicBezTo>
                    <a:pt x="152" y="170"/>
                    <a:pt x="154" y="218"/>
                    <a:pt x="165" y="233"/>
                  </a:cubicBezTo>
                  <a:cubicBezTo>
                    <a:pt x="176" y="248"/>
                    <a:pt x="203" y="247"/>
                    <a:pt x="213" y="233"/>
                  </a:cubicBezTo>
                  <a:cubicBezTo>
                    <a:pt x="223" y="219"/>
                    <a:pt x="219" y="172"/>
                    <a:pt x="224" y="148"/>
                  </a:cubicBezTo>
                  <a:cubicBezTo>
                    <a:pt x="229" y="124"/>
                    <a:pt x="237" y="106"/>
                    <a:pt x="245" y="89"/>
                  </a:cubicBezTo>
                  <a:cubicBezTo>
                    <a:pt x="253" y="72"/>
                    <a:pt x="260" y="56"/>
                    <a:pt x="272" y="47"/>
                  </a:cubicBezTo>
                  <a:cubicBezTo>
                    <a:pt x="284" y="38"/>
                    <a:pt x="307" y="38"/>
                    <a:pt x="315" y="36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90" name="Freeform 63"/>
            <p:cNvSpPr>
              <a:spLocks/>
            </p:cNvSpPr>
            <p:nvPr/>
          </p:nvSpPr>
          <p:spPr bwMode="auto">
            <a:xfrm>
              <a:off x="4737100" y="5500702"/>
              <a:ext cx="327025" cy="368300"/>
            </a:xfrm>
            <a:custGeom>
              <a:avLst/>
              <a:gdLst>
                <a:gd name="T0" fmla="*/ 0 w 197"/>
                <a:gd name="T1" fmla="*/ 0 h 232"/>
                <a:gd name="T2" fmla="*/ 2147483646 w 197"/>
                <a:gd name="T3" fmla="*/ 2147483646 h 232"/>
                <a:gd name="T4" fmla="*/ 2147483646 w 197"/>
                <a:gd name="T5" fmla="*/ 2147483646 h 232"/>
                <a:gd name="T6" fmla="*/ 2147483646 w 197"/>
                <a:gd name="T7" fmla="*/ 2147483646 h 232"/>
                <a:gd name="T8" fmla="*/ 2147483646 w 197"/>
                <a:gd name="T9" fmla="*/ 2147483646 h 232"/>
                <a:gd name="T10" fmla="*/ 2147483646 w 197"/>
                <a:gd name="T11" fmla="*/ 2147483646 h 232"/>
                <a:gd name="T12" fmla="*/ 2147483646 w 197"/>
                <a:gd name="T13" fmla="*/ 2147483646 h 232"/>
                <a:gd name="T14" fmla="*/ 2147483646 w 197"/>
                <a:gd name="T15" fmla="*/ 0 h 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7"/>
                <a:gd name="T25" fmla="*/ 0 h 232"/>
                <a:gd name="T26" fmla="*/ 197 w 197"/>
                <a:gd name="T27" fmla="*/ 232 h 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7" h="232">
                  <a:moveTo>
                    <a:pt x="0" y="0"/>
                  </a:moveTo>
                  <a:cubicBezTo>
                    <a:pt x="17" y="25"/>
                    <a:pt x="34" y="50"/>
                    <a:pt x="43" y="80"/>
                  </a:cubicBezTo>
                  <a:cubicBezTo>
                    <a:pt x="52" y="110"/>
                    <a:pt x="50" y="156"/>
                    <a:pt x="53" y="181"/>
                  </a:cubicBezTo>
                  <a:cubicBezTo>
                    <a:pt x="56" y="206"/>
                    <a:pt x="53" y="226"/>
                    <a:pt x="64" y="229"/>
                  </a:cubicBezTo>
                  <a:cubicBezTo>
                    <a:pt x="75" y="232"/>
                    <a:pt x="106" y="215"/>
                    <a:pt x="117" y="197"/>
                  </a:cubicBezTo>
                  <a:cubicBezTo>
                    <a:pt x="128" y="179"/>
                    <a:pt x="127" y="148"/>
                    <a:pt x="133" y="123"/>
                  </a:cubicBezTo>
                  <a:cubicBezTo>
                    <a:pt x="139" y="98"/>
                    <a:pt x="144" y="68"/>
                    <a:pt x="155" y="48"/>
                  </a:cubicBezTo>
                  <a:cubicBezTo>
                    <a:pt x="166" y="28"/>
                    <a:pt x="181" y="14"/>
                    <a:pt x="197" y="0"/>
                  </a:cubicBez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91" name="Freeform 64"/>
            <p:cNvSpPr>
              <a:spLocks/>
            </p:cNvSpPr>
            <p:nvPr/>
          </p:nvSpPr>
          <p:spPr bwMode="auto">
            <a:xfrm>
              <a:off x="4816475" y="5500702"/>
              <a:ext cx="327025" cy="368300"/>
            </a:xfrm>
            <a:custGeom>
              <a:avLst/>
              <a:gdLst>
                <a:gd name="T0" fmla="*/ 0 w 197"/>
                <a:gd name="T1" fmla="*/ 0 h 232"/>
                <a:gd name="T2" fmla="*/ 2147483646 w 197"/>
                <a:gd name="T3" fmla="*/ 2147483646 h 232"/>
                <a:gd name="T4" fmla="*/ 2147483646 w 197"/>
                <a:gd name="T5" fmla="*/ 2147483646 h 232"/>
                <a:gd name="T6" fmla="*/ 2147483646 w 197"/>
                <a:gd name="T7" fmla="*/ 2147483646 h 232"/>
                <a:gd name="T8" fmla="*/ 2147483646 w 197"/>
                <a:gd name="T9" fmla="*/ 2147483646 h 232"/>
                <a:gd name="T10" fmla="*/ 2147483646 w 197"/>
                <a:gd name="T11" fmla="*/ 2147483646 h 232"/>
                <a:gd name="T12" fmla="*/ 2147483646 w 197"/>
                <a:gd name="T13" fmla="*/ 2147483646 h 232"/>
                <a:gd name="T14" fmla="*/ 2147483646 w 197"/>
                <a:gd name="T15" fmla="*/ 0 h 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7"/>
                <a:gd name="T25" fmla="*/ 0 h 232"/>
                <a:gd name="T26" fmla="*/ 197 w 197"/>
                <a:gd name="T27" fmla="*/ 232 h 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7" h="232">
                  <a:moveTo>
                    <a:pt x="0" y="0"/>
                  </a:moveTo>
                  <a:cubicBezTo>
                    <a:pt x="17" y="25"/>
                    <a:pt x="34" y="50"/>
                    <a:pt x="43" y="80"/>
                  </a:cubicBezTo>
                  <a:cubicBezTo>
                    <a:pt x="52" y="110"/>
                    <a:pt x="50" y="156"/>
                    <a:pt x="53" y="181"/>
                  </a:cubicBezTo>
                  <a:cubicBezTo>
                    <a:pt x="56" y="206"/>
                    <a:pt x="53" y="226"/>
                    <a:pt x="64" y="229"/>
                  </a:cubicBezTo>
                  <a:cubicBezTo>
                    <a:pt x="75" y="232"/>
                    <a:pt x="106" y="215"/>
                    <a:pt x="117" y="197"/>
                  </a:cubicBezTo>
                  <a:cubicBezTo>
                    <a:pt x="128" y="179"/>
                    <a:pt x="127" y="148"/>
                    <a:pt x="133" y="123"/>
                  </a:cubicBezTo>
                  <a:cubicBezTo>
                    <a:pt x="139" y="98"/>
                    <a:pt x="144" y="68"/>
                    <a:pt x="155" y="48"/>
                  </a:cubicBezTo>
                  <a:cubicBezTo>
                    <a:pt x="166" y="28"/>
                    <a:pt x="181" y="14"/>
                    <a:pt x="197" y="0"/>
                  </a:cubicBez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92" name="Freeform 65"/>
            <p:cNvSpPr>
              <a:spLocks/>
            </p:cNvSpPr>
            <p:nvPr/>
          </p:nvSpPr>
          <p:spPr bwMode="auto">
            <a:xfrm>
              <a:off x="5319720" y="5418138"/>
              <a:ext cx="252412" cy="322262"/>
            </a:xfrm>
            <a:custGeom>
              <a:avLst/>
              <a:gdLst>
                <a:gd name="T0" fmla="*/ 2147483646 w 152"/>
                <a:gd name="T1" fmla="*/ 2147483646 h 203"/>
                <a:gd name="T2" fmla="*/ 2147483646 w 152"/>
                <a:gd name="T3" fmla="*/ 2147483646 h 203"/>
                <a:gd name="T4" fmla="*/ 2147483646 w 152"/>
                <a:gd name="T5" fmla="*/ 2147483646 h 203"/>
                <a:gd name="T6" fmla="*/ 2147483646 w 152"/>
                <a:gd name="T7" fmla="*/ 2147483646 h 203"/>
                <a:gd name="T8" fmla="*/ 2147483646 w 152"/>
                <a:gd name="T9" fmla="*/ 2147483646 h 203"/>
                <a:gd name="T10" fmla="*/ 2147483646 w 152"/>
                <a:gd name="T11" fmla="*/ 2147483646 h 203"/>
                <a:gd name="T12" fmla="*/ 2147483646 w 152"/>
                <a:gd name="T13" fmla="*/ 2147483646 h 203"/>
                <a:gd name="T14" fmla="*/ 2147483646 w 152"/>
                <a:gd name="T15" fmla="*/ 2147483646 h 203"/>
                <a:gd name="T16" fmla="*/ 2147483646 w 152"/>
                <a:gd name="T17" fmla="*/ 0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203"/>
                <a:gd name="T29" fmla="*/ 152 w 152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203">
                  <a:moveTo>
                    <a:pt x="6" y="203"/>
                  </a:moveTo>
                  <a:cubicBezTo>
                    <a:pt x="5" y="176"/>
                    <a:pt x="5" y="150"/>
                    <a:pt x="6" y="123"/>
                  </a:cubicBezTo>
                  <a:cubicBezTo>
                    <a:pt x="7" y="96"/>
                    <a:pt x="0" y="46"/>
                    <a:pt x="12" y="43"/>
                  </a:cubicBezTo>
                  <a:cubicBezTo>
                    <a:pt x="24" y="40"/>
                    <a:pt x="65" y="89"/>
                    <a:pt x="81" y="107"/>
                  </a:cubicBezTo>
                  <a:cubicBezTo>
                    <a:pt x="97" y="125"/>
                    <a:pt x="97" y="141"/>
                    <a:pt x="108" y="150"/>
                  </a:cubicBezTo>
                  <a:cubicBezTo>
                    <a:pt x="119" y="159"/>
                    <a:pt x="138" y="166"/>
                    <a:pt x="145" y="160"/>
                  </a:cubicBezTo>
                  <a:cubicBezTo>
                    <a:pt x="152" y="154"/>
                    <a:pt x="150" y="129"/>
                    <a:pt x="150" y="112"/>
                  </a:cubicBezTo>
                  <a:cubicBezTo>
                    <a:pt x="150" y="95"/>
                    <a:pt x="146" y="78"/>
                    <a:pt x="145" y="59"/>
                  </a:cubicBezTo>
                  <a:cubicBezTo>
                    <a:pt x="144" y="40"/>
                    <a:pt x="142" y="13"/>
                    <a:pt x="145" y="0"/>
                  </a:cubicBezTo>
                </a:path>
              </a:pathLst>
            </a:custGeom>
            <a:noFill/>
            <a:ln w="38100">
              <a:solidFill>
                <a:srgbClr val="A450A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93" name="Freeform 66"/>
            <p:cNvSpPr>
              <a:spLocks/>
            </p:cNvSpPr>
            <p:nvPr/>
          </p:nvSpPr>
          <p:spPr bwMode="auto">
            <a:xfrm>
              <a:off x="5391157" y="5443538"/>
              <a:ext cx="252413" cy="322262"/>
            </a:xfrm>
            <a:custGeom>
              <a:avLst/>
              <a:gdLst>
                <a:gd name="T0" fmla="*/ 2147483646 w 152"/>
                <a:gd name="T1" fmla="*/ 2147483646 h 203"/>
                <a:gd name="T2" fmla="*/ 2147483646 w 152"/>
                <a:gd name="T3" fmla="*/ 2147483646 h 203"/>
                <a:gd name="T4" fmla="*/ 2147483646 w 152"/>
                <a:gd name="T5" fmla="*/ 2147483646 h 203"/>
                <a:gd name="T6" fmla="*/ 2147483646 w 152"/>
                <a:gd name="T7" fmla="*/ 2147483646 h 203"/>
                <a:gd name="T8" fmla="*/ 2147483646 w 152"/>
                <a:gd name="T9" fmla="*/ 2147483646 h 203"/>
                <a:gd name="T10" fmla="*/ 2147483646 w 152"/>
                <a:gd name="T11" fmla="*/ 2147483646 h 203"/>
                <a:gd name="T12" fmla="*/ 2147483646 w 152"/>
                <a:gd name="T13" fmla="*/ 2147483646 h 203"/>
                <a:gd name="T14" fmla="*/ 2147483646 w 152"/>
                <a:gd name="T15" fmla="*/ 2147483646 h 203"/>
                <a:gd name="T16" fmla="*/ 2147483646 w 152"/>
                <a:gd name="T17" fmla="*/ 0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203"/>
                <a:gd name="T29" fmla="*/ 152 w 152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203">
                  <a:moveTo>
                    <a:pt x="6" y="203"/>
                  </a:moveTo>
                  <a:cubicBezTo>
                    <a:pt x="5" y="176"/>
                    <a:pt x="5" y="150"/>
                    <a:pt x="6" y="123"/>
                  </a:cubicBezTo>
                  <a:cubicBezTo>
                    <a:pt x="7" y="96"/>
                    <a:pt x="0" y="46"/>
                    <a:pt x="12" y="43"/>
                  </a:cubicBezTo>
                  <a:cubicBezTo>
                    <a:pt x="24" y="40"/>
                    <a:pt x="65" y="89"/>
                    <a:pt x="81" y="107"/>
                  </a:cubicBezTo>
                  <a:cubicBezTo>
                    <a:pt x="97" y="125"/>
                    <a:pt x="97" y="141"/>
                    <a:pt x="108" y="150"/>
                  </a:cubicBezTo>
                  <a:cubicBezTo>
                    <a:pt x="119" y="159"/>
                    <a:pt x="138" y="166"/>
                    <a:pt x="145" y="160"/>
                  </a:cubicBezTo>
                  <a:cubicBezTo>
                    <a:pt x="152" y="154"/>
                    <a:pt x="150" y="129"/>
                    <a:pt x="150" y="112"/>
                  </a:cubicBezTo>
                  <a:cubicBezTo>
                    <a:pt x="150" y="95"/>
                    <a:pt x="146" y="78"/>
                    <a:pt x="145" y="59"/>
                  </a:cubicBezTo>
                  <a:cubicBezTo>
                    <a:pt x="144" y="40"/>
                    <a:pt x="142" y="13"/>
                    <a:pt x="145" y="0"/>
                  </a:cubicBezTo>
                </a:path>
              </a:pathLst>
            </a:custGeom>
            <a:noFill/>
            <a:ln w="38100">
              <a:solidFill>
                <a:srgbClr val="A450A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94" name="Line 67"/>
            <p:cNvSpPr>
              <a:spLocks noChangeShapeType="1"/>
            </p:cNvSpPr>
            <p:nvPr/>
          </p:nvSpPr>
          <p:spPr bwMode="auto">
            <a:xfrm flipV="1">
              <a:off x="5072066" y="5715016"/>
              <a:ext cx="166686" cy="1127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73" name="Text Box 97"/>
          <p:cNvSpPr txBox="1">
            <a:spLocks noChangeArrowheads="1"/>
          </p:cNvSpPr>
          <p:nvPr/>
        </p:nvSpPr>
        <p:spPr bwMode="auto">
          <a:xfrm>
            <a:off x="1643063" y="5857875"/>
            <a:ext cx="1951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Итеграция в геном клетки</a:t>
            </a:r>
            <a:endParaRPr lang="en-US" altLang="ru-RU" sz="2000" b="1">
              <a:latin typeface="Book Antiqua" panose="02040602050305030304" pitchFamily="18" charset="0"/>
            </a:endParaRPr>
          </a:p>
        </p:txBody>
      </p:sp>
      <p:sp>
        <p:nvSpPr>
          <p:cNvPr id="43074" name="Oval 98"/>
          <p:cNvSpPr>
            <a:spLocks noChangeArrowheads="1"/>
          </p:cNvSpPr>
          <p:nvPr/>
        </p:nvSpPr>
        <p:spPr bwMode="auto">
          <a:xfrm>
            <a:off x="2122488" y="3794125"/>
            <a:ext cx="106362" cy="19526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75" name="Oval 99"/>
          <p:cNvSpPr>
            <a:spLocks noChangeArrowheads="1"/>
          </p:cNvSpPr>
          <p:nvPr/>
        </p:nvSpPr>
        <p:spPr bwMode="auto">
          <a:xfrm>
            <a:off x="1839913" y="3787775"/>
            <a:ext cx="123825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76" name="Oval 100"/>
          <p:cNvSpPr>
            <a:spLocks noChangeArrowheads="1"/>
          </p:cNvSpPr>
          <p:nvPr/>
        </p:nvSpPr>
        <p:spPr bwMode="auto">
          <a:xfrm>
            <a:off x="2051050" y="3667125"/>
            <a:ext cx="123825" cy="119063"/>
          </a:xfrm>
          <a:prstGeom prst="ellipse">
            <a:avLst/>
          </a:prstGeom>
          <a:solidFill>
            <a:srgbClr val="A450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77" name="Oval 101"/>
          <p:cNvSpPr>
            <a:spLocks noChangeArrowheads="1"/>
          </p:cNvSpPr>
          <p:nvPr/>
        </p:nvSpPr>
        <p:spPr bwMode="auto">
          <a:xfrm rot="2278979">
            <a:off x="6049963" y="2727325"/>
            <a:ext cx="96837" cy="19526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78" name="Oval 102"/>
          <p:cNvSpPr>
            <a:spLocks noChangeArrowheads="1"/>
          </p:cNvSpPr>
          <p:nvPr/>
        </p:nvSpPr>
        <p:spPr bwMode="auto">
          <a:xfrm>
            <a:off x="5945188" y="2463800"/>
            <a:ext cx="123825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79" name="Oval 103"/>
          <p:cNvSpPr>
            <a:spLocks noChangeArrowheads="1"/>
          </p:cNvSpPr>
          <p:nvPr/>
        </p:nvSpPr>
        <p:spPr bwMode="auto">
          <a:xfrm>
            <a:off x="6156325" y="2520950"/>
            <a:ext cx="123825" cy="119063"/>
          </a:xfrm>
          <a:prstGeom prst="ellipse">
            <a:avLst/>
          </a:prstGeom>
          <a:solidFill>
            <a:srgbClr val="A450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3080" name="Text Box 10"/>
          <p:cNvSpPr txBox="1">
            <a:spLocks noChangeArrowheads="1"/>
          </p:cNvSpPr>
          <p:nvPr/>
        </p:nvSpPr>
        <p:spPr bwMode="auto">
          <a:xfrm>
            <a:off x="2714625" y="3770313"/>
            <a:ext cx="3071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провирусной ДНК на основе вирусной РНК (обратная транскрипция)</a:t>
            </a: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81" name="Line 95"/>
          <p:cNvSpPr>
            <a:spLocks noChangeShapeType="1"/>
          </p:cNvSpPr>
          <p:nvPr/>
        </p:nvSpPr>
        <p:spPr bwMode="auto">
          <a:xfrm flipV="1">
            <a:off x="2928938" y="5715000"/>
            <a:ext cx="285750" cy="2301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82" name="Line 73"/>
          <p:cNvSpPr>
            <a:spLocks noChangeShapeType="1"/>
          </p:cNvSpPr>
          <p:nvPr/>
        </p:nvSpPr>
        <p:spPr bwMode="auto">
          <a:xfrm>
            <a:off x="3071813" y="5357813"/>
            <a:ext cx="57150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83" name="Text Box 12"/>
          <p:cNvSpPr txBox="1">
            <a:spLocks noChangeArrowheads="1"/>
          </p:cNvSpPr>
          <p:nvPr/>
        </p:nvSpPr>
        <p:spPr bwMode="auto">
          <a:xfrm>
            <a:off x="7358063" y="4429125"/>
            <a:ext cx="17859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вирусных белков, создание генома и сборка вируса</a:t>
            </a: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84" name="Line 55"/>
          <p:cNvSpPr>
            <a:spLocks noChangeShapeType="1"/>
          </p:cNvSpPr>
          <p:nvPr/>
        </p:nvSpPr>
        <p:spPr bwMode="auto">
          <a:xfrm flipH="1" flipV="1">
            <a:off x="6858000" y="5214938"/>
            <a:ext cx="500063" cy="2143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785225" cy="4897438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Что Вы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чувствуете, </a:t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думаете,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хотите сделать,</a:t>
            </a:r>
            <a:r>
              <a:rPr lang="ru-RU" sz="4000" dirty="0" smtClean="0">
                <a:solidFill>
                  <a:srgbClr val="FF0D0D"/>
                </a:solidFill>
              </a:rPr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800" dirty="0" smtClean="0"/>
              <a:t>когда слышите: «ВИЧ-инфекция» ?</a:t>
            </a:r>
            <a:endParaRPr lang="ru-RU" sz="3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0" y="3583837"/>
            <a:ext cx="7458100" cy="182636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dirty="0" smtClean="0"/>
              <a:t>Фильм </a:t>
            </a:r>
            <a:br>
              <a:rPr lang="ru-RU" dirty="0" smtClean="0"/>
            </a:br>
            <a:r>
              <a:rPr lang="ru-RU" dirty="0" smtClean="0"/>
              <a:t>«жизненный цикл ВИЧ»</a:t>
            </a:r>
            <a:endParaRPr lang="ru-RU" dirty="0"/>
          </a:p>
        </p:txBody>
      </p:sp>
      <p:sp>
        <p:nvSpPr>
          <p:cNvPr id="47107" name="Текст 6"/>
          <p:cNvSpPr>
            <a:spLocks noGrp="1"/>
          </p:cNvSpPr>
          <p:nvPr>
            <p:ph type="body" idx="1"/>
          </p:nvPr>
        </p:nvSpPr>
        <p:spPr>
          <a:xfrm>
            <a:off x="685800" y="2486025"/>
            <a:ext cx="6629400" cy="1066800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7950" y="155575"/>
            <a:ext cx="9036050" cy="1252538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Существует лечение ВИЧ-инфекции</a:t>
            </a:r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1119188" y="2001838"/>
            <a:ext cx="6635750" cy="4205287"/>
          </a:xfrm>
          <a:custGeom>
            <a:avLst/>
            <a:gdLst>
              <a:gd name="T0" fmla="*/ 0 w 3645"/>
              <a:gd name="T1" fmla="*/ 2147483647 h 1743"/>
              <a:gd name="T2" fmla="*/ 2147483647 w 3645"/>
              <a:gd name="T3" fmla="*/ 2147483647 h 1743"/>
              <a:gd name="T4" fmla="*/ 2147483647 w 3645"/>
              <a:gd name="T5" fmla="*/ 0 h 1743"/>
              <a:gd name="T6" fmla="*/ 0 w 3645"/>
              <a:gd name="T7" fmla="*/ 0 h 1743"/>
              <a:gd name="T8" fmla="*/ 0 w 3645"/>
              <a:gd name="T9" fmla="*/ 2147483647 h 1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5"/>
              <a:gd name="T16" fmla="*/ 0 h 1743"/>
              <a:gd name="T17" fmla="*/ 3645 w 3645"/>
              <a:gd name="T18" fmla="*/ 1743 h 1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5" h="1743">
                <a:moveTo>
                  <a:pt x="0" y="1742"/>
                </a:moveTo>
                <a:lnTo>
                  <a:pt x="3644" y="1742"/>
                </a:lnTo>
                <a:lnTo>
                  <a:pt x="3644" y="0"/>
                </a:lnTo>
                <a:lnTo>
                  <a:pt x="0" y="0"/>
                </a:lnTo>
                <a:lnTo>
                  <a:pt x="0" y="1742"/>
                </a:lnTo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4" name="Picture 5" descr="AGA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6043613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1100138" y="1993900"/>
            <a:ext cx="1101725" cy="4179888"/>
          </a:xfrm>
          <a:prstGeom prst="rect">
            <a:avLst/>
          </a:prstGeom>
          <a:gradFill rotWithShape="0">
            <a:gsLst>
              <a:gs pos="0">
                <a:srgbClr val="FF8B17"/>
              </a:gs>
              <a:gs pos="100000">
                <a:srgbClr val="A2580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6" name="Line 9"/>
          <p:cNvSpPr>
            <a:spLocks noChangeShapeType="1"/>
          </p:cNvSpPr>
          <p:nvPr/>
        </p:nvSpPr>
        <p:spPr bwMode="auto">
          <a:xfrm>
            <a:off x="3446463" y="6188075"/>
            <a:ext cx="4319587" cy="0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 flipH="1">
            <a:off x="3184525" y="3778250"/>
            <a:ext cx="93663" cy="19685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 flipH="1">
            <a:off x="3419475" y="3797300"/>
            <a:ext cx="87313" cy="19685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Freeform 13"/>
          <p:cNvSpPr>
            <a:spLocks/>
          </p:cNvSpPr>
          <p:nvPr/>
        </p:nvSpPr>
        <p:spPr bwMode="auto">
          <a:xfrm>
            <a:off x="6129338" y="5375275"/>
            <a:ext cx="1616075" cy="776288"/>
          </a:xfrm>
          <a:custGeom>
            <a:avLst/>
            <a:gdLst>
              <a:gd name="T0" fmla="*/ 0 w 1145"/>
              <a:gd name="T1" fmla="*/ 0 h 521"/>
              <a:gd name="T2" fmla="*/ 2147483647 w 1145"/>
              <a:gd name="T3" fmla="*/ 2147483647 h 521"/>
              <a:gd name="T4" fmla="*/ 2147483647 w 1145"/>
              <a:gd name="T5" fmla="*/ 2147483647 h 521"/>
              <a:gd name="T6" fmla="*/ 2147483647 w 1145"/>
              <a:gd name="T7" fmla="*/ 2147483647 h 521"/>
              <a:gd name="T8" fmla="*/ 2147483647 w 1145"/>
              <a:gd name="T9" fmla="*/ 2147483647 h 5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5"/>
              <a:gd name="T16" fmla="*/ 0 h 521"/>
              <a:gd name="T17" fmla="*/ 1145 w 1145"/>
              <a:gd name="T18" fmla="*/ 521 h 5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5" h="521">
                <a:moveTo>
                  <a:pt x="0" y="0"/>
                </a:moveTo>
                <a:lnTo>
                  <a:pt x="171" y="75"/>
                </a:lnTo>
                <a:lnTo>
                  <a:pt x="554" y="366"/>
                </a:lnTo>
                <a:lnTo>
                  <a:pt x="864" y="521"/>
                </a:lnTo>
                <a:lnTo>
                  <a:pt x="1145" y="521"/>
                </a:lnTo>
              </a:path>
            </a:pathLst>
          </a:custGeom>
          <a:noFill/>
          <a:ln w="50800" cap="rnd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825500" y="6183313"/>
            <a:ext cx="1539875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7625" rIns="93662" bIns="47625">
            <a:spAutoFit/>
          </a:bodyPr>
          <a:lstStyle>
            <a:lvl1pPr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000" b="1"/>
              <a:t> </a:t>
            </a:r>
            <a:r>
              <a:rPr lang="ru-RU" altLang="ru-RU" sz="2000" b="1"/>
              <a:t>Недели</a:t>
            </a:r>
            <a:endParaRPr lang="en-US" altLang="ru-RU" sz="2000" b="1"/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3378200" y="6197600"/>
            <a:ext cx="1538288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7625" rIns="93662" bIns="47625">
            <a:spAutoFit/>
          </a:bodyPr>
          <a:lstStyle>
            <a:lvl1pPr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000" b="1"/>
              <a:t> </a:t>
            </a:r>
            <a:r>
              <a:rPr lang="ru-RU" altLang="ru-RU" sz="2000" b="1"/>
              <a:t>Годы</a:t>
            </a:r>
            <a:endParaRPr lang="en-US" altLang="ru-RU" sz="2000" b="1"/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>
            <a:off x="1082675" y="6188075"/>
            <a:ext cx="2151063" cy="0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Freeform 17"/>
          <p:cNvSpPr>
            <a:spLocks/>
          </p:cNvSpPr>
          <p:nvPr/>
        </p:nvSpPr>
        <p:spPr bwMode="auto">
          <a:xfrm>
            <a:off x="1108075" y="2954338"/>
            <a:ext cx="1063625" cy="1846262"/>
          </a:xfrm>
          <a:custGeom>
            <a:avLst/>
            <a:gdLst>
              <a:gd name="T0" fmla="*/ 0 w 702"/>
              <a:gd name="T1" fmla="*/ 0 h 648"/>
              <a:gd name="T2" fmla="*/ 2147483647 w 702"/>
              <a:gd name="T3" fmla="*/ 2147483647 h 648"/>
              <a:gd name="T4" fmla="*/ 2147483647 w 702"/>
              <a:gd name="T5" fmla="*/ 2147483647 h 648"/>
              <a:gd name="T6" fmla="*/ 2147483647 w 702"/>
              <a:gd name="T7" fmla="*/ 2147483647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702"/>
              <a:gd name="T13" fmla="*/ 0 h 648"/>
              <a:gd name="T14" fmla="*/ 702 w 702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2" h="648">
                <a:moveTo>
                  <a:pt x="0" y="0"/>
                </a:moveTo>
                <a:lnTo>
                  <a:pt x="210" y="132"/>
                </a:lnTo>
                <a:lnTo>
                  <a:pt x="468" y="648"/>
                </a:lnTo>
                <a:lnTo>
                  <a:pt x="702" y="537"/>
                </a:lnTo>
              </a:path>
            </a:pathLst>
          </a:custGeom>
          <a:noFill/>
          <a:ln w="5715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Line 18"/>
          <p:cNvSpPr>
            <a:spLocks noChangeShapeType="1"/>
          </p:cNvSpPr>
          <p:nvPr/>
        </p:nvSpPr>
        <p:spPr bwMode="auto">
          <a:xfrm flipH="1">
            <a:off x="3175000" y="4224338"/>
            <a:ext cx="90488" cy="200025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Line 19"/>
          <p:cNvSpPr>
            <a:spLocks noChangeShapeType="1"/>
          </p:cNvSpPr>
          <p:nvPr/>
        </p:nvSpPr>
        <p:spPr bwMode="auto">
          <a:xfrm flipH="1">
            <a:off x="3409950" y="4265613"/>
            <a:ext cx="87313" cy="198437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Freeform 20"/>
          <p:cNvSpPr>
            <a:spLocks/>
          </p:cNvSpPr>
          <p:nvPr/>
        </p:nvSpPr>
        <p:spPr bwMode="auto">
          <a:xfrm>
            <a:off x="2171700" y="4159250"/>
            <a:ext cx="1050925" cy="327025"/>
          </a:xfrm>
          <a:custGeom>
            <a:avLst/>
            <a:gdLst>
              <a:gd name="T0" fmla="*/ 0 w 693"/>
              <a:gd name="T1" fmla="*/ 2147483647 h 114"/>
              <a:gd name="T2" fmla="*/ 2147483647 w 693"/>
              <a:gd name="T3" fmla="*/ 0 h 114"/>
              <a:gd name="T4" fmla="*/ 2147483647 w 693"/>
              <a:gd name="T5" fmla="*/ 2147483647 h 114"/>
              <a:gd name="T6" fmla="*/ 0 60000 65536"/>
              <a:gd name="T7" fmla="*/ 0 60000 65536"/>
              <a:gd name="T8" fmla="*/ 0 60000 65536"/>
              <a:gd name="T9" fmla="*/ 0 w 693"/>
              <a:gd name="T10" fmla="*/ 0 h 114"/>
              <a:gd name="T11" fmla="*/ 693 w 693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3" h="114">
                <a:moveTo>
                  <a:pt x="0" y="114"/>
                </a:moveTo>
                <a:lnTo>
                  <a:pt x="297" y="0"/>
                </a:lnTo>
                <a:lnTo>
                  <a:pt x="693" y="54"/>
                </a:lnTo>
              </a:path>
            </a:pathLst>
          </a:custGeom>
          <a:noFill/>
          <a:ln w="5715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7" name="Freeform 21"/>
          <p:cNvSpPr>
            <a:spLocks/>
          </p:cNvSpPr>
          <p:nvPr/>
        </p:nvSpPr>
        <p:spPr bwMode="auto">
          <a:xfrm>
            <a:off x="3446463" y="4373563"/>
            <a:ext cx="2682875" cy="996950"/>
          </a:xfrm>
          <a:custGeom>
            <a:avLst/>
            <a:gdLst>
              <a:gd name="T0" fmla="*/ 0 w 1902"/>
              <a:gd name="T1" fmla="*/ 0 h 670"/>
              <a:gd name="T2" fmla="*/ 2147483647 w 1902"/>
              <a:gd name="T3" fmla="*/ 2147483647 h 670"/>
              <a:gd name="T4" fmla="*/ 2147483647 w 1902"/>
              <a:gd name="T5" fmla="*/ 2147483647 h 670"/>
              <a:gd name="T6" fmla="*/ 2147483647 w 1902"/>
              <a:gd name="T7" fmla="*/ 2147483647 h 670"/>
              <a:gd name="T8" fmla="*/ 2147483647 w 1902"/>
              <a:gd name="T9" fmla="*/ 2147483647 h 6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2"/>
              <a:gd name="T16" fmla="*/ 0 h 670"/>
              <a:gd name="T17" fmla="*/ 1902 w 1902"/>
              <a:gd name="T18" fmla="*/ 670 h 6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2" h="670">
                <a:moveTo>
                  <a:pt x="0" y="0"/>
                </a:moveTo>
                <a:lnTo>
                  <a:pt x="512" y="52"/>
                </a:lnTo>
                <a:lnTo>
                  <a:pt x="1083" y="420"/>
                </a:lnTo>
                <a:lnTo>
                  <a:pt x="1354" y="420"/>
                </a:lnTo>
                <a:lnTo>
                  <a:pt x="1902" y="670"/>
                </a:lnTo>
              </a:path>
            </a:pathLst>
          </a:custGeom>
          <a:noFill/>
          <a:ln w="5715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419475" y="3213100"/>
            <a:ext cx="18970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algn="ctr" defTabSz="955675" eaLnBrk="0" hangingPunct="0">
              <a:lnSpc>
                <a:spcPct val="85000"/>
              </a:lnSpc>
              <a:defRPr/>
            </a:pP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Вирусная нагрузка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390900" y="4762500"/>
            <a:ext cx="15144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defTabSz="955675" eaLnBrk="0" hangingPunct="0">
              <a:lnSpc>
                <a:spcPct val="85000"/>
              </a:lnSpc>
              <a:defRPr/>
            </a:pPr>
            <a:r>
              <a:rPr lang="en-US" sz="2200" b="1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CD4 </a:t>
            </a:r>
            <a:r>
              <a:rPr lang="ru-RU" sz="2200" b="1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клетки</a:t>
            </a:r>
            <a:endParaRPr lang="en-US" sz="2200" b="1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380" name="Oval 24"/>
          <p:cNvSpPr>
            <a:spLocks noChangeArrowheads="1"/>
          </p:cNvSpPr>
          <p:nvPr/>
        </p:nvSpPr>
        <p:spPr bwMode="auto">
          <a:xfrm>
            <a:off x="6034088" y="5248275"/>
            <a:ext cx="203200" cy="214313"/>
          </a:xfrm>
          <a:prstGeom prst="ellipse">
            <a:avLst/>
          </a:prstGeom>
          <a:solidFill>
            <a:srgbClr val="0085E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3200" b="1" i="1">
              <a:latin typeface="Times New Roman" panose="02020603050405020304" pitchFamily="18" charset="0"/>
            </a:endParaRP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6081713" y="4886325"/>
            <a:ext cx="1766887" cy="3286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7625" rIns="93662" bIns="47625">
            <a:spAutoFit/>
          </a:bodyPr>
          <a:lstStyle>
            <a:lvl1pPr marL="171450" indent="-17145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b="1">
                <a:solidFill>
                  <a:srgbClr val="FFFFFF"/>
                </a:solidFill>
              </a:rPr>
              <a:t>Симптомы</a:t>
            </a:r>
            <a:endParaRPr lang="en-US" altLang="ru-RU" b="1">
              <a:solidFill>
                <a:srgbClr val="FFFFFF"/>
              </a:solidFill>
            </a:endParaRPr>
          </a:p>
        </p:txBody>
      </p:sp>
      <p:sp>
        <p:nvSpPr>
          <p:cNvPr id="15382" name="Oval 26"/>
          <p:cNvSpPr>
            <a:spLocks noChangeArrowheads="1"/>
          </p:cNvSpPr>
          <p:nvPr/>
        </p:nvSpPr>
        <p:spPr bwMode="auto">
          <a:xfrm>
            <a:off x="6640513" y="5661025"/>
            <a:ext cx="203200" cy="214313"/>
          </a:xfrm>
          <a:prstGeom prst="ellipse">
            <a:avLst/>
          </a:prstGeom>
          <a:solidFill>
            <a:srgbClr val="0085E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3200" b="1" i="1">
              <a:latin typeface="Times New Roman" panose="02020603050405020304" pitchFamily="18" charset="0"/>
            </a:endParaRPr>
          </a:p>
        </p:txBody>
      </p:sp>
      <p:sp>
        <p:nvSpPr>
          <p:cNvPr id="15383" name="Freeform 29"/>
          <p:cNvSpPr>
            <a:spLocks/>
          </p:cNvSpPr>
          <p:nvPr/>
        </p:nvSpPr>
        <p:spPr bwMode="auto">
          <a:xfrm>
            <a:off x="1111250" y="2185988"/>
            <a:ext cx="1071563" cy="3978275"/>
          </a:xfrm>
          <a:custGeom>
            <a:avLst/>
            <a:gdLst>
              <a:gd name="T0" fmla="*/ 0 w 760"/>
              <a:gd name="T1" fmla="*/ 2147483647 h 2506"/>
              <a:gd name="T2" fmla="*/ 2147483647 w 760"/>
              <a:gd name="T3" fmla="*/ 2147483647 h 2506"/>
              <a:gd name="T4" fmla="*/ 2147483647 w 760"/>
              <a:gd name="T5" fmla="*/ 0 h 2506"/>
              <a:gd name="T6" fmla="*/ 2147483647 w 760"/>
              <a:gd name="T7" fmla="*/ 2147483647 h 2506"/>
              <a:gd name="T8" fmla="*/ 0 60000 65536"/>
              <a:gd name="T9" fmla="*/ 0 60000 65536"/>
              <a:gd name="T10" fmla="*/ 0 60000 65536"/>
              <a:gd name="T11" fmla="*/ 0 60000 65536"/>
              <a:gd name="T12" fmla="*/ 0 w 760"/>
              <a:gd name="T13" fmla="*/ 0 h 2506"/>
              <a:gd name="T14" fmla="*/ 760 w 760"/>
              <a:gd name="T15" fmla="*/ 2506 h 25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0" h="2506">
                <a:moveTo>
                  <a:pt x="0" y="2506"/>
                </a:moveTo>
                <a:lnTo>
                  <a:pt x="223" y="1168"/>
                </a:lnTo>
                <a:lnTo>
                  <a:pt x="509" y="0"/>
                </a:lnTo>
                <a:lnTo>
                  <a:pt x="760" y="919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4" name="Freeform 30"/>
          <p:cNvSpPr>
            <a:spLocks/>
          </p:cNvSpPr>
          <p:nvPr/>
        </p:nvSpPr>
        <p:spPr bwMode="auto">
          <a:xfrm>
            <a:off x="2182813" y="3644900"/>
            <a:ext cx="1033462" cy="230188"/>
          </a:xfrm>
          <a:custGeom>
            <a:avLst/>
            <a:gdLst>
              <a:gd name="T0" fmla="*/ 0 w 732"/>
              <a:gd name="T1" fmla="*/ 0 h 155"/>
              <a:gd name="T2" fmla="*/ 2147483647 w 732"/>
              <a:gd name="T3" fmla="*/ 2147483647 h 155"/>
              <a:gd name="T4" fmla="*/ 2147483647 w 732"/>
              <a:gd name="T5" fmla="*/ 2147483647 h 155"/>
              <a:gd name="T6" fmla="*/ 2147483647 w 732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732"/>
              <a:gd name="T13" fmla="*/ 0 h 155"/>
              <a:gd name="T14" fmla="*/ 732 w 732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2" h="155">
                <a:moveTo>
                  <a:pt x="0" y="0"/>
                </a:moveTo>
                <a:lnTo>
                  <a:pt x="288" y="125"/>
                </a:lnTo>
                <a:lnTo>
                  <a:pt x="507" y="155"/>
                </a:lnTo>
                <a:lnTo>
                  <a:pt x="732" y="147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5" name="Line 31"/>
          <p:cNvSpPr>
            <a:spLocks noChangeShapeType="1"/>
          </p:cNvSpPr>
          <p:nvPr/>
        </p:nvSpPr>
        <p:spPr bwMode="auto">
          <a:xfrm flipV="1">
            <a:off x="1103313" y="2009775"/>
            <a:ext cx="0" cy="4200525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6" name="Line 33"/>
          <p:cNvSpPr>
            <a:spLocks noChangeShapeType="1"/>
          </p:cNvSpPr>
          <p:nvPr/>
        </p:nvSpPr>
        <p:spPr bwMode="auto">
          <a:xfrm flipH="1">
            <a:off x="3148013" y="5991225"/>
            <a:ext cx="152400" cy="371475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7" name="Line 34"/>
          <p:cNvSpPr>
            <a:spLocks noChangeShapeType="1"/>
          </p:cNvSpPr>
          <p:nvPr/>
        </p:nvSpPr>
        <p:spPr bwMode="auto">
          <a:xfrm flipH="1">
            <a:off x="3367088" y="5999163"/>
            <a:ext cx="152400" cy="371475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8" name="Rectangle 27"/>
          <p:cNvSpPr>
            <a:spLocks noChangeArrowheads="1"/>
          </p:cNvSpPr>
          <p:nvPr/>
        </p:nvSpPr>
        <p:spPr bwMode="auto">
          <a:xfrm>
            <a:off x="6832600" y="5403850"/>
            <a:ext cx="1763713" cy="3286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7625" rIns="93662" bIns="47625">
            <a:spAutoFit/>
          </a:bodyPr>
          <a:lstStyle>
            <a:lvl1pPr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b="1">
                <a:solidFill>
                  <a:srgbClr val="FFFFFF"/>
                </a:solidFill>
              </a:rPr>
              <a:t>ОИ</a:t>
            </a:r>
            <a:endParaRPr lang="en-US" altLang="ru-RU" b="1">
              <a:solidFill>
                <a:srgbClr val="FFFFFF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643563" y="2008188"/>
            <a:ext cx="2143125" cy="4143375"/>
          </a:xfrm>
          <a:prstGeom prst="rect">
            <a:avLst/>
          </a:prstGeom>
          <a:solidFill>
            <a:srgbClr val="1B7B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3532188" y="3514725"/>
            <a:ext cx="2425700" cy="2622550"/>
          </a:xfrm>
          <a:custGeom>
            <a:avLst/>
            <a:gdLst>
              <a:gd name="connsiteX0" fmla="*/ 0 w 2424546"/>
              <a:gd name="connsiteY0" fmla="*/ 392545 h 2623127"/>
              <a:gd name="connsiteX1" fmla="*/ 678873 w 2424546"/>
              <a:gd name="connsiteY1" fmla="*/ 406399 h 2623127"/>
              <a:gd name="connsiteX2" fmla="*/ 1302327 w 2424546"/>
              <a:gd name="connsiteY2" fmla="*/ 406399 h 2623127"/>
              <a:gd name="connsiteX3" fmla="*/ 1773382 w 2424546"/>
              <a:gd name="connsiteY3" fmla="*/ 434108 h 2623127"/>
              <a:gd name="connsiteX4" fmla="*/ 2189018 w 2424546"/>
              <a:gd name="connsiteY4" fmla="*/ 364836 h 2623127"/>
              <a:gd name="connsiteX5" fmla="*/ 2424546 w 2424546"/>
              <a:gd name="connsiteY5" fmla="*/ 2623127 h 26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4546" h="2623127">
                <a:moveTo>
                  <a:pt x="0" y="392545"/>
                </a:moveTo>
                <a:lnTo>
                  <a:pt x="678873" y="406399"/>
                </a:lnTo>
                <a:cubicBezTo>
                  <a:pt x="895927" y="408708"/>
                  <a:pt x="1119909" y="401781"/>
                  <a:pt x="1302327" y="406399"/>
                </a:cubicBezTo>
                <a:cubicBezTo>
                  <a:pt x="1484745" y="411017"/>
                  <a:pt x="1625600" y="441035"/>
                  <a:pt x="1773382" y="434108"/>
                </a:cubicBezTo>
                <a:cubicBezTo>
                  <a:pt x="1921164" y="427181"/>
                  <a:pt x="2080491" y="0"/>
                  <a:pt x="2189018" y="364836"/>
                </a:cubicBezTo>
                <a:cubicBezTo>
                  <a:pt x="2297545" y="729672"/>
                  <a:pt x="2361045" y="1676399"/>
                  <a:pt x="2424546" y="2623127"/>
                </a:cubicBezTo>
              </a:path>
            </a:pathLst>
          </a:cu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5597525" y="2063750"/>
            <a:ext cx="2105025" cy="1690688"/>
          </a:xfrm>
          <a:custGeom>
            <a:avLst/>
            <a:gdLst>
              <a:gd name="connsiteX0" fmla="*/ 0 w 2105891"/>
              <a:gd name="connsiteY0" fmla="*/ 1690255 h 1690255"/>
              <a:gd name="connsiteX1" fmla="*/ 665019 w 2105891"/>
              <a:gd name="connsiteY1" fmla="*/ 1177637 h 1690255"/>
              <a:gd name="connsiteX2" fmla="*/ 1343891 w 2105891"/>
              <a:gd name="connsiteY2" fmla="*/ 457200 h 1690255"/>
              <a:gd name="connsiteX3" fmla="*/ 2105891 w 2105891"/>
              <a:gd name="connsiteY3" fmla="*/ 0 h 16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891" h="1690255">
                <a:moveTo>
                  <a:pt x="0" y="1690255"/>
                </a:moveTo>
                <a:cubicBezTo>
                  <a:pt x="220518" y="1536700"/>
                  <a:pt x="441037" y="1383146"/>
                  <a:pt x="665019" y="1177637"/>
                </a:cubicBezTo>
                <a:cubicBezTo>
                  <a:pt x="889001" y="972128"/>
                  <a:pt x="1103746" y="653473"/>
                  <a:pt x="1343891" y="457200"/>
                </a:cubicBezTo>
                <a:cubicBezTo>
                  <a:pt x="1584036" y="260927"/>
                  <a:pt x="1844963" y="130463"/>
                  <a:pt x="2105891" y="0"/>
                </a:cubicBezTo>
              </a:path>
            </a:pathLst>
          </a:custGeom>
          <a:ln w="25400" cap="rnd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551613" y="4984750"/>
            <a:ext cx="12144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АРВТ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40200" y="1455738"/>
            <a:ext cx="31686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Начало лечения</a:t>
            </a:r>
          </a:p>
        </p:txBody>
      </p:sp>
      <p:sp>
        <p:nvSpPr>
          <p:cNvPr id="50" name="Стрелка вниз 49"/>
          <p:cNvSpPr/>
          <p:nvPr/>
        </p:nvSpPr>
        <p:spPr>
          <a:xfrm>
            <a:off x="5500694" y="2063698"/>
            <a:ext cx="357190" cy="357190"/>
          </a:xfrm>
          <a:prstGeom prst="downArrow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5597525" y="3616325"/>
            <a:ext cx="2160588" cy="1524000"/>
          </a:xfrm>
          <a:custGeom>
            <a:avLst/>
            <a:gdLst>
              <a:gd name="connsiteX0" fmla="*/ 0 w 2161309"/>
              <a:gd name="connsiteY0" fmla="*/ 1524000 h 1524000"/>
              <a:gd name="connsiteX1" fmla="*/ 443346 w 2161309"/>
              <a:gd name="connsiteY1" fmla="*/ 1468582 h 1524000"/>
              <a:gd name="connsiteX2" fmla="*/ 900546 w 2161309"/>
              <a:gd name="connsiteY2" fmla="*/ 1288473 h 1524000"/>
              <a:gd name="connsiteX3" fmla="*/ 1343891 w 2161309"/>
              <a:gd name="connsiteY3" fmla="*/ 983673 h 1524000"/>
              <a:gd name="connsiteX4" fmla="*/ 1648691 w 2161309"/>
              <a:gd name="connsiteY4" fmla="*/ 706582 h 1524000"/>
              <a:gd name="connsiteX5" fmla="*/ 1787237 w 2161309"/>
              <a:gd name="connsiteY5" fmla="*/ 471054 h 1524000"/>
              <a:gd name="connsiteX6" fmla="*/ 1995055 w 2161309"/>
              <a:gd name="connsiteY6" fmla="*/ 152400 h 1524000"/>
              <a:gd name="connsiteX7" fmla="*/ 2161309 w 2161309"/>
              <a:gd name="connsiteY7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309" h="1524000">
                <a:moveTo>
                  <a:pt x="0" y="1524000"/>
                </a:moveTo>
                <a:cubicBezTo>
                  <a:pt x="146627" y="1515918"/>
                  <a:pt x="293255" y="1507837"/>
                  <a:pt x="443346" y="1468582"/>
                </a:cubicBezTo>
                <a:cubicBezTo>
                  <a:pt x="593437" y="1429328"/>
                  <a:pt x="750455" y="1369291"/>
                  <a:pt x="900546" y="1288473"/>
                </a:cubicBezTo>
                <a:cubicBezTo>
                  <a:pt x="1050637" y="1207655"/>
                  <a:pt x="1219200" y="1080655"/>
                  <a:pt x="1343891" y="983673"/>
                </a:cubicBezTo>
                <a:cubicBezTo>
                  <a:pt x="1468582" y="886691"/>
                  <a:pt x="1574800" y="792018"/>
                  <a:pt x="1648691" y="706582"/>
                </a:cubicBezTo>
                <a:cubicBezTo>
                  <a:pt x="1722582" y="621146"/>
                  <a:pt x="1729510" y="563418"/>
                  <a:pt x="1787237" y="471054"/>
                </a:cubicBezTo>
                <a:cubicBezTo>
                  <a:pt x="1844964" y="378690"/>
                  <a:pt x="1932710" y="230909"/>
                  <a:pt x="1995055" y="152400"/>
                </a:cubicBezTo>
                <a:cubicBezTo>
                  <a:pt x="2057400" y="73891"/>
                  <a:pt x="2109354" y="36945"/>
                  <a:pt x="2161309" y="0"/>
                </a:cubicBezTo>
              </a:path>
            </a:pathLst>
          </a:cu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5624513" y="5140325"/>
            <a:ext cx="2065337" cy="1052513"/>
          </a:xfrm>
          <a:custGeom>
            <a:avLst/>
            <a:gdLst>
              <a:gd name="connsiteX0" fmla="*/ 0 w 2064328"/>
              <a:gd name="connsiteY0" fmla="*/ 0 h 1052946"/>
              <a:gd name="connsiteX1" fmla="*/ 374073 w 2064328"/>
              <a:gd name="connsiteY1" fmla="*/ 152400 h 1052946"/>
              <a:gd name="connsiteX2" fmla="*/ 775855 w 2064328"/>
              <a:gd name="connsiteY2" fmla="*/ 304800 h 1052946"/>
              <a:gd name="connsiteX3" fmla="*/ 928255 w 2064328"/>
              <a:gd name="connsiteY3" fmla="*/ 568037 h 1052946"/>
              <a:gd name="connsiteX4" fmla="*/ 1260764 w 2064328"/>
              <a:gd name="connsiteY4" fmla="*/ 734291 h 1052946"/>
              <a:gd name="connsiteX5" fmla="*/ 1524000 w 2064328"/>
              <a:gd name="connsiteY5" fmla="*/ 858982 h 1052946"/>
              <a:gd name="connsiteX6" fmla="*/ 1745673 w 2064328"/>
              <a:gd name="connsiteY6" fmla="*/ 942109 h 1052946"/>
              <a:gd name="connsiteX7" fmla="*/ 2064328 w 2064328"/>
              <a:gd name="connsiteY7" fmla="*/ 1052946 h 105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328" h="1052946">
                <a:moveTo>
                  <a:pt x="0" y="0"/>
                </a:moveTo>
                <a:lnTo>
                  <a:pt x="374073" y="152400"/>
                </a:lnTo>
                <a:cubicBezTo>
                  <a:pt x="503382" y="203200"/>
                  <a:pt x="683491" y="235527"/>
                  <a:pt x="775855" y="304800"/>
                </a:cubicBezTo>
                <a:cubicBezTo>
                  <a:pt x="868219" y="374073"/>
                  <a:pt x="847437" y="496455"/>
                  <a:pt x="928255" y="568037"/>
                </a:cubicBezTo>
                <a:cubicBezTo>
                  <a:pt x="1009073" y="639619"/>
                  <a:pt x="1161473" y="685800"/>
                  <a:pt x="1260764" y="734291"/>
                </a:cubicBezTo>
                <a:cubicBezTo>
                  <a:pt x="1360055" y="782782"/>
                  <a:pt x="1443182" y="824346"/>
                  <a:pt x="1524000" y="858982"/>
                </a:cubicBezTo>
                <a:cubicBezTo>
                  <a:pt x="1604818" y="893618"/>
                  <a:pt x="1655618" y="909782"/>
                  <a:pt x="1745673" y="942109"/>
                </a:cubicBezTo>
                <a:cubicBezTo>
                  <a:pt x="1835728" y="974436"/>
                  <a:pt x="1950028" y="1013691"/>
                  <a:pt x="2064328" y="1052946"/>
                </a:cubicBezTo>
              </a:path>
            </a:pathLst>
          </a:custGeom>
          <a:ln w="25400" cap="rnd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5957888" y="6110288"/>
            <a:ext cx="1828800" cy="46037"/>
          </a:xfrm>
          <a:custGeom>
            <a:avLst/>
            <a:gdLst>
              <a:gd name="connsiteX0" fmla="*/ 0 w 1773381"/>
              <a:gd name="connsiteY0" fmla="*/ 0 h 13854"/>
              <a:gd name="connsiteX1" fmla="*/ 1773381 w 1773381"/>
              <a:gd name="connsiteY1" fmla="*/ 13854 h 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3381" h="13854">
                <a:moveTo>
                  <a:pt x="0" y="0"/>
                </a:moveTo>
                <a:lnTo>
                  <a:pt x="1773381" y="13854"/>
                </a:lnTo>
              </a:path>
            </a:pathLst>
          </a:cu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64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Перспективы излечения!</a:t>
            </a: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395288" y="2060575"/>
            <a:ext cx="4716462" cy="2736850"/>
          </a:xfrm>
        </p:spPr>
        <p:txBody>
          <a:bodyPr/>
          <a:lstStyle/>
          <a:p>
            <a:pPr algn="just" eaLnBrk="1" hangingPunct="1"/>
            <a:r>
              <a:rPr lang="ru-RU" altLang="ru-RU" smtClean="0"/>
              <a:t>«Берлинский пациент» Timothy Brown первый человек в мире, </a:t>
            </a:r>
            <a:br>
              <a:rPr lang="ru-RU" altLang="ru-RU" smtClean="0"/>
            </a:br>
            <a:r>
              <a:rPr lang="ru-RU" altLang="ru-RU" smtClean="0"/>
              <a:t>который излечился </a:t>
            </a:r>
            <a:br>
              <a:rPr lang="ru-RU" altLang="ru-RU" smtClean="0"/>
            </a:br>
            <a:r>
              <a:rPr lang="ru-RU" altLang="ru-RU" smtClean="0"/>
              <a:t>от ВИЧ-инфекции</a:t>
            </a:r>
          </a:p>
        </p:txBody>
      </p:sp>
      <p:pic>
        <p:nvPicPr>
          <p:cNvPr id="44036" name="Picture 2" descr="Тимоти Браун (Timothy Brow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63700"/>
            <a:ext cx="2554288" cy="337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288" y="5038725"/>
            <a:ext cx="74517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dirty="0">
                <a:latin typeface="+mn-lt"/>
              </a:rPr>
              <a:t>При трансплантации костного мозга 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(в связи с лейкемией) он получил естественную мутацию рецептора CCR5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0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Обобщение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352928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ВИЧ размножается в клетках иммунной системы человека и приводит к её недостаточности (иммунодефициту)</a:t>
            </a:r>
          </a:p>
          <a:p>
            <a:r>
              <a:rPr lang="ru-RU" altLang="ru-RU" dirty="0" smtClean="0"/>
              <a:t>Имеется возможность лечения ВИЧ-инфекции</a:t>
            </a:r>
          </a:p>
          <a:p>
            <a:r>
              <a:rPr lang="ru-RU" altLang="ru-RU" dirty="0" smtClean="0"/>
              <a:t>Иммунный статус</a:t>
            </a:r>
            <a:r>
              <a:rPr lang="en-US" altLang="ru-RU" dirty="0" smtClean="0"/>
              <a:t> </a:t>
            </a:r>
            <a:r>
              <a:rPr lang="ru-RU" altLang="ru-RU" dirty="0" smtClean="0"/>
              <a:t>и вирусная нагрузка – важные показатели состояния человека, живущего с ВИЧ</a:t>
            </a:r>
          </a:p>
          <a:p>
            <a:pPr lvl="1"/>
            <a:r>
              <a:rPr lang="ru-RU" altLang="ru-RU" dirty="0" smtClean="0"/>
              <a:t>Они позволяют вовремя назначить лечение и контролировать его успешность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5"/>
          <p:cNvSpPr>
            <a:spLocks noChangeArrowheads="1"/>
          </p:cNvSpPr>
          <p:nvPr/>
        </p:nvSpPr>
        <p:spPr bwMode="auto">
          <a:xfrm>
            <a:off x="684213" y="3319463"/>
            <a:ext cx="7775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8FC1"/>
                </a:solidFill>
                <a:latin typeface="Calibri" panose="020F0502020204030204" pitchFamily="34" charset="0"/>
              </a:rPr>
              <a:t>Миссия Фонда развития МСП </a:t>
            </a:r>
            <a:r>
              <a:rPr lang="ru-RU" altLang="ru-RU" sz="1600">
                <a:latin typeface="Calibri" panose="020F0502020204030204" pitchFamily="34" charset="0"/>
              </a:rPr>
              <a:t>– повышение качества жизни на основе конструктивного взаимодействия всех сторон-участников системы общественного здравоохранения.</a:t>
            </a:r>
          </a:p>
        </p:txBody>
      </p:sp>
      <p:pic>
        <p:nvPicPr>
          <p:cNvPr id="522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967288"/>
            <a:ext cx="208756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827088" y="4119563"/>
            <a:ext cx="7489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tabLst>
                <a:tab pos="3227388" algn="r"/>
              </a:tabLs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tabLst>
                <a:tab pos="3227388" algn="r"/>
              </a:tabLst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tabLst>
                <a:tab pos="3227388" algn="r"/>
              </a:tabLs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tabLst>
                <a:tab pos="3227388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tabLst>
                <a:tab pos="3227388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tabLst>
                <a:tab pos="3227388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tabLst>
                <a:tab pos="3227388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tabLst>
                <a:tab pos="3227388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tabLst>
                <a:tab pos="3227388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rgbClr val="009AC7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www.spdfund.org</a:t>
            </a:r>
            <a:r>
              <a:rPr lang="en-US" altLang="ru-RU" sz="2400" b="1">
                <a:solidFill>
                  <a:srgbClr val="009AC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ru-RU" sz="2400" b="1">
                <a:solidFill>
                  <a:srgbClr val="009AC7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www.arvt.ru</a:t>
            </a:r>
            <a:r>
              <a:rPr lang="en-US" altLang="ru-RU" sz="2400" b="1">
                <a:solidFill>
                  <a:srgbClr val="009AC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>
                <a:solidFill>
                  <a:srgbClr val="009AC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ru-RU" sz="2400" b="1">
              <a:solidFill>
                <a:srgbClr val="009AC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229" name="Picture 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425"/>
            <a:ext cx="4014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088" y="1341438"/>
            <a:ext cx="77597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400" dirty="0">
                <a:latin typeface="Arial" charset="0"/>
                <a:cs typeface="+mn-cs"/>
              </a:rPr>
              <a:t>Спасибо за внимание!</a:t>
            </a:r>
          </a:p>
          <a:p>
            <a:pPr eaLnBrk="1" hangingPunct="1">
              <a:defRPr/>
            </a:pPr>
            <a:r>
              <a:rPr lang="ru-RU" sz="4400" dirty="0">
                <a:latin typeface="Arial" charset="0"/>
                <a:cs typeface="+mn-cs"/>
              </a:rPr>
              <a:t>Вопросы?</a:t>
            </a:r>
            <a:endParaRPr lang="en-US" sz="4400" dirty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Что такое ВИЧ?</a:t>
            </a:r>
            <a:endParaRPr lang="en-US" altLang="ru-RU" smtClean="0"/>
          </a:p>
        </p:txBody>
      </p:sp>
      <p:sp>
        <p:nvSpPr>
          <p:cNvPr id="9219" name="Содержимое 4"/>
          <p:cNvSpPr>
            <a:spLocks noGrp="1"/>
          </p:cNvSpPr>
          <p:nvPr>
            <p:ph idx="1"/>
          </p:nvPr>
        </p:nvSpPr>
        <p:spPr>
          <a:xfrm>
            <a:off x="76200" y="1600200"/>
            <a:ext cx="86868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Вирус Иммунодефицита Человека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Вирус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Мельчайшая частица, мельче клетки в тысячи раз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Самостоятельно не размножается, использует для этого живую клетку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Иммунодефицит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Снижение защитных сил организма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Человек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ВИЧ может размножаться только в организме человека. Никакие другие живые существа к нему не восприимчивы</a:t>
            </a:r>
            <a:endParaRPr lang="en-US" dirty="0" smtClean="0"/>
          </a:p>
        </p:txBody>
      </p:sp>
      <p:pic>
        <p:nvPicPr>
          <p:cNvPr id="4" name="Picture 4" descr="вич электро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60" y="302574"/>
            <a:ext cx="2582540" cy="1754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87338" y="333375"/>
            <a:ext cx="8569325" cy="1143000"/>
          </a:xfrm>
        </p:spPr>
        <p:txBody>
          <a:bodyPr/>
          <a:lstStyle/>
          <a:p>
            <a:pPr algn="ctr"/>
            <a:r>
              <a:rPr lang="ru-RU" altLang="ru-RU" sz="4000" smtClean="0"/>
              <a:t>Иммунная система – </a:t>
            </a:r>
            <a:br>
              <a:rPr lang="ru-RU" altLang="ru-RU" sz="4000" smtClean="0"/>
            </a:br>
            <a:r>
              <a:rPr lang="ru-RU" altLang="ru-RU" sz="4000" smtClean="0"/>
              <a:t>защита организма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87338" y="1844675"/>
            <a:ext cx="8569325" cy="4608513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От внешних и внутренних угроз</a:t>
            </a:r>
          </a:p>
          <a:p>
            <a:pPr marL="36512" indent="0">
              <a:buFont typeface="Wingdings 2" panose="05020102010507070707" pitchFamily="18" charset="2"/>
              <a:buNone/>
              <a:defRPr/>
            </a:pPr>
            <a:endParaRPr lang="ru-RU" altLang="ru-RU" dirty="0" smtClean="0"/>
          </a:p>
          <a:p>
            <a:pPr>
              <a:defRPr/>
            </a:pPr>
            <a:r>
              <a:rPr lang="ru-RU" altLang="ru-RU" dirty="0" smtClean="0"/>
              <a:t>Разными способами:</a:t>
            </a:r>
          </a:p>
          <a:p>
            <a:pPr lvl="1">
              <a:defRPr/>
            </a:pPr>
            <a:r>
              <a:rPr lang="ru-RU" altLang="ru-RU" dirty="0" smtClean="0"/>
              <a:t>Защита сразу против многих угроз – кожа, нормальная микрофлора, лизоцим, фагоцитоз, интерферон</a:t>
            </a:r>
          </a:p>
          <a:p>
            <a:pPr lvl="1">
              <a:defRPr/>
            </a:pPr>
            <a:r>
              <a:rPr lang="ru-RU" altLang="ru-RU" dirty="0" smtClean="0"/>
              <a:t>Защита против конкретного вредителя Специфический иммунитет - реакция организма </a:t>
            </a:r>
            <a:br>
              <a:rPr lang="ru-RU" altLang="ru-RU" dirty="0" smtClean="0"/>
            </a:br>
            <a:r>
              <a:rPr lang="ru-RU" altLang="ru-RU" dirty="0" smtClean="0"/>
              <a:t>для устранения только определенного агента - АНТИГЕНА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45"/>
          <p:cNvGrpSpPr>
            <a:grpSpLocks/>
          </p:cNvGrpSpPr>
          <p:nvPr/>
        </p:nvGrpSpPr>
        <p:grpSpPr bwMode="auto">
          <a:xfrm rot="1565230">
            <a:off x="6156325" y="5876925"/>
            <a:ext cx="1119188" cy="981075"/>
            <a:chOff x="4144" y="3948"/>
            <a:chExt cx="569" cy="446"/>
          </a:xfrm>
        </p:grpSpPr>
        <p:sp>
          <p:nvSpPr>
            <p:cNvPr id="28719" name="Freeform 143"/>
            <p:cNvSpPr>
              <a:spLocks/>
            </p:cNvSpPr>
            <p:nvPr/>
          </p:nvSpPr>
          <p:spPr bwMode="auto">
            <a:xfrm>
              <a:off x="4144" y="3948"/>
              <a:ext cx="569" cy="446"/>
            </a:xfrm>
            <a:custGeom>
              <a:avLst/>
              <a:gdLst>
                <a:gd name="T0" fmla="*/ 269 w 569"/>
                <a:gd name="T1" fmla="*/ 223 h 446"/>
                <a:gd name="T2" fmla="*/ 185 w 569"/>
                <a:gd name="T3" fmla="*/ 195 h 446"/>
                <a:gd name="T4" fmla="*/ 195 w 569"/>
                <a:gd name="T5" fmla="*/ 103 h 446"/>
                <a:gd name="T6" fmla="*/ 260 w 569"/>
                <a:gd name="T7" fmla="*/ 112 h 446"/>
                <a:gd name="T8" fmla="*/ 315 w 569"/>
                <a:gd name="T9" fmla="*/ 121 h 446"/>
                <a:gd name="T10" fmla="*/ 353 w 569"/>
                <a:gd name="T11" fmla="*/ 0 h 446"/>
                <a:gd name="T12" fmla="*/ 399 w 569"/>
                <a:gd name="T13" fmla="*/ 130 h 446"/>
                <a:gd name="T14" fmla="*/ 520 w 569"/>
                <a:gd name="T15" fmla="*/ 130 h 446"/>
                <a:gd name="T16" fmla="*/ 464 w 569"/>
                <a:gd name="T17" fmla="*/ 186 h 446"/>
                <a:gd name="T18" fmla="*/ 520 w 569"/>
                <a:gd name="T19" fmla="*/ 251 h 446"/>
                <a:gd name="T20" fmla="*/ 455 w 569"/>
                <a:gd name="T21" fmla="*/ 381 h 446"/>
                <a:gd name="T22" fmla="*/ 390 w 569"/>
                <a:gd name="T23" fmla="*/ 446 h 446"/>
                <a:gd name="T24" fmla="*/ 250 w 569"/>
                <a:gd name="T25" fmla="*/ 363 h 446"/>
                <a:gd name="T26" fmla="*/ 83 w 569"/>
                <a:gd name="T27" fmla="*/ 353 h 446"/>
                <a:gd name="T28" fmla="*/ 9 w 569"/>
                <a:gd name="T29" fmla="*/ 288 h 446"/>
                <a:gd name="T30" fmla="*/ 222 w 569"/>
                <a:gd name="T31" fmla="*/ 251 h 446"/>
                <a:gd name="T32" fmla="*/ 269 w 569"/>
                <a:gd name="T33" fmla="*/ 223 h 4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9"/>
                <a:gd name="T52" fmla="*/ 0 h 446"/>
                <a:gd name="T53" fmla="*/ 569 w 569"/>
                <a:gd name="T54" fmla="*/ 446 h 4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9" h="446">
                  <a:moveTo>
                    <a:pt x="269" y="223"/>
                  </a:moveTo>
                  <a:cubicBezTo>
                    <a:pt x="204" y="202"/>
                    <a:pt x="231" y="212"/>
                    <a:pt x="185" y="195"/>
                  </a:cubicBezTo>
                  <a:cubicBezTo>
                    <a:pt x="156" y="152"/>
                    <a:pt x="167" y="143"/>
                    <a:pt x="195" y="103"/>
                  </a:cubicBezTo>
                  <a:cubicBezTo>
                    <a:pt x="217" y="106"/>
                    <a:pt x="239" y="106"/>
                    <a:pt x="260" y="112"/>
                  </a:cubicBezTo>
                  <a:cubicBezTo>
                    <a:pt x="316" y="129"/>
                    <a:pt x="257" y="140"/>
                    <a:pt x="315" y="121"/>
                  </a:cubicBezTo>
                  <a:cubicBezTo>
                    <a:pt x="330" y="78"/>
                    <a:pt x="327" y="38"/>
                    <a:pt x="353" y="0"/>
                  </a:cubicBezTo>
                  <a:cubicBezTo>
                    <a:pt x="371" y="56"/>
                    <a:pt x="344" y="95"/>
                    <a:pt x="399" y="130"/>
                  </a:cubicBezTo>
                  <a:cubicBezTo>
                    <a:pt x="423" y="126"/>
                    <a:pt x="499" y="108"/>
                    <a:pt x="520" y="130"/>
                  </a:cubicBezTo>
                  <a:cubicBezTo>
                    <a:pt x="569" y="180"/>
                    <a:pt x="465" y="186"/>
                    <a:pt x="464" y="186"/>
                  </a:cubicBezTo>
                  <a:cubicBezTo>
                    <a:pt x="444" y="250"/>
                    <a:pt x="457" y="241"/>
                    <a:pt x="520" y="251"/>
                  </a:cubicBezTo>
                  <a:cubicBezTo>
                    <a:pt x="538" y="307"/>
                    <a:pt x="501" y="351"/>
                    <a:pt x="455" y="381"/>
                  </a:cubicBezTo>
                  <a:cubicBezTo>
                    <a:pt x="413" y="445"/>
                    <a:pt x="439" y="430"/>
                    <a:pt x="390" y="446"/>
                  </a:cubicBezTo>
                  <a:cubicBezTo>
                    <a:pt x="321" y="429"/>
                    <a:pt x="307" y="369"/>
                    <a:pt x="250" y="363"/>
                  </a:cubicBezTo>
                  <a:cubicBezTo>
                    <a:pt x="194" y="358"/>
                    <a:pt x="139" y="356"/>
                    <a:pt x="83" y="353"/>
                  </a:cubicBezTo>
                  <a:cubicBezTo>
                    <a:pt x="18" y="310"/>
                    <a:pt x="39" y="335"/>
                    <a:pt x="9" y="288"/>
                  </a:cubicBezTo>
                  <a:cubicBezTo>
                    <a:pt x="66" y="203"/>
                    <a:pt x="0" y="286"/>
                    <a:pt x="222" y="251"/>
                  </a:cubicBezTo>
                  <a:cubicBezTo>
                    <a:pt x="240" y="248"/>
                    <a:pt x="253" y="232"/>
                    <a:pt x="269" y="223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translucentPowder">
              <a:bevelT w="203200" h="139700"/>
              <a:bevelB w="82550"/>
            </a:sp3d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8720" name="Oval 144"/>
            <p:cNvSpPr>
              <a:spLocks noChangeArrowheads="1"/>
            </p:cNvSpPr>
            <p:nvPr/>
          </p:nvSpPr>
          <p:spPr bwMode="auto">
            <a:xfrm>
              <a:off x="4422" y="4156"/>
              <a:ext cx="182" cy="164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translucentPowder">
              <a:bevelT w="203200" h="139700"/>
              <a:bevelB w="82550"/>
            </a:sp3d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grpSp>
        <p:nvGrpSpPr>
          <p:cNvPr id="14339" name="Группа 139"/>
          <p:cNvGrpSpPr>
            <a:grpSpLocks/>
          </p:cNvGrpSpPr>
          <p:nvPr/>
        </p:nvGrpSpPr>
        <p:grpSpPr bwMode="auto">
          <a:xfrm>
            <a:off x="179388" y="1774825"/>
            <a:ext cx="8713787" cy="4927600"/>
            <a:chOff x="179388" y="1628775"/>
            <a:chExt cx="8713787" cy="5229225"/>
          </a:xfrm>
        </p:grpSpPr>
        <p:grpSp>
          <p:nvGrpSpPr>
            <p:cNvPr id="14341" name="Group 7"/>
            <p:cNvGrpSpPr>
              <a:grpSpLocks/>
            </p:cNvGrpSpPr>
            <p:nvPr/>
          </p:nvGrpSpPr>
          <p:grpSpPr bwMode="auto">
            <a:xfrm>
              <a:off x="3851275" y="2276475"/>
              <a:ext cx="936625" cy="863600"/>
              <a:chOff x="2426" y="1797"/>
              <a:chExt cx="590" cy="544"/>
            </a:xfrm>
          </p:grpSpPr>
          <p:sp>
            <p:nvSpPr>
              <p:cNvPr id="28810" name="Oval 4"/>
              <p:cNvSpPr>
                <a:spLocks noChangeArrowheads="1"/>
              </p:cNvSpPr>
              <p:nvPr/>
            </p:nvSpPr>
            <p:spPr bwMode="auto">
              <a:xfrm>
                <a:off x="2426" y="1797"/>
                <a:ext cx="590" cy="544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811" name="Oval 5"/>
              <p:cNvSpPr>
                <a:spLocks noChangeArrowheads="1"/>
              </p:cNvSpPr>
              <p:nvPr/>
            </p:nvSpPr>
            <p:spPr bwMode="auto">
              <a:xfrm>
                <a:off x="2562" y="1933"/>
                <a:ext cx="363" cy="362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419475" y="1628775"/>
              <a:ext cx="2087563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Клетка 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CD4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79388" y="3062296"/>
              <a:ext cx="2808287" cy="88186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Цитотоксические </a:t>
              </a:r>
              <a:b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Тц клетки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684213" y="4929198"/>
              <a:ext cx="2232025" cy="1196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НК – клетки, Нормальные киллеры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6659563" y="1916113"/>
              <a:ext cx="1512887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В-клетки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132138" y="5734050"/>
              <a:ext cx="2376487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Гранулоциты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427538" y="4941888"/>
              <a:ext cx="1943100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Макрофаги</a:t>
              </a:r>
            </a:p>
          </p:txBody>
        </p:sp>
        <p:grpSp>
          <p:nvGrpSpPr>
            <p:cNvPr id="14360" name="Group 17"/>
            <p:cNvGrpSpPr>
              <a:grpSpLocks/>
            </p:cNvGrpSpPr>
            <p:nvPr/>
          </p:nvGrpSpPr>
          <p:grpSpPr bwMode="auto">
            <a:xfrm>
              <a:off x="6732588" y="2565400"/>
              <a:ext cx="792162" cy="719138"/>
              <a:chOff x="3878" y="1706"/>
              <a:chExt cx="590" cy="544"/>
            </a:xfrm>
          </p:grpSpPr>
          <p:sp>
            <p:nvSpPr>
              <p:cNvPr id="28808" name="Oval 15"/>
              <p:cNvSpPr>
                <a:spLocks noChangeArrowheads="1"/>
              </p:cNvSpPr>
              <p:nvPr/>
            </p:nvSpPr>
            <p:spPr bwMode="auto">
              <a:xfrm>
                <a:off x="3878" y="1706"/>
                <a:ext cx="590" cy="544"/>
              </a:xfrm>
              <a:prstGeom prst="ellipse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809" name="Oval 16"/>
              <p:cNvSpPr>
                <a:spLocks noChangeArrowheads="1"/>
              </p:cNvSpPr>
              <p:nvPr/>
            </p:nvSpPr>
            <p:spPr bwMode="auto">
              <a:xfrm>
                <a:off x="4014" y="1842"/>
                <a:ext cx="363" cy="362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361" name="Group 18"/>
            <p:cNvGrpSpPr>
              <a:grpSpLocks/>
            </p:cNvGrpSpPr>
            <p:nvPr/>
          </p:nvGrpSpPr>
          <p:grpSpPr bwMode="auto">
            <a:xfrm>
              <a:off x="7740650" y="2492375"/>
              <a:ext cx="720725" cy="647700"/>
              <a:chOff x="3878" y="1706"/>
              <a:chExt cx="590" cy="544"/>
            </a:xfrm>
          </p:grpSpPr>
          <p:sp>
            <p:nvSpPr>
              <p:cNvPr id="28806" name="Oval 19"/>
              <p:cNvSpPr>
                <a:spLocks noChangeArrowheads="1"/>
              </p:cNvSpPr>
              <p:nvPr/>
            </p:nvSpPr>
            <p:spPr bwMode="auto">
              <a:xfrm>
                <a:off x="3878" y="1706"/>
                <a:ext cx="590" cy="544"/>
              </a:xfrm>
              <a:prstGeom prst="ellipse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807" name="Oval 20"/>
              <p:cNvSpPr>
                <a:spLocks noChangeArrowheads="1"/>
              </p:cNvSpPr>
              <p:nvPr/>
            </p:nvSpPr>
            <p:spPr bwMode="auto">
              <a:xfrm>
                <a:off x="4014" y="1842"/>
                <a:ext cx="363" cy="362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362" name="Group 21"/>
            <p:cNvGrpSpPr>
              <a:grpSpLocks/>
            </p:cNvGrpSpPr>
            <p:nvPr/>
          </p:nvGrpSpPr>
          <p:grpSpPr bwMode="auto">
            <a:xfrm>
              <a:off x="7451725" y="3213100"/>
              <a:ext cx="792163" cy="647700"/>
              <a:chOff x="3878" y="1706"/>
              <a:chExt cx="590" cy="544"/>
            </a:xfrm>
          </p:grpSpPr>
          <p:sp>
            <p:nvSpPr>
              <p:cNvPr id="28804" name="Oval 22"/>
              <p:cNvSpPr>
                <a:spLocks noChangeArrowheads="1"/>
              </p:cNvSpPr>
              <p:nvPr/>
            </p:nvSpPr>
            <p:spPr bwMode="auto">
              <a:xfrm>
                <a:off x="3878" y="1706"/>
                <a:ext cx="590" cy="544"/>
              </a:xfrm>
              <a:prstGeom prst="ellipse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805" name="Oval 23"/>
              <p:cNvSpPr>
                <a:spLocks noChangeArrowheads="1"/>
              </p:cNvSpPr>
              <p:nvPr/>
            </p:nvSpPr>
            <p:spPr bwMode="auto">
              <a:xfrm>
                <a:off x="4014" y="1842"/>
                <a:ext cx="363" cy="362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8685" name="Text Box 24"/>
            <p:cNvSpPr txBox="1">
              <a:spLocks noChangeArrowheads="1"/>
            </p:cNvSpPr>
            <p:nvPr/>
          </p:nvSpPr>
          <p:spPr bwMode="auto">
            <a:xfrm>
              <a:off x="6804025" y="4437063"/>
              <a:ext cx="2089150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Антитела</a:t>
              </a:r>
            </a:p>
          </p:txBody>
        </p:sp>
        <p:sp>
          <p:nvSpPr>
            <p:cNvPr id="28686" name="Text Box 25"/>
            <p:cNvSpPr txBox="1">
              <a:spLocks noChangeArrowheads="1"/>
            </p:cNvSpPr>
            <p:nvPr/>
          </p:nvSpPr>
          <p:spPr bwMode="auto">
            <a:xfrm>
              <a:off x="3563938" y="3933825"/>
              <a:ext cx="2376487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Интерлейкины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87" name="AutoShape 26"/>
            <p:cNvSpPr>
              <a:spLocks noChangeArrowheads="1"/>
            </p:cNvSpPr>
            <p:nvPr/>
          </p:nvSpPr>
          <p:spPr bwMode="auto">
            <a:xfrm rot="9954896">
              <a:off x="2265363" y="2681288"/>
              <a:ext cx="1295400" cy="144462"/>
            </a:xfrm>
            <a:prstGeom prst="rightArrow">
              <a:avLst>
                <a:gd name="adj1" fmla="val 50000"/>
                <a:gd name="adj2" fmla="val 22417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688" name="AutoShape 27"/>
            <p:cNvSpPr>
              <a:spLocks noChangeArrowheads="1"/>
            </p:cNvSpPr>
            <p:nvPr/>
          </p:nvSpPr>
          <p:spPr bwMode="auto">
            <a:xfrm rot="5400000">
              <a:off x="7263606" y="4063207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689" name="AutoShape 28"/>
            <p:cNvSpPr>
              <a:spLocks noChangeArrowheads="1"/>
            </p:cNvSpPr>
            <p:nvPr/>
          </p:nvSpPr>
          <p:spPr bwMode="auto">
            <a:xfrm rot="5400000">
              <a:off x="7623968" y="4063207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690" name="AutoShape 29"/>
            <p:cNvSpPr>
              <a:spLocks noChangeArrowheads="1"/>
            </p:cNvSpPr>
            <p:nvPr/>
          </p:nvSpPr>
          <p:spPr bwMode="auto">
            <a:xfrm rot="5400000">
              <a:off x="7982743" y="4063207"/>
              <a:ext cx="360363" cy="215900"/>
            </a:xfrm>
            <a:prstGeom prst="rightArrow">
              <a:avLst>
                <a:gd name="adj1" fmla="val 50000"/>
                <a:gd name="adj2" fmla="val 4172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691" name="AutoShape 30"/>
            <p:cNvSpPr>
              <a:spLocks noChangeArrowheads="1"/>
            </p:cNvSpPr>
            <p:nvPr/>
          </p:nvSpPr>
          <p:spPr bwMode="auto">
            <a:xfrm rot="8634435">
              <a:off x="2700338" y="4508500"/>
              <a:ext cx="719137" cy="196850"/>
            </a:xfrm>
            <a:prstGeom prst="rightArrow">
              <a:avLst>
                <a:gd name="adj1" fmla="val 50000"/>
                <a:gd name="adj2" fmla="val 91331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692" name="AutoShape 31"/>
            <p:cNvSpPr>
              <a:spLocks noChangeArrowheads="1"/>
            </p:cNvSpPr>
            <p:nvPr/>
          </p:nvSpPr>
          <p:spPr bwMode="auto">
            <a:xfrm rot="5400000">
              <a:off x="3590131" y="4914107"/>
              <a:ext cx="719137" cy="196850"/>
            </a:xfrm>
            <a:prstGeom prst="rightArrow">
              <a:avLst>
                <a:gd name="adj1" fmla="val 50000"/>
                <a:gd name="adj2" fmla="val 91331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693" name="AutoShape 32"/>
            <p:cNvSpPr>
              <a:spLocks noChangeArrowheads="1"/>
            </p:cNvSpPr>
            <p:nvPr/>
          </p:nvSpPr>
          <p:spPr bwMode="auto">
            <a:xfrm rot="5400000">
              <a:off x="4706144" y="4518819"/>
              <a:ext cx="288925" cy="268287"/>
            </a:xfrm>
            <a:prstGeom prst="rightArrow">
              <a:avLst>
                <a:gd name="adj1" fmla="val 50000"/>
                <a:gd name="adj2" fmla="val 26923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694" name="AutoShape 33"/>
            <p:cNvSpPr>
              <a:spLocks noChangeArrowheads="1"/>
            </p:cNvSpPr>
            <p:nvPr/>
          </p:nvSpPr>
          <p:spPr bwMode="auto">
            <a:xfrm rot="1058286">
              <a:off x="5008563" y="2708275"/>
              <a:ext cx="1223962" cy="144463"/>
            </a:xfrm>
            <a:prstGeom prst="rightArrow">
              <a:avLst>
                <a:gd name="adj1" fmla="val 50000"/>
                <a:gd name="adj2" fmla="val 21181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14393" name="Group 37"/>
            <p:cNvGrpSpPr>
              <a:grpSpLocks/>
            </p:cNvGrpSpPr>
            <p:nvPr/>
          </p:nvGrpSpPr>
          <p:grpSpPr bwMode="auto">
            <a:xfrm rot="2602738">
              <a:off x="7667625" y="5589588"/>
              <a:ext cx="187325" cy="504825"/>
              <a:chOff x="4712" y="3521"/>
              <a:chExt cx="236" cy="499"/>
            </a:xfrm>
          </p:grpSpPr>
          <p:sp>
            <p:nvSpPr>
              <p:cNvPr id="28801" name="Rectangle 34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802" name="Rectangle 35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803" name="Rectangle 36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394" name="Group 38"/>
            <p:cNvGrpSpPr>
              <a:grpSpLocks/>
            </p:cNvGrpSpPr>
            <p:nvPr/>
          </p:nvGrpSpPr>
          <p:grpSpPr bwMode="auto">
            <a:xfrm rot="-4849175">
              <a:off x="7754938" y="5934075"/>
              <a:ext cx="187325" cy="504825"/>
              <a:chOff x="4712" y="3521"/>
              <a:chExt cx="236" cy="499"/>
            </a:xfrm>
          </p:grpSpPr>
          <p:sp>
            <p:nvSpPr>
              <p:cNvPr id="28798" name="Rectangle 39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99" name="Rectangle 40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800" name="Rectangle 41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395" name="Group 42"/>
            <p:cNvGrpSpPr>
              <a:grpSpLocks/>
            </p:cNvGrpSpPr>
            <p:nvPr/>
          </p:nvGrpSpPr>
          <p:grpSpPr bwMode="auto">
            <a:xfrm rot="-191635">
              <a:off x="8459788" y="5661025"/>
              <a:ext cx="187325" cy="504825"/>
              <a:chOff x="4712" y="3521"/>
              <a:chExt cx="236" cy="499"/>
            </a:xfrm>
          </p:grpSpPr>
          <p:sp>
            <p:nvSpPr>
              <p:cNvPr id="28795" name="Rectangle 43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96" name="Rectangle 44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97" name="Rectangle 45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396" name="Group 46"/>
            <p:cNvGrpSpPr>
              <a:grpSpLocks/>
            </p:cNvGrpSpPr>
            <p:nvPr/>
          </p:nvGrpSpPr>
          <p:grpSpPr bwMode="auto">
            <a:xfrm>
              <a:off x="8243888" y="5229225"/>
              <a:ext cx="187325" cy="504825"/>
              <a:chOff x="4712" y="3521"/>
              <a:chExt cx="236" cy="499"/>
            </a:xfrm>
          </p:grpSpPr>
          <p:sp>
            <p:nvSpPr>
              <p:cNvPr id="28792" name="Rectangle 47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93" name="Rectangle 48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94" name="Rectangle 49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397" name="Group 50"/>
            <p:cNvGrpSpPr>
              <a:grpSpLocks/>
            </p:cNvGrpSpPr>
            <p:nvPr/>
          </p:nvGrpSpPr>
          <p:grpSpPr bwMode="auto">
            <a:xfrm rot="-2448967">
              <a:off x="7378700" y="6092825"/>
              <a:ext cx="187325" cy="504825"/>
              <a:chOff x="4712" y="3521"/>
              <a:chExt cx="236" cy="499"/>
            </a:xfrm>
          </p:grpSpPr>
          <p:sp>
            <p:nvSpPr>
              <p:cNvPr id="28789" name="Rectangle 51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rgbClr val="FF6699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90" name="Rectangle 52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rgbClr val="FF6699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91" name="Rectangle 53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rgbClr val="FF6699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398" name="Group 54"/>
            <p:cNvGrpSpPr>
              <a:grpSpLocks/>
            </p:cNvGrpSpPr>
            <p:nvPr/>
          </p:nvGrpSpPr>
          <p:grpSpPr bwMode="auto">
            <a:xfrm rot="788706">
              <a:off x="7164388" y="5445125"/>
              <a:ext cx="187325" cy="504825"/>
              <a:chOff x="4712" y="3521"/>
              <a:chExt cx="236" cy="499"/>
            </a:xfrm>
          </p:grpSpPr>
          <p:sp>
            <p:nvSpPr>
              <p:cNvPr id="28786" name="Rectangle 55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rgbClr val="9966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87" name="Rectangle 56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rgbClr val="9966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88" name="Rectangle 57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rgbClr val="9966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399" name="Group 58"/>
            <p:cNvGrpSpPr>
              <a:grpSpLocks/>
            </p:cNvGrpSpPr>
            <p:nvPr/>
          </p:nvGrpSpPr>
          <p:grpSpPr bwMode="auto">
            <a:xfrm rot="-191635">
              <a:off x="7524750" y="5229225"/>
              <a:ext cx="187325" cy="504825"/>
              <a:chOff x="4712" y="3521"/>
              <a:chExt cx="236" cy="499"/>
            </a:xfrm>
          </p:grpSpPr>
          <p:sp>
            <p:nvSpPr>
              <p:cNvPr id="28783" name="Rectangle 59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rgbClr val="FF6699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84" name="Rectangle 60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rgbClr val="FF6699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85" name="Rectangle 61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rgbClr val="FF6699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400" name="Group 62"/>
            <p:cNvGrpSpPr>
              <a:grpSpLocks/>
            </p:cNvGrpSpPr>
            <p:nvPr/>
          </p:nvGrpSpPr>
          <p:grpSpPr bwMode="auto">
            <a:xfrm rot="788706">
              <a:off x="8316913" y="5949950"/>
              <a:ext cx="187325" cy="504825"/>
              <a:chOff x="4712" y="3521"/>
              <a:chExt cx="236" cy="499"/>
            </a:xfrm>
          </p:grpSpPr>
          <p:sp>
            <p:nvSpPr>
              <p:cNvPr id="28780" name="Rectangle 63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81" name="Rectangle 64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82" name="Rectangle 65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rgbClr val="000066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401" name="Group 66"/>
            <p:cNvGrpSpPr>
              <a:grpSpLocks/>
            </p:cNvGrpSpPr>
            <p:nvPr/>
          </p:nvGrpSpPr>
          <p:grpSpPr bwMode="auto">
            <a:xfrm rot="-4849175">
              <a:off x="7899400" y="5286375"/>
              <a:ext cx="187325" cy="504825"/>
              <a:chOff x="4712" y="3521"/>
              <a:chExt cx="236" cy="499"/>
            </a:xfrm>
          </p:grpSpPr>
          <p:sp>
            <p:nvSpPr>
              <p:cNvPr id="28777" name="Rectangle 67"/>
              <p:cNvSpPr>
                <a:spLocks noChangeArrowheads="1"/>
              </p:cNvSpPr>
              <p:nvPr/>
            </p:nvSpPr>
            <p:spPr bwMode="auto">
              <a:xfrm>
                <a:off x="4785" y="3748"/>
                <a:ext cx="91" cy="27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8" name="Rectangle 68"/>
              <p:cNvSpPr>
                <a:spLocks noChangeArrowheads="1"/>
              </p:cNvSpPr>
              <p:nvPr/>
            </p:nvSpPr>
            <p:spPr bwMode="auto">
              <a:xfrm rot="-1814313">
                <a:off x="4712" y="3521"/>
                <a:ext cx="91" cy="27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9" name="Rectangle 69"/>
              <p:cNvSpPr>
                <a:spLocks noChangeArrowheads="1"/>
              </p:cNvSpPr>
              <p:nvPr/>
            </p:nvSpPr>
            <p:spPr bwMode="auto">
              <a:xfrm rot="1782385">
                <a:off x="4857" y="3531"/>
                <a:ext cx="91" cy="27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8704" name="AutoShape 70"/>
            <p:cNvSpPr>
              <a:spLocks noChangeArrowheads="1"/>
            </p:cNvSpPr>
            <p:nvPr/>
          </p:nvSpPr>
          <p:spPr bwMode="auto">
            <a:xfrm rot="5400000">
              <a:off x="3852069" y="3429794"/>
              <a:ext cx="360362" cy="215900"/>
            </a:xfrm>
            <a:prstGeom prst="rightArrow">
              <a:avLst>
                <a:gd name="adj1" fmla="val 50000"/>
                <a:gd name="adj2" fmla="val 4172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705" name="AutoShape 71"/>
            <p:cNvSpPr>
              <a:spLocks noChangeArrowheads="1"/>
            </p:cNvSpPr>
            <p:nvPr/>
          </p:nvSpPr>
          <p:spPr bwMode="auto">
            <a:xfrm rot="5400000">
              <a:off x="4212432" y="3429794"/>
              <a:ext cx="360362" cy="215900"/>
            </a:xfrm>
            <a:prstGeom prst="rightArrow">
              <a:avLst>
                <a:gd name="adj1" fmla="val 50000"/>
                <a:gd name="adj2" fmla="val 4172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706" name="AutoShape 72"/>
            <p:cNvSpPr>
              <a:spLocks noChangeArrowheads="1"/>
            </p:cNvSpPr>
            <p:nvPr/>
          </p:nvSpPr>
          <p:spPr bwMode="auto">
            <a:xfrm rot="5400000">
              <a:off x="4571207" y="3429794"/>
              <a:ext cx="360362" cy="215900"/>
            </a:xfrm>
            <a:prstGeom prst="rightArrow">
              <a:avLst>
                <a:gd name="adj1" fmla="val 50000"/>
                <a:gd name="adj2" fmla="val 4172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14411" name="Group 98"/>
            <p:cNvGrpSpPr>
              <a:grpSpLocks/>
            </p:cNvGrpSpPr>
            <p:nvPr/>
          </p:nvGrpSpPr>
          <p:grpSpPr bwMode="auto">
            <a:xfrm>
              <a:off x="250825" y="4149725"/>
              <a:ext cx="1223963" cy="576263"/>
              <a:chOff x="431" y="2659"/>
              <a:chExt cx="771" cy="363"/>
            </a:xfrm>
          </p:grpSpPr>
          <p:sp>
            <p:nvSpPr>
              <p:cNvPr id="28765" name="Oval 73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771" cy="363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66" name="Oval 74"/>
              <p:cNvSpPr>
                <a:spLocks noChangeArrowheads="1"/>
              </p:cNvSpPr>
              <p:nvPr/>
            </p:nvSpPr>
            <p:spPr bwMode="auto">
              <a:xfrm>
                <a:off x="793" y="2750"/>
                <a:ext cx="318" cy="227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67" name="Oval 75"/>
              <p:cNvSpPr>
                <a:spLocks noChangeArrowheads="1"/>
              </p:cNvSpPr>
              <p:nvPr/>
            </p:nvSpPr>
            <p:spPr bwMode="auto">
              <a:xfrm>
                <a:off x="476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68" name="Oval 76"/>
              <p:cNvSpPr>
                <a:spLocks noChangeArrowheads="1"/>
              </p:cNvSpPr>
              <p:nvPr/>
            </p:nvSpPr>
            <p:spPr bwMode="auto">
              <a:xfrm>
                <a:off x="612" y="275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69" name="Oval 78"/>
              <p:cNvSpPr>
                <a:spLocks noChangeArrowheads="1"/>
              </p:cNvSpPr>
              <p:nvPr/>
            </p:nvSpPr>
            <p:spPr bwMode="auto">
              <a:xfrm>
                <a:off x="612" y="275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0" name="Oval 79"/>
              <p:cNvSpPr>
                <a:spLocks noChangeArrowheads="1"/>
              </p:cNvSpPr>
              <p:nvPr/>
            </p:nvSpPr>
            <p:spPr bwMode="auto">
              <a:xfrm>
                <a:off x="657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1" name="Oval 82"/>
              <p:cNvSpPr>
                <a:spLocks noChangeArrowheads="1"/>
              </p:cNvSpPr>
              <p:nvPr/>
            </p:nvSpPr>
            <p:spPr bwMode="auto">
              <a:xfrm>
                <a:off x="703" y="2704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2" name="Oval 84"/>
              <p:cNvSpPr>
                <a:spLocks noChangeArrowheads="1"/>
              </p:cNvSpPr>
              <p:nvPr/>
            </p:nvSpPr>
            <p:spPr bwMode="auto">
              <a:xfrm>
                <a:off x="657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3" name="Oval 85"/>
              <p:cNvSpPr>
                <a:spLocks noChangeArrowheads="1"/>
              </p:cNvSpPr>
              <p:nvPr/>
            </p:nvSpPr>
            <p:spPr bwMode="auto">
              <a:xfrm>
                <a:off x="567" y="2886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4" name="Oval 86"/>
              <p:cNvSpPr>
                <a:spLocks noChangeArrowheads="1"/>
              </p:cNvSpPr>
              <p:nvPr/>
            </p:nvSpPr>
            <p:spPr bwMode="auto">
              <a:xfrm>
                <a:off x="703" y="2931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5" name="Oval 87"/>
              <p:cNvSpPr>
                <a:spLocks noChangeArrowheads="1"/>
              </p:cNvSpPr>
              <p:nvPr/>
            </p:nvSpPr>
            <p:spPr bwMode="auto">
              <a:xfrm>
                <a:off x="521" y="275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76" name="Oval 88"/>
              <p:cNvSpPr>
                <a:spLocks noChangeArrowheads="1"/>
              </p:cNvSpPr>
              <p:nvPr/>
            </p:nvSpPr>
            <p:spPr bwMode="auto">
              <a:xfrm>
                <a:off x="839" y="2704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412" name="Group 91"/>
            <p:cNvGrpSpPr>
              <a:grpSpLocks/>
            </p:cNvGrpSpPr>
            <p:nvPr/>
          </p:nvGrpSpPr>
          <p:grpSpPr bwMode="auto">
            <a:xfrm>
              <a:off x="468313" y="6021388"/>
              <a:ext cx="720725" cy="549275"/>
              <a:chOff x="295" y="3793"/>
              <a:chExt cx="454" cy="346"/>
            </a:xfrm>
          </p:grpSpPr>
          <p:sp>
            <p:nvSpPr>
              <p:cNvPr id="28763" name="Oval 89"/>
              <p:cNvSpPr>
                <a:spLocks noChangeArrowheads="1"/>
              </p:cNvSpPr>
              <p:nvPr/>
            </p:nvSpPr>
            <p:spPr bwMode="auto">
              <a:xfrm>
                <a:off x="295" y="3793"/>
                <a:ext cx="454" cy="346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64" name="Oval 90"/>
              <p:cNvSpPr>
                <a:spLocks noChangeArrowheads="1"/>
              </p:cNvSpPr>
              <p:nvPr/>
            </p:nvSpPr>
            <p:spPr bwMode="auto">
              <a:xfrm>
                <a:off x="385" y="3884"/>
                <a:ext cx="272" cy="226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413" name="Group 92"/>
            <p:cNvGrpSpPr>
              <a:grpSpLocks/>
            </p:cNvGrpSpPr>
            <p:nvPr/>
          </p:nvGrpSpPr>
          <p:grpSpPr bwMode="auto">
            <a:xfrm>
              <a:off x="971550" y="6308725"/>
              <a:ext cx="720725" cy="549275"/>
              <a:chOff x="295" y="3793"/>
              <a:chExt cx="454" cy="346"/>
            </a:xfrm>
          </p:grpSpPr>
          <p:sp>
            <p:nvSpPr>
              <p:cNvPr id="28761" name="Oval 93"/>
              <p:cNvSpPr>
                <a:spLocks noChangeArrowheads="1"/>
              </p:cNvSpPr>
              <p:nvPr/>
            </p:nvSpPr>
            <p:spPr bwMode="auto">
              <a:xfrm>
                <a:off x="295" y="3793"/>
                <a:ext cx="454" cy="346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62" name="Oval 94"/>
              <p:cNvSpPr>
                <a:spLocks noChangeArrowheads="1"/>
              </p:cNvSpPr>
              <p:nvPr/>
            </p:nvSpPr>
            <p:spPr bwMode="auto">
              <a:xfrm>
                <a:off x="385" y="3884"/>
                <a:ext cx="272" cy="226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414" name="Group 95"/>
            <p:cNvGrpSpPr>
              <a:grpSpLocks/>
            </p:cNvGrpSpPr>
            <p:nvPr/>
          </p:nvGrpSpPr>
          <p:grpSpPr bwMode="auto">
            <a:xfrm>
              <a:off x="1331913" y="6092825"/>
              <a:ext cx="720725" cy="549275"/>
              <a:chOff x="295" y="3793"/>
              <a:chExt cx="454" cy="346"/>
            </a:xfrm>
          </p:grpSpPr>
          <p:sp>
            <p:nvSpPr>
              <p:cNvPr id="28759" name="Oval 96"/>
              <p:cNvSpPr>
                <a:spLocks noChangeArrowheads="1"/>
              </p:cNvSpPr>
              <p:nvPr/>
            </p:nvSpPr>
            <p:spPr bwMode="auto">
              <a:xfrm>
                <a:off x="295" y="3793"/>
                <a:ext cx="454" cy="346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60" name="Oval 97"/>
              <p:cNvSpPr>
                <a:spLocks noChangeArrowheads="1"/>
              </p:cNvSpPr>
              <p:nvPr/>
            </p:nvSpPr>
            <p:spPr bwMode="auto">
              <a:xfrm>
                <a:off x="385" y="3884"/>
                <a:ext cx="272" cy="226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415" name="Group 99"/>
            <p:cNvGrpSpPr>
              <a:grpSpLocks/>
            </p:cNvGrpSpPr>
            <p:nvPr/>
          </p:nvGrpSpPr>
          <p:grpSpPr bwMode="auto">
            <a:xfrm>
              <a:off x="1476375" y="4005263"/>
              <a:ext cx="1223963" cy="576262"/>
              <a:chOff x="431" y="2659"/>
              <a:chExt cx="771" cy="363"/>
            </a:xfrm>
          </p:grpSpPr>
          <p:sp>
            <p:nvSpPr>
              <p:cNvPr id="28747" name="Oval 100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771" cy="363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8" name="Oval 101"/>
              <p:cNvSpPr>
                <a:spLocks noChangeArrowheads="1"/>
              </p:cNvSpPr>
              <p:nvPr/>
            </p:nvSpPr>
            <p:spPr bwMode="auto">
              <a:xfrm>
                <a:off x="793" y="2750"/>
                <a:ext cx="318" cy="227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9" name="Oval 102"/>
              <p:cNvSpPr>
                <a:spLocks noChangeArrowheads="1"/>
              </p:cNvSpPr>
              <p:nvPr/>
            </p:nvSpPr>
            <p:spPr bwMode="auto">
              <a:xfrm>
                <a:off x="476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0" name="Oval 103"/>
              <p:cNvSpPr>
                <a:spLocks noChangeArrowheads="1"/>
              </p:cNvSpPr>
              <p:nvPr/>
            </p:nvSpPr>
            <p:spPr bwMode="auto">
              <a:xfrm>
                <a:off x="612" y="275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1" name="Oval 104"/>
              <p:cNvSpPr>
                <a:spLocks noChangeArrowheads="1"/>
              </p:cNvSpPr>
              <p:nvPr/>
            </p:nvSpPr>
            <p:spPr bwMode="auto">
              <a:xfrm>
                <a:off x="612" y="275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2" name="Oval 105"/>
              <p:cNvSpPr>
                <a:spLocks noChangeArrowheads="1"/>
              </p:cNvSpPr>
              <p:nvPr/>
            </p:nvSpPr>
            <p:spPr bwMode="auto">
              <a:xfrm>
                <a:off x="657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3" name="Oval 106"/>
              <p:cNvSpPr>
                <a:spLocks noChangeArrowheads="1"/>
              </p:cNvSpPr>
              <p:nvPr/>
            </p:nvSpPr>
            <p:spPr bwMode="auto">
              <a:xfrm>
                <a:off x="703" y="2704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4" name="Oval 107"/>
              <p:cNvSpPr>
                <a:spLocks noChangeArrowheads="1"/>
              </p:cNvSpPr>
              <p:nvPr/>
            </p:nvSpPr>
            <p:spPr bwMode="auto">
              <a:xfrm>
                <a:off x="657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5" name="Oval 108"/>
              <p:cNvSpPr>
                <a:spLocks noChangeArrowheads="1"/>
              </p:cNvSpPr>
              <p:nvPr/>
            </p:nvSpPr>
            <p:spPr bwMode="auto">
              <a:xfrm>
                <a:off x="567" y="2886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6" name="Oval 109"/>
              <p:cNvSpPr>
                <a:spLocks noChangeArrowheads="1"/>
              </p:cNvSpPr>
              <p:nvPr/>
            </p:nvSpPr>
            <p:spPr bwMode="auto">
              <a:xfrm>
                <a:off x="703" y="2931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7" name="Oval 110"/>
              <p:cNvSpPr>
                <a:spLocks noChangeArrowheads="1"/>
              </p:cNvSpPr>
              <p:nvPr/>
            </p:nvSpPr>
            <p:spPr bwMode="auto">
              <a:xfrm>
                <a:off x="521" y="275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58" name="Oval 111"/>
              <p:cNvSpPr>
                <a:spLocks noChangeArrowheads="1"/>
              </p:cNvSpPr>
              <p:nvPr/>
            </p:nvSpPr>
            <p:spPr bwMode="auto">
              <a:xfrm>
                <a:off x="839" y="2704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54000" h="1524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416" name="Group 120"/>
            <p:cNvGrpSpPr>
              <a:grpSpLocks/>
            </p:cNvGrpSpPr>
            <p:nvPr/>
          </p:nvGrpSpPr>
          <p:grpSpPr bwMode="auto">
            <a:xfrm>
              <a:off x="3924300" y="6308725"/>
              <a:ext cx="647700" cy="549275"/>
              <a:chOff x="1610" y="3974"/>
              <a:chExt cx="408" cy="346"/>
            </a:xfrm>
          </p:grpSpPr>
          <p:sp>
            <p:nvSpPr>
              <p:cNvPr id="28739" name="Oval 112"/>
              <p:cNvSpPr>
                <a:spLocks noChangeArrowheads="1"/>
              </p:cNvSpPr>
              <p:nvPr/>
            </p:nvSpPr>
            <p:spPr bwMode="auto">
              <a:xfrm>
                <a:off x="1610" y="3974"/>
                <a:ext cx="408" cy="346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0" name="Oval 113"/>
              <p:cNvSpPr>
                <a:spLocks noChangeArrowheads="1"/>
              </p:cNvSpPr>
              <p:nvPr/>
            </p:nvSpPr>
            <p:spPr bwMode="auto">
              <a:xfrm>
                <a:off x="1737" y="4065"/>
                <a:ext cx="227" cy="210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1" name="Oval 114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2" name="Oval 115"/>
              <p:cNvSpPr>
                <a:spLocks noChangeArrowheads="1"/>
              </p:cNvSpPr>
              <p:nvPr/>
            </p:nvSpPr>
            <p:spPr bwMode="auto">
              <a:xfrm>
                <a:off x="1655" y="4156"/>
                <a:ext cx="46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3" name="Oval 116"/>
              <p:cNvSpPr>
                <a:spLocks noChangeArrowheads="1"/>
              </p:cNvSpPr>
              <p:nvPr/>
            </p:nvSpPr>
            <p:spPr bwMode="auto">
              <a:xfrm>
                <a:off x="1701" y="4020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4" name="Oval 117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5" name="Oval 118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46" name="Oval 119"/>
              <p:cNvSpPr>
                <a:spLocks noChangeArrowheads="1"/>
              </p:cNvSpPr>
              <p:nvPr/>
            </p:nvSpPr>
            <p:spPr bwMode="auto">
              <a:xfrm>
                <a:off x="1791" y="3974"/>
                <a:ext cx="46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417" name="Group 121"/>
            <p:cNvGrpSpPr>
              <a:grpSpLocks/>
            </p:cNvGrpSpPr>
            <p:nvPr/>
          </p:nvGrpSpPr>
          <p:grpSpPr bwMode="auto">
            <a:xfrm>
              <a:off x="4716463" y="6308725"/>
              <a:ext cx="647700" cy="549275"/>
              <a:chOff x="1610" y="3974"/>
              <a:chExt cx="408" cy="346"/>
            </a:xfrm>
          </p:grpSpPr>
          <p:sp>
            <p:nvSpPr>
              <p:cNvPr id="28731" name="Oval 122"/>
              <p:cNvSpPr>
                <a:spLocks noChangeArrowheads="1"/>
              </p:cNvSpPr>
              <p:nvPr/>
            </p:nvSpPr>
            <p:spPr bwMode="auto">
              <a:xfrm>
                <a:off x="1610" y="3974"/>
                <a:ext cx="408" cy="346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2" name="Oval 123"/>
              <p:cNvSpPr>
                <a:spLocks noChangeArrowheads="1"/>
              </p:cNvSpPr>
              <p:nvPr/>
            </p:nvSpPr>
            <p:spPr bwMode="auto">
              <a:xfrm>
                <a:off x="1737" y="4065"/>
                <a:ext cx="227" cy="210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3" name="Oval 124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4" name="Oval 125"/>
              <p:cNvSpPr>
                <a:spLocks noChangeArrowheads="1"/>
              </p:cNvSpPr>
              <p:nvPr/>
            </p:nvSpPr>
            <p:spPr bwMode="auto">
              <a:xfrm>
                <a:off x="1655" y="4156"/>
                <a:ext cx="46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5" name="Oval 126"/>
              <p:cNvSpPr>
                <a:spLocks noChangeArrowheads="1"/>
              </p:cNvSpPr>
              <p:nvPr/>
            </p:nvSpPr>
            <p:spPr bwMode="auto">
              <a:xfrm>
                <a:off x="1701" y="4020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6" name="Oval 127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7" name="Oval 128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8" name="Oval 129"/>
              <p:cNvSpPr>
                <a:spLocks noChangeArrowheads="1"/>
              </p:cNvSpPr>
              <p:nvPr/>
            </p:nvSpPr>
            <p:spPr bwMode="auto">
              <a:xfrm>
                <a:off x="1791" y="3974"/>
                <a:ext cx="46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418" name="Group 130"/>
            <p:cNvGrpSpPr>
              <a:grpSpLocks/>
            </p:cNvGrpSpPr>
            <p:nvPr/>
          </p:nvGrpSpPr>
          <p:grpSpPr bwMode="auto">
            <a:xfrm>
              <a:off x="3203575" y="6308725"/>
              <a:ext cx="647700" cy="549275"/>
              <a:chOff x="1610" y="3974"/>
              <a:chExt cx="408" cy="346"/>
            </a:xfrm>
          </p:grpSpPr>
          <p:sp>
            <p:nvSpPr>
              <p:cNvPr id="28723" name="Oval 131"/>
              <p:cNvSpPr>
                <a:spLocks noChangeArrowheads="1"/>
              </p:cNvSpPr>
              <p:nvPr/>
            </p:nvSpPr>
            <p:spPr bwMode="auto">
              <a:xfrm>
                <a:off x="1610" y="3974"/>
                <a:ext cx="408" cy="346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24" name="Oval 132"/>
              <p:cNvSpPr>
                <a:spLocks noChangeArrowheads="1"/>
              </p:cNvSpPr>
              <p:nvPr/>
            </p:nvSpPr>
            <p:spPr bwMode="auto">
              <a:xfrm>
                <a:off x="1737" y="4065"/>
                <a:ext cx="227" cy="210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25" name="Oval 133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26" name="Oval 134"/>
              <p:cNvSpPr>
                <a:spLocks noChangeArrowheads="1"/>
              </p:cNvSpPr>
              <p:nvPr/>
            </p:nvSpPr>
            <p:spPr bwMode="auto">
              <a:xfrm>
                <a:off x="1655" y="4156"/>
                <a:ext cx="46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27" name="Oval 135"/>
              <p:cNvSpPr>
                <a:spLocks noChangeArrowheads="1"/>
              </p:cNvSpPr>
              <p:nvPr/>
            </p:nvSpPr>
            <p:spPr bwMode="auto">
              <a:xfrm>
                <a:off x="1701" y="4020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28" name="Oval 136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29" name="Oval 137"/>
              <p:cNvSpPr>
                <a:spLocks noChangeArrowheads="1"/>
              </p:cNvSpPr>
              <p:nvPr/>
            </p:nvSpPr>
            <p:spPr bwMode="auto">
              <a:xfrm>
                <a:off x="1655" y="4065"/>
                <a:ext cx="46" cy="73"/>
              </a:xfrm>
              <a:prstGeom prst="ellipse">
                <a:avLst/>
              </a:pr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30" name="Oval 138"/>
              <p:cNvSpPr>
                <a:spLocks noChangeArrowheads="1"/>
              </p:cNvSpPr>
              <p:nvPr/>
            </p:nvSpPr>
            <p:spPr bwMode="auto">
              <a:xfrm>
                <a:off x="1791" y="3974"/>
                <a:ext cx="46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4419" name="Group 142"/>
            <p:cNvGrpSpPr>
              <a:grpSpLocks/>
            </p:cNvGrpSpPr>
            <p:nvPr/>
          </p:nvGrpSpPr>
          <p:grpSpPr bwMode="auto">
            <a:xfrm>
              <a:off x="5795963" y="5445125"/>
              <a:ext cx="865187" cy="749300"/>
              <a:chOff x="3726" y="3610"/>
              <a:chExt cx="545" cy="472"/>
            </a:xfrm>
          </p:grpSpPr>
          <p:sp>
            <p:nvSpPr>
              <p:cNvPr id="28721" name="Freeform 140"/>
              <p:cNvSpPr>
                <a:spLocks/>
              </p:cNvSpPr>
              <p:nvPr/>
            </p:nvSpPr>
            <p:spPr bwMode="auto">
              <a:xfrm>
                <a:off x="3726" y="3610"/>
                <a:ext cx="545" cy="472"/>
              </a:xfrm>
              <a:custGeom>
                <a:avLst/>
                <a:gdLst>
                  <a:gd name="T0" fmla="*/ 27 w 545"/>
                  <a:gd name="T1" fmla="*/ 283 h 472"/>
                  <a:gd name="T2" fmla="*/ 83 w 545"/>
                  <a:gd name="T3" fmla="*/ 134 h 472"/>
                  <a:gd name="T4" fmla="*/ 204 w 545"/>
                  <a:gd name="T5" fmla="*/ 78 h 472"/>
                  <a:gd name="T6" fmla="*/ 371 w 545"/>
                  <a:gd name="T7" fmla="*/ 41 h 472"/>
                  <a:gd name="T8" fmla="*/ 473 w 545"/>
                  <a:gd name="T9" fmla="*/ 115 h 472"/>
                  <a:gd name="T10" fmla="*/ 510 w 545"/>
                  <a:gd name="T11" fmla="*/ 88 h 472"/>
                  <a:gd name="T12" fmla="*/ 538 w 545"/>
                  <a:gd name="T13" fmla="*/ 97 h 472"/>
                  <a:gd name="T14" fmla="*/ 529 w 545"/>
                  <a:gd name="T15" fmla="*/ 236 h 472"/>
                  <a:gd name="T16" fmla="*/ 473 w 545"/>
                  <a:gd name="T17" fmla="*/ 273 h 472"/>
                  <a:gd name="T18" fmla="*/ 492 w 545"/>
                  <a:gd name="T19" fmla="*/ 348 h 472"/>
                  <a:gd name="T20" fmla="*/ 483 w 545"/>
                  <a:gd name="T21" fmla="*/ 450 h 472"/>
                  <a:gd name="T22" fmla="*/ 371 w 545"/>
                  <a:gd name="T23" fmla="*/ 441 h 472"/>
                  <a:gd name="T24" fmla="*/ 250 w 545"/>
                  <a:gd name="T25" fmla="*/ 431 h 472"/>
                  <a:gd name="T26" fmla="*/ 195 w 545"/>
                  <a:gd name="T27" fmla="*/ 450 h 472"/>
                  <a:gd name="T28" fmla="*/ 83 w 545"/>
                  <a:gd name="T29" fmla="*/ 431 h 472"/>
                  <a:gd name="T30" fmla="*/ 46 w 545"/>
                  <a:gd name="T31" fmla="*/ 376 h 472"/>
                  <a:gd name="T32" fmla="*/ 18 w 545"/>
                  <a:gd name="T33" fmla="*/ 348 h 472"/>
                  <a:gd name="T34" fmla="*/ 27 w 545"/>
                  <a:gd name="T35" fmla="*/ 283 h 4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5"/>
                  <a:gd name="T55" fmla="*/ 0 h 472"/>
                  <a:gd name="T56" fmla="*/ 545 w 545"/>
                  <a:gd name="T57" fmla="*/ 472 h 4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5" h="472">
                    <a:moveTo>
                      <a:pt x="27" y="283"/>
                    </a:moveTo>
                    <a:cubicBezTo>
                      <a:pt x="0" y="200"/>
                      <a:pt x="5" y="159"/>
                      <a:pt x="83" y="134"/>
                    </a:cubicBezTo>
                    <a:cubicBezTo>
                      <a:pt x="134" y="99"/>
                      <a:pt x="168" y="131"/>
                      <a:pt x="204" y="78"/>
                    </a:cubicBezTo>
                    <a:cubicBezTo>
                      <a:pt x="229" y="0"/>
                      <a:pt x="291" y="35"/>
                      <a:pt x="371" y="41"/>
                    </a:cubicBezTo>
                    <a:cubicBezTo>
                      <a:pt x="344" y="152"/>
                      <a:pt x="362" y="126"/>
                      <a:pt x="473" y="115"/>
                    </a:cubicBezTo>
                    <a:cubicBezTo>
                      <a:pt x="485" y="106"/>
                      <a:pt x="495" y="92"/>
                      <a:pt x="510" y="88"/>
                    </a:cubicBezTo>
                    <a:cubicBezTo>
                      <a:pt x="519" y="85"/>
                      <a:pt x="537" y="87"/>
                      <a:pt x="538" y="97"/>
                    </a:cubicBezTo>
                    <a:cubicBezTo>
                      <a:pt x="544" y="143"/>
                      <a:pt x="545" y="192"/>
                      <a:pt x="529" y="236"/>
                    </a:cubicBezTo>
                    <a:cubicBezTo>
                      <a:pt x="521" y="257"/>
                      <a:pt x="473" y="273"/>
                      <a:pt x="473" y="273"/>
                    </a:cubicBezTo>
                    <a:cubicBezTo>
                      <a:pt x="445" y="317"/>
                      <a:pt x="450" y="320"/>
                      <a:pt x="492" y="348"/>
                    </a:cubicBezTo>
                    <a:cubicBezTo>
                      <a:pt x="489" y="382"/>
                      <a:pt x="494" y="418"/>
                      <a:pt x="483" y="450"/>
                    </a:cubicBezTo>
                    <a:cubicBezTo>
                      <a:pt x="476" y="472"/>
                      <a:pt x="392" y="448"/>
                      <a:pt x="371" y="441"/>
                    </a:cubicBezTo>
                    <a:cubicBezTo>
                      <a:pt x="325" y="410"/>
                      <a:pt x="302" y="413"/>
                      <a:pt x="250" y="431"/>
                    </a:cubicBezTo>
                    <a:cubicBezTo>
                      <a:pt x="232" y="437"/>
                      <a:pt x="195" y="450"/>
                      <a:pt x="195" y="450"/>
                    </a:cubicBezTo>
                    <a:cubicBezTo>
                      <a:pt x="157" y="446"/>
                      <a:pt x="110" y="458"/>
                      <a:pt x="83" y="431"/>
                    </a:cubicBezTo>
                    <a:cubicBezTo>
                      <a:pt x="67" y="415"/>
                      <a:pt x="62" y="392"/>
                      <a:pt x="46" y="376"/>
                    </a:cubicBezTo>
                    <a:cubicBezTo>
                      <a:pt x="37" y="367"/>
                      <a:pt x="21" y="361"/>
                      <a:pt x="18" y="348"/>
                    </a:cubicBezTo>
                    <a:cubicBezTo>
                      <a:pt x="14" y="327"/>
                      <a:pt x="24" y="305"/>
                      <a:pt x="27" y="283"/>
                    </a:cubicBezTo>
                    <a:close/>
                  </a:path>
                </a:pathLst>
              </a:cu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722" name="Oval 141"/>
              <p:cNvSpPr>
                <a:spLocks noChangeArrowheads="1"/>
              </p:cNvSpPr>
              <p:nvPr/>
            </p:nvSpPr>
            <p:spPr bwMode="auto">
              <a:xfrm>
                <a:off x="3787" y="3793"/>
                <a:ext cx="227" cy="181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203200" h="139700"/>
                <a:bevelB w="8255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8717" name="AutoShape 72"/>
            <p:cNvSpPr>
              <a:spLocks noChangeArrowheads="1"/>
            </p:cNvSpPr>
            <p:nvPr/>
          </p:nvSpPr>
          <p:spPr bwMode="auto">
            <a:xfrm rot="-2532668">
              <a:off x="6024563" y="3509963"/>
              <a:ext cx="523875" cy="273050"/>
            </a:xfrm>
            <a:prstGeom prst="rightArrow">
              <a:avLst>
                <a:gd name="adj1" fmla="val 50000"/>
                <a:gd name="adj2" fmla="val 4171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718" name="AutoShape 72"/>
            <p:cNvSpPr>
              <a:spLocks noChangeArrowheads="1"/>
            </p:cNvSpPr>
            <p:nvPr/>
          </p:nvSpPr>
          <p:spPr bwMode="auto">
            <a:xfrm rot="-2532668">
              <a:off x="6096000" y="3856038"/>
              <a:ext cx="523875" cy="273050"/>
            </a:xfrm>
            <a:prstGeom prst="rightArrow">
              <a:avLst>
                <a:gd name="adj1" fmla="val 50000"/>
                <a:gd name="adj2" fmla="val 4171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41" name="Заголовок 1"/>
          <p:cNvSpPr txBox="1">
            <a:spLocks/>
          </p:cNvSpPr>
          <p:nvPr/>
        </p:nvSpPr>
        <p:spPr bwMode="auto">
          <a:xfrm>
            <a:off x="609600" y="8461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dirty="0">
                <a:latin typeface="+mj-lt"/>
                <a:ea typeface="+mj-ea"/>
                <a:cs typeface="+mj-cs"/>
              </a:rPr>
              <a:t>Строение иммунной системы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CD4 </a:t>
            </a:r>
            <a:r>
              <a:rPr lang="ru-RU" altLang="ru-RU" smtClean="0"/>
              <a:t>клетки</a:t>
            </a:r>
          </a:p>
        </p:txBody>
      </p:sp>
      <p:sp>
        <p:nvSpPr>
          <p:cNvPr id="15363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7950" y="1285875"/>
            <a:ext cx="5462588" cy="481012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Клетки – «генералы» иммунной системы</a:t>
            </a:r>
          </a:p>
          <a:p>
            <a:pPr eaLnBrk="1" hangingPunct="1"/>
            <a:r>
              <a:rPr lang="ru-RU" altLang="ru-RU" sz="2800" smtClean="0"/>
              <a:t>Регулируют большинство иммунных реакций</a:t>
            </a:r>
          </a:p>
          <a:p>
            <a:pPr eaLnBrk="1" hangingPunct="1"/>
            <a:r>
              <a:rPr lang="ru-RU" altLang="ru-RU" sz="2800" smtClean="0"/>
              <a:t>Нормальное число: </a:t>
            </a:r>
            <a:br>
              <a:rPr lang="ru-RU" altLang="ru-RU" sz="2800" smtClean="0"/>
            </a:br>
            <a:r>
              <a:rPr lang="ru-RU" altLang="ru-RU" sz="2800" smtClean="0"/>
              <a:t>более 500 клеток в микролитре</a:t>
            </a:r>
          </a:p>
          <a:p>
            <a:pPr eaLnBrk="1" hangingPunct="1"/>
            <a:r>
              <a:rPr lang="ru-RU" altLang="ru-RU" sz="2800" smtClean="0"/>
              <a:t>Количество </a:t>
            </a:r>
            <a:r>
              <a:rPr lang="en-US" altLang="ru-RU" sz="2800" smtClean="0"/>
              <a:t>CD4 </a:t>
            </a:r>
            <a:r>
              <a:rPr lang="ru-RU" altLang="ru-RU" sz="2800" smtClean="0"/>
              <a:t>клеток называют «иммунный статус»</a:t>
            </a:r>
          </a:p>
          <a:p>
            <a:pPr eaLnBrk="1" hangingPunct="1"/>
            <a:endParaRPr lang="ru-RU" altLang="ru-RU" sz="2800" smtClean="0"/>
          </a:p>
        </p:txBody>
      </p:sp>
      <p:pic>
        <p:nvPicPr>
          <p:cNvPr id="15364" name="Picture 6" descr="Т-хелпе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25" y="1500188"/>
            <a:ext cx="3268663" cy="4191000"/>
          </a:xfrm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292725" y="623728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Увеличение: х10.000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211888"/>
            <a:ext cx="40719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Фото из книги «Иммунология»,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А.Ройт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соавт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. М:Мир,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19113" y="8461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Обобщение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903413"/>
            <a:ext cx="8258175" cy="452596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Защита организма от чужеродных агентов осуществляется иммунной системой</a:t>
            </a:r>
          </a:p>
          <a:p>
            <a:pPr eaLnBrk="1" hangingPunct="1"/>
            <a:r>
              <a:rPr lang="ru-RU" altLang="ru-RU" dirty="0" smtClean="0"/>
              <a:t>Иммунная система человека имеет сложное строение</a:t>
            </a:r>
          </a:p>
          <a:p>
            <a:pPr eaLnBrk="1" hangingPunct="1"/>
            <a:r>
              <a:rPr lang="ru-RU" altLang="ru-RU" dirty="0" smtClean="0"/>
              <a:t>Клетки </a:t>
            </a:r>
            <a:r>
              <a:rPr lang="en-US" altLang="ru-RU" dirty="0" smtClean="0"/>
              <a:t>CD4 </a:t>
            </a:r>
            <a:r>
              <a:rPr lang="ru-RU" altLang="ru-RU" dirty="0" smtClean="0"/>
              <a:t>играют роль «координаторов» иммунных реакций</a:t>
            </a:r>
          </a:p>
          <a:p>
            <a:pPr eaLnBrk="1" hangingPunct="1"/>
            <a:r>
              <a:rPr lang="ru-RU" altLang="ru-RU" dirty="0" smtClean="0"/>
              <a:t>«Иммунный статус» – количество </a:t>
            </a:r>
            <a:r>
              <a:rPr lang="en-US" altLang="ru-RU" dirty="0" smtClean="0"/>
              <a:t>CD4 </a:t>
            </a:r>
            <a:r>
              <a:rPr lang="ru-RU" altLang="ru-RU" dirty="0" smtClean="0"/>
              <a:t>клеток в микролитре крови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Жизнь вируса</a:t>
            </a:r>
          </a:p>
        </p:txBody>
      </p:sp>
      <p:sp>
        <p:nvSpPr>
          <p:cNvPr id="33852" name="Oval 6"/>
          <p:cNvSpPr>
            <a:spLocks noChangeArrowheads="1"/>
          </p:cNvSpPr>
          <p:nvPr/>
        </p:nvSpPr>
        <p:spPr bwMode="auto">
          <a:xfrm>
            <a:off x="395288" y="1989138"/>
            <a:ext cx="1584325" cy="12954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translucentPowder">
            <a:bevelT w="762000" h="3810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53" name="Oval 7"/>
          <p:cNvSpPr>
            <a:spLocks noChangeArrowheads="1"/>
          </p:cNvSpPr>
          <p:nvPr/>
        </p:nvSpPr>
        <p:spPr bwMode="auto">
          <a:xfrm>
            <a:off x="971551" y="2565401"/>
            <a:ext cx="792163" cy="6477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translucentPowder">
            <a:bevelT w="381000" h="1905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51" name="AutoShape 8"/>
          <p:cNvSpPr>
            <a:spLocks noChangeArrowheads="1"/>
          </p:cNvSpPr>
          <p:nvPr/>
        </p:nvSpPr>
        <p:spPr bwMode="auto">
          <a:xfrm>
            <a:off x="611188" y="1844675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48" name="Oval 10"/>
          <p:cNvSpPr>
            <a:spLocks noChangeArrowheads="1"/>
          </p:cNvSpPr>
          <p:nvPr/>
        </p:nvSpPr>
        <p:spPr bwMode="auto">
          <a:xfrm>
            <a:off x="2411413" y="2854325"/>
            <a:ext cx="1584325" cy="12954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translucentPowder">
            <a:bevelT w="762000" h="3810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49" name="Oval 11"/>
          <p:cNvSpPr>
            <a:spLocks noChangeArrowheads="1"/>
          </p:cNvSpPr>
          <p:nvPr/>
        </p:nvSpPr>
        <p:spPr bwMode="auto">
          <a:xfrm>
            <a:off x="2987676" y="3430588"/>
            <a:ext cx="792163" cy="6477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translucentPowder">
            <a:bevelT w="381000" h="1905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47" name="AutoShape 12"/>
          <p:cNvSpPr>
            <a:spLocks noChangeArrowheads="1"/>
          </p:cNvSpPr>
          <p:nvPr/>
        </p:nvSpPr>
        <p:spPr bwMode="auto">
          <a:xfrm>
            <a:off x="2771776" y="3214688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44" name="Oval 15"/>
          <p:cNvSpPr>
            <a:spLocks noChangeArrowheads="1"/>
          </p:cNvSpPr>
          <p:nvPr/>
        </p:nvSpPr>
        <p:spPr bwMode="auto">
          <a:xfrm>
            <a:off x="468313" y="4076700"/>
            <a:ext cx="1584325" cy="12954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translucentPowder">
            <a:bevelT w="762000" h="3810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45" name="Oval 16"/>
          <p:cNvSpPr>
            <a:spLocks noChangeArrowheads="1"/>
          </p:cNvSpPr>
          <p:nvPr/>
        </p:nvSpPr>
        <p:spPr bwMode="auto">
          <a:xfrm>
            <a:off x="1044576" y="4652963"/>
            <a:ext cx="792163" cy="6477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translucentPowder">
            <a:bevelT w="381000" h="1905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32" name="AutoShape 17"/>
          <p:cNvSpPr>
            <a:spLocks noChangeArrowheads="1"/>
          </p:cNvSpPr>
          <p:nvPr/>
        </p:nvSpPr>
        <p:spPr bwMode="auto">
          <a:xfrm>
            <a:off x="1187451" y="4797425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33" name="AutoShape 18"/>
          <p:cNvSpPr>
            <a:spLocks noChangeArrowheads="1"/>
          </p:cNvSpPr>
          <p:nvPr/>
        </p:nvSpPr>
        <p:spPr bwMode="auto">
          <a:xfrm>
            <a:off x="827088" y="4437063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34" name="AutoShape 19"/>
          <p:cNvSpPr>
            <a:spLocks noChangeArrowheads="1"/>
          </p:cNvSpPr>
          <p:nvPr/>
        </p:nvSpPr>
        <p:spPr bwMode="auto">
          <a:xfrm>
            <a:off x="900113" y="4868863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35" name="AutoShape 20"/>
          <p:cNvSpPr>
            <a:spLocks noChangeArrowheads="1"/>
          </p:cNvSpPr>
          <p:nvPr/>
        </p:nvSpPr>
        <p:spPr bwMode="auto">
          <a:xfrm>
            <a:off x="539751" y="4508500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36" name="AutoShape 21"/>
          <p:cNvSpPr>
            <a:spLocks noChangeArrowheads="1"/>
          </p:cNvSpPr>
          <p:nvPr/>
        </p:nvSpPr>
        <p:spPr bwMode="auto">
          <a:xfrm>
            <a:off x="971551" y="4148138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37" name="AutoShape 22"/>
          <p:cNvSpPr>
            <a:spLocks noChangeArrowheads="1"/>
          </p:cNvSpPr>
          <p:nvPr/>
        </p:nvSpPr>
        <p:spPr bwMode="auto">
          <a:xfrm>
            <a:off x="1331913" y="4221163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38" name="AutoShape 23"/>
          <p:cNvSpPr>
            <a:spLocks noChangeArrowheads="1"/>
          </p:cNvSpPr>
          <p:nvPr/>
        </p:nvSpPr>
        <p:spPr bwMode="auto">
          <a:xfrm>
            <a:off x="1042988" y="4437063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39" name="AutoShape 24"/>
          <p:cNvSpPr>
            <a:spLocks noChangeArrowheads="1"/>
          </p:cNvSpPr>
          <p:nvPr/>
        </p:nvSpPr>
        <p:spPr bwMode="auto">
          <a:xfrm>
            <a:off x="1547813" y="4437063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40" name="AutoShape 25"/>
          <p:cNvSpPr>
            <a:spLocks noChangeArrowheads="1"/>
          </p:cNvSpPr>
          <p:nvPr/>
        </p:nvSpPr>
        <p:spPr bwMode="auto">
          <a:xfrm>
            <a:off x="611188" y="4797425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41" name="AutoShape 26"/>
          <p:cNvSpPr>
            <a:spLocks noChangeArrowheads="1"/>
          </p:cNvSpPr>
          <p:nvPr/>
        </p:nvSpPr>
        <p:spPr bwMode="auto">
          <a:xfrm>
            <a:off x="1547813" y="4797425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42" name="AutoShape 27"/>
          <p:cNvSpPr>
            <a:spLocks noChangeArrowheads="1"/>
          </p:cNvSpPr>
          <p:nvPr/>
        </p:nvSpPr>
        <p:spPr bwMode="auto">
          <a:xfrm>
            <a:off x="1258888" y="4581525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43" name="AutoShape 28"/>
          <p:cNvSpPr>
            <a:spLocks noChangeArrowheads="1"/>
          </p:cNvSpPr>
          <p:nvPr/>
        </p:nvSpPr>
        <p:spPr bwMode="auto">
          <a:xfrm>
            <a:off x="1692276" y="4581525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29" name="Oval 31"/>
          <p:cNvSpPr>
            <a:spLocks noChangeArrowheads="1"/>
          </p:cNvSpPr>
          <p:nvPr/>
        </p:nvSpPr>
        <p:spPr bwMode="auto">
          <a:xfrm>
            <a:off x="2411413" y="5518150"/>
            <a:ext cx="1368425" cy="10795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translucentPowder">
            <a:bevelT w="762000" h="3810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30" name="Oval 32"/>
          <p:cNvSpPr>
            <a:spLocks noChangeArrowheads="1"/>
          </p:cNvSpPr>
          <p:nvPr/>
        </p:nvSpPr>
        <p:spPr bwMode="auto">
          <a:xfrm>
            <a:off x="2909147" y="5998369"/>
            <a:ext cx="684213" cy="53975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translucentPowder">
            <a:bevelT w="381000" h="1905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07" name="Freeform 33"/>
          <p:cNvSpPr>
            <a:spLocks/>
          </p:cNvSpPr>
          <p:nvPr/>
        </p:nvSpPr>
        <p:spPr bwMode="auto">
          <a:xfrm>
            <a:off x="3341688" y="5364163"/>
            <a:ext cx="619125" cy="682625"/>
          </a:xfrm>
          <a:custGeom>
            <a:avLst/>
            <a:gdLst>
              <a:gd name="T0" fmla="*/ 0 w 390"/>
              <a:gd name="T1" fmla="*/ 123 h 430"/>
              <a:gd name="T2" fmla="*/ 46 w 390"/>
              <a:gd name="T3" fmla="*/ 114 h 430"/>
              <a:gd name="T4" fmla="*/ 102 w 390"/>
              <a:gd name="T5" fmla="*/ 77 h 430"/>
              <a:gd name="T6" fmla="*/ 186 w 390"/>
              <a:gd name="T7" fmla="*/ 114 h 430"/>
              <a:gd name="T8" fmla="*/ 241 w 390"/>
              <a:gd name="T9" fmla="*/ 58 h 430"/>
              <a:gd name="T10" fmla="*/ 251 w 390"/>
              <a:gd name="T11" fmla="*/ 114 h 430"/>
              <a:gd name="T12" fmla="*/ 316 w 390"/>
              <a:gd name="T13" fmla="*/ 123 h 430"/>
              <a:gd name="T14" fmla="*/ 372 w 390"/>
              <a:gd name="T15" fmla="*/ 132 h 430"/>
              <a:gd name="T16" fmla="*/ 260 w 390"/>
              <a:gd name="T17" fmla="*/ 207 h 430"/>
              <a:gd name="T18" fmla="*/ 390 w 390"/>
              <a:gd name="T19" fmla="*/ 281 h 430"/>
              <a:gd name="T20" fmla="*/ 307 w 390"/>
              <a:gd name="T21" fmla="*/ 327 h 430"/>
              <a:gd name="T22" fmla="*/ 260 w 390"/>
              <a:gd name="T23" fmla="*/ 392 h 430"/>
              <a:gd name="T24" fmla="*/ 269 w 390"/>
              <a:gd name="T25" fmla="*/ 430 h 4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0"/>
              <a:gd name="T40" fmla="*/ 0 h 430"/>
              <a:gd name="T41" fmla="*/ 390 w 390"/>
              <a:gd name="T42" fmla="*/ 430 h 43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0" h="430">
                <a:moveTo>
                  <a:pt x="0" y="123"/>
                </a:moveTo>
                <a:cubicBezTo>
                  <a:pt x="15" y="120"/>
                  <a:pt x="32" y="120"/>
                  <a:pt x="46" y="114"/>
                </a:cubicBezTo>
                <a:cubicBezTo>
                  <a:pt x="66" y="105"/>
                  <a:pt x="102" y="77"/>
                  <a:pt x="102" y="77"/>
                </a:cubicBezTo>
                <a:cubicBezTo>
                  <a:pt x="132" y="87"/>
                  <a:pt x="156" y="103"/>
                  <a:pt x="186" y="114"/>
                </a:cubicBezTo>
                <a:cubicBezTo>
                  <a:pt x="193" y="107"/>
                  <a:pt x="326" y="0"/>
                  <a:pt x="241" y="58"/>
                </a:cubicBezTo>
                <a:cubicBezTo>
                  <a:pt x="244" y="77"/>
                  <a:pt x="237" y="102"/>
                  <a:pt x="251" y="114"/>
                </a:cubicBezTo>
                <a:cubicBezTo>
                  <a:pt x="268" y="128"/>
                  <a:pt x="294" y="120"/>
                  <a:pt x="316" y="123"/>
                </a:cubicBezTo>
                <a:cubicBezTo>
                  <a:pt x="335" y="126"/>
                  <a:pt x="353" y="129"/>
                  <a:pt x="372" y="132"/>
                </a:cubicBezTo>
                <a:cubicBezTo>
                  <a:pt x="338" y="166"/>
                  <a:pt x="304" y="191"/>
                  <a:pt x="260" y="207"/>
                </a:cubicBezTo>
                <a:cubicBezTo>
                  <a:pt x="300" y="236"/>
                  <a:pt x="343" y="266"/>
                  <a:pt x="390" y="281"/>
                </a:cubicBezTo>
                <a:cubicBezTo>
                  <a:pt x="352" y="293"/>
                  <a:pt x="336" y="298"/>
                  <a:pt x="307" y="327"/>
                </a:cubicBezTo>
                <a:cubicBezTo>
                  <a:pt x="292" y="368"/>
                  <a:pt x="303" y="378"/>
                  <a:pt x="260" y="392"/>
                </a:cubicBezTo>
                <a:cubicBezTo>
                  <a:pt x="249" y="427"/>
                  <a:pt x="242" y="415"/>
                  <a:pt x="269" y="430"/>
                </a:cubicBezTo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dkEdge">
            <a:bevelT w="762000" h="3810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08" name="AutoShape 34"/>
          <p:cNvSpPr>
            <a:spLocks noChangeArrowheads="1"/>
          </p:cNvSpPr>
          <p:nvPr/>
        </p:nvSpPr>
        <p:spPr bwMode="auto">
          <a:xfrm>
            <a:off x="2914650" y="6022975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09" name="AutoShape 35"/>
          <p:cNvSpPr>
            <a:spLocks noChangeArrowheads="1"/>
          </p:cNvSpPr>
          <p:nvPr/>
        </p:nvSpPr>
        <p:spPr bwMode="auto">
          <a:xfrm>
            <a:off x="2554288" y="5662613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10" name="AutoShape 36"/>
          <p:cNvSpPr>
            <a:spLocks noChangeArrowheads="1"/>
          </p:cNvSpPr>
          <p:nvPr/>
        </p:nvSpPr>
        <p:spPr bwMode="auto">
          <a:xfrm>
            <a:off x="2698750" y="5807075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11" name="AutoShape 37"/>
          <p:cNvSpPr>
            <a:spLocks noChangeArrowheads="1"/>
          </p:cNvSpPr>
          <p:nvPr/>
        </p:nvSpPr>
        <p:spPr bwMode="auto">
          <a:xfrm>
            <a:off x="3346450" y="5446713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12" name="AutoShape 38"/>
          <p:cNvSpPr>
            <a:spLocks noChangeArrowheads="1"/>
          </p:cNvSpPr>
          <p:nvPr/>
        </p:nvSpPr>
        <p:spPr bwMode="auto">
          <a:xfrm>
            <a:off x="3635375" y="5302250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13" name="AutoShape 39"/>
          <p:cNvSpPr>
            <a:spLocks noChangeArrowheads="1"/>
          </p:cNvSpPr>
          <p:nvPr/>
        </p:nvSpPr>
        <p:spPr bwMode="auto">
          <a:xfrm>
            <a:off x="3346450" y="5518150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14" name="AutoShape 40"/>
          <p:cNvSpPr>
            <a:spLocks noChangeArrowheads="1"/>
          </p:cNvSpPr>
          <p:nvPr/>
        </p:nvSpPr>
        <p:spPr bwMode="auto">
          <a:xfrm>
            <a:off x="2914650" y="5589588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15" name="AutoShape 41"/>
          <p:cNvSpPr>
            <a:spLocks noChangeArrowheads="1"/>
          </p:cNvSpPr>
          <p:nvPr/>
        </p:nvSpPr>
        <p:spPr bwMode="auto">
          <a:xfrm>
            <a:off x="3275013" y="5662613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16" name="AutoShape 42"/>
          <p:cNvSpPr>
            <a:spLocks noChangeArrowheads="1"/>
          </p:cNvSpPr>
          <p:nvPr/>
        </p:nvSpPr>
        <p:spPr bwMode="auto">
          <a:xfrm>
            <a:off x="3419475" y="5878513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17" name="AutoShape 43"/>
          <p:cNvSpPr>
            <a:spLocks noChangeArrowheads="1"/>
          </p:cNvSpPr>
          <p:nvPr/>
        </p:nvSpPr>
        <p:spPr bwMode="auto">
          <a:xfrm>
            <a:off x="3706813" y="5807075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18" name="AutoShape 44"/>
          <p:cNvSpPr>
            <a:spLocks noChangeArrowheads="1"/>
          </p:cNvSpPr>
          <p:nvPr/>
        </p:nvSpPr>
        <p:spPr bwMode="auto">
          <a:xfrm>
            <a:off x="3994150" y="5878513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19" name="AutoShape 45"/>
          <p:cNvSpPr>
            <a:spLocks noChangeArrowheads="1"/>
          </p:cNvSpPr>
          <p:nvPr/>
        </p:nvSpPr>
        <p:spPr bwMode="auto">
          <a:xfrm>
            <a:off x="3490913" y="5662613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20" name="AutoShape 46"/>
          <p:cNvSpPr>
            <a:spLocks noChangeArrowheads="1"/>
          </p:cNvSpPr>
          <p:nvPr/>
        </p:nvSpPr>
        <p:spPr bwMode="auto">
          <a:xfrm>
            <a:off x="3851275" y="5589588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21" name="AutoShape 47"/>
          <p:cNvSpPr>
            <a:spLocks noChangeArrowheads="1"/>
          </p:cNvSpPr>
          <p:nvPr/>
        </p:nvSpPr>
        <p:spPr bwMode="auto">
          <a:xfrm>
            <a:off x="3419475" y="5157788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22" name="AutoShape 48"/>
          <p:cNvSpPr>
            <a:spLocks noChangeArrowheads="1"/>
          </p:cNvSpPr>
          <p:nvPr/>
        </p:nvSpPr>
        <p:spPr bwMode="auto">
          <a:xfrm>
            <a:off x="4067175" y="5302250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23" name="AutoShape 49"/>
          <p:cNvSpPr>
            <a:spLocks noChangeArrowheads="1"/>
          </p:cNvSpPr>
          <p:nvPr/>
        </p:nvSpPr>
        <p:spPr bwMode="auto">
          <a:xfrm>
            <a:off x="2627313" y="6022975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24" name="AutoShape 50"/>
          <p:cNvSpPr>
            <a:spLocks noChangeArrowheads="1"/>
          </p:cNvSpPr>
          <p:nvPr/>
        </p:nvSpPr>
        <p:spPr bwMode="auto">
          <a:xfrm>
            <a:off x="3130550" y="5807075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25" name="AutoShape 51"/>
          <p:cNvSpPr>
            <a:spLocks noChangeArrowheads="1"/>
          </p:cNvSpPr>
          <p:nvPr/>
        </p:nvSpPr>
        <p:spPr bwMode="auto">
          <a:xfrm>
            <a:off x="2627313" y="5807075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26" name="AutoShape 52"/>
          <p:cNvSpPr>
            <a:spLocks noChangeArrowheads="1"/>
          </p:cNvSpPr>
          <p:nvPr/>
        </p:nvSpPr>
        <p:spPr bwMode="auto">
          <a:xfrm>
            <a:off x="2770188" y="6238875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27" name="AutoShape 53"/>
          <p:cNvSpPr>
            <a:spLocks noChangeArrowheads="1"/>
          </p:cNvSpPr>
          <p:nvPr/>
        </p:nvSpPr>
        <p:spPr bwMode="auto">
          <a:xfrm>
            <a:off x="3130550" y="6165850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828" name="AutoShape 54"/>
          <p:cNvSpPr>
            <a:spLocks noChangeArrowheads="1"/>
          </p:cNvSpPr>
          <p:nvPr/>
        </p:nvSpPr>
        <p:spPr bwMode="auto">
          <a:xfrm>
            <a:off x="3562350" y="5518150"/>
            <a:ext cx="215900" cy="2159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woPt" dir="t"/>
          </a:scene3d>
          <a:sp3d prstMaterial="dkEdge"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3799" name="AutoShape 55"/>
          <p:cNvSpPr>
            <a:spLocks noChangeArrowheads="1"/>
          </p:cNvSpPr>
          <p:nvPr/>
        </p:nvSpPr>
        <p:spPr bwMode="auto">
          <a:xfrm rot="1715280">
            <a:off x="1979613" y="2852738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3800" name="AutoShape 56"/>
          <p:cNvSpPr>
            <a:spLocks noChangeArrowheads="1"/>
          </p:cNvSpPr>
          <p:nvPr/>
        </p:nvSpPr>
        <p:spPr bwMode="auto">
          <a:xfrm rot="8539962">
            <a:off x="2051050" y="3933825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3801" name="AutoShape 57"/>
          <p:cNvSpPr>
            <a:spLocks noChangeArrowheads="1"/>
          </p:cNvSpPr>
          <p:nvPr/>
        </p:nvSpPr>
        <p:spPr bwMode="auto">
          <a:xfrm rot="1716154">
            <a:off x="1908175" y="5300663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8816" name="Text Box 58"/>
          <p:cNvSpPr txBox="1">
            <a:spLocks noChangeArrowheads="1"/>
          </p:cNvSpPr>
          <p:nvPr/>
        </p:nvSpPr>
        <p:spPr bwMode="auto">
          <a:xfrm>
            <a:off x="2124075" y="1773238"/>
            <a:ext cx="6192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Шаг 1. Вирус находит нужную клетку и проникает в нее</a:t>
            </a:r>
          </a:p>
        </p:txBody>
      </p:sp>
      <p:sp>
        <p:nvSpPr>
          <p:cNvPr id="28817" name="Text Box 61"/>
          <p:cNvSpPr txBox="1">
            <a:spLocks noChangeArrowheads="1"/>
          </p:cNvSpPr>
          <p:nvPr/>
        </p:nvSpPr>
        <p:spPr bwMode="auto">
          <a:xfrm>
            <a:off x="4211638" y="2852738"/>
            <a:ext cx="4608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Шаг 2. Вирус проникает в клетку и внедряет в нее свою генетическую информацию</a:t>
            </a:r>
          </a:p>
        </p:txBody>
      </p:sp>
      <p:sp>
        <p:nvSpPr>
          <p:cNvPr id="28818" name="Text Box 62"/>
          <p:cNvSpPr txBox="1">
            <a:spLocks noChangeArrowheads="1"/>
          </p:cNvSpPr>
          <p:nvPr/>
        </p:nvSpPr>
        <p:spPr bwMode="auto">
          <a:xfrm>
            <a:off x="2339975" y="4113213"/>
            <a:ext cx="6553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Шаг 3. Клетка забывает о нормальной жизни и становится фабрикой по производству вирусов</a:t>
            </a:r>
          </a:p>
        </p:txBody>
      </p:sp>
      <p:sp>
        <p:nvSpPr>
          <p:cNvPr id="28819" name="Text Box 63"/>
          <p:cNvSpPr txBox="1">
            <a:spLocks noChangeArrowheads="1"/>
          </p:cNvSpPr>
          <p:nvPr/>
        </p:nvSpPr>
        <p:spPr bwMode="auto">
          <a:xfrm>
            <a:off x="4572000" y="5589588"/>
            <a:ext cx="4248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Шаг 4. Вирусы вырываются на свободу убивая клетку</a:t>
            </a:r>
          </a:p>
        </p:txBody>
      </p:sp>
    </p:spTree>
    <p:extLst>
      <p:ext uri="{BB962C8B-B14F-4D97-AF65-F5344CB8AC3E}">
        <p14:creationId xmlns:p14="http://schemas.microsoft.com/office/powerpoint/2010/main" val="36501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1720</TotalTime>
  <Words>873</Words>
  <Application>Microsoft Office PowerPoint</Application>
  <PresentationFormat>Экран (4:3)</PresentationFormat>
  <Paragraphs>190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Book Antiqua</vt:lpstr>
      <vt:lpstr>Calibri</vt:lpstr>
      <vt:lpstr>Consolas</vt:lpstr>
      <vt:lpstr>Corbel</vt:lpstr>
      <vt:lpstr>Franklin Gothic Book</vt:lpstr>
      <vt:lpstr>Tahoma</vt:lpstr>
      <vt:lpstr>Times New Roman</vt:lpstr>
      <vt:lpstr>Wingdings 2</vt:lpstr>
      <vt:lpstr>Техническая</vt:lpstr>
      <vt:lpstr>ВИЧ-инфекция</vt:lpstr>
      <vt:lpstr>План</vt:lpstr>
      <vt:lpstr>Что Вы   чувствуете,  думаете,  хотите сделать,   когда слышите: «ВИЧ-инфекция» ?</vt:lpstr>
      <vt:lpstr>Что такое ВИЧ?</vt:lpstr>
      <vt:lpstr>Иммунная система –  защита организма</vt:lpstr>
      <vt:lpstr>Презентация PowerPoint</vt:lpstr>
      <vt:lpstr>CD4 клетки</vt:lpstr>
      <vt:lpstr>Обобщение</vt:lpstr>
      <vt:lpstr>Жизнь вируса</vt:lpstr>
      <vt:lpstr>Первая особенность ВИЧ</vt:lpstr>
      <vt:lpstr>ВИЧ внутри СD4-клетки</vt:lpstr>
      <vt:lpstr>Презентация PowerPoint</vt:lpstr>
      <vt:lpstr>Какие анализы показывают влияние ВИЧ на организм?</vt:lpstr>
      <vt:lpstr>Лабораторное наблюдение</vt:lpstr>
      <vt:lpstr>А Вы знаете свои анализы?</vt:lpstr>
      <vt:lpstr>Если не лечить ВИЧ-инфекцию</vt:lpstr>
      <vt:lpstr>CD4 клетки</vt:lpstr>
      <vt:lpstr>Скорость течения инфекции зависит от:</vt:lpstr>
      <vt:lpstr>Вторая особенность ВИЧ или  Почему организм не может  сам победить ВИЧ?</vt:lpstr>
      <vt:lpstr>Жизненный цикл 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Жизненный цикл ВИЧ</vt:lpstr>
      <vt:lpstr>Фильм  «жизненный цикл ВИЧ»</vt:lpstr>
      <vt:lpstr>Существует лечение ВИЧ-инфекции</vt:lpstr>
      <vt:lpstr>Перспективы излечения!</vt:lpstr>
      <vt:lpstr>Обобщение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Иммунная система человека и ВИЧ</dc:title>
  <dc:creator>Бикмухаметов, Степанова</dc:creator>
  <cp:keywords>ВИЧ, ВИЧ-инфекция, СПИД, АРВТ, иммунная система</cp:keywords>
  <cp:lastModifiedBy>User</cp:lastModifiedBy>
  <cp:revision>148</cp:revision>
  <dcterms:created xsi:type="dcterms:W3CDTF">2008-01-06T11:25:11Z</dcterms:created>
  <dcterms:modified xsi:type="dcterms:W3CDTF">2016-12-18T08:45:42Z</dcterms:modified>
</cp:coreProperties>
</file>