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8" r:id="rId3"/>
    <p:sldId id="355" r:id="rId4"/>
    <p:sldId id="356" r:id="rId5"/>
    <p:sldId id="357" r:id="rId6"/>
    <p:sldId id="359" r:id="rId7"/>
    <p:sldId id="360" r:id="rId8"/>
    <p:sldId id="368" r:id="rId9"/>
    <p:sldId id="366" r:id="rId10"/>
    <p:sldId id="364" r:id="rId11"/>
    <p:sldId id="365" r:id="rId12"/>
    <p:sldId id="369" r:id="rId13"/>
  </p:sldIdLst>
  <p:sldSz cx="12192000" cy="6858000"/>
  <p:notesSz cx="6858000" cy="9926638"/>
  <p:embeddedFontLst>
    <p:embeddedFont>
      <p:font typeface="Montserrat Medium" charset="-52"/>
      <p:regular r:id="rId16"/>
      <p:italic r:id="rId17"/>
    </p:embeddedFont>
    <p:embeddedFont>
      <p:font typeface="Lora" charset="-52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3E91"/>
    <a:srgbClr val="0D0D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7" autoAdjust="0"/>
    <p:restoredTop sz="86475" autoAdjust="0"/>
  </p:normalViewPr>
  <p:slideViewPr>
    <p:cSldViewPr snapToGrid="0">
      <p:cViewPr>
        <p:scale>
          <a:sx n="75" d="100"/>
          <a:sy n="75" d="100"/>
        </p:scale>
        <p:origin x="-684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72" y="9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499C9-F0D8-4A5A-AE01-B45ADEA947F2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72547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28323"/>
            <a:ext cx="2972547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340F-3166-4CBC-AC2A-2958134AF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14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4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6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2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8" y="393701"/>
            <a:ext cx="9283931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1C4BB6-32E7-4152-BE1A-F83395ACC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365126"/>
            <a:ext cx="865909" cy="86590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8555AA3-9D6E-4C17-A36C-F7824505179C}"/>
              </a:ext>
            </a:extLst>
          </p:cNvPr>
          <p:cNvSpPr/>
          <p:nvPr userDrawn="1"/>
        </p:nvSpPr>
        <p:spPr>
          <a:xfrm>
            <a:off x="1879369" y="365126"/>
            <a:ext cx="54000" cy="865909"/>
          </a:xfrm>
          <a:prstGeom prst="rect">
            <a:avLst/>
          </a:prstGeom>
          <a:solidFill>
            <a:srgbClr val="1D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5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8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1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1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iendly-team-work-colleagues-large-remote-office_81534-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2725" y="4316196"/>
            <a:ext cx="4449275" cy="254180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A88A4-D182-4328-A797-7FC8E550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5028"/>
            <a:ext cx="9144000" cy="257262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Профилактика ВИЧ-инфекции в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трудовых </a:t>
            </a:r>
            <a:r>
              <a:rPr lang="ru-RU" sz="4000" dirty="0" smtClean="0"/>
              <a:t>коллективах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49C159-4CFF-4A71-A1B2-C8155AD40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09687" y="492153"/>
            <a:ext cx="2572626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8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Презерватив защищает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618" y="1727200"/>
            <a:ext cx="4882182" cy="46932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СЕКС </a:t>
            </a:r>
          </a:p>
          <a:p>
            <a:pPr algn="ctr"/>
            <a:r>
              <a:rPr lang="ru-RU" sz="4800" dirty="0"/>
              <a:t>п</a:t>
            </a:r>
            <a:r>
              <a:rPr lang="ru-RU" sz="4800" dirty="0" smtClean="0"/>
              <a:t>рекрасен,  если только он </a:t>
            </a:r>
            <a:r>
              <a:rPr lang="ru-RU" sz="7200" b="1" dirty="0" smtClean="0"/>
              <a:t>безопасен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664" y="1765300"/>
            <a:ext cx="5389458" cy="471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аварийных ситуациях необходимо знать: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522" y="4735495"/>
            <a:ext cx="4652667" cy="1200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Как </a:t>
            </a:r>
            <a:r>
              <a:rPr lang="ru-RU" sz="2000" dirty="0"/>
              <a:t>можно быстрее (</a:t>
            </a:r>
            <a:r>
              <a:rPr lang="ru-RU" sz="2000" b="1" dirty="0" smtClean="0">
                <a:solidFill>
                  <a:srgbClr val="FF0000"/>
                </a:solidFill>
              </a:rPr>
              <a:t>но не </a:t>
            </a:r>
            <a:r>
              <a:rPr lang="ru-RU" sz="2000" b="1" dirty="0">
                <a:solidFill>
                  <a:srgbClr val="FF0000"/>
                </a:solidFill>
              </a:rPr>
              <a:t>позднее 72 </a:t>
            </a:r>
            <a:r>
              <a:rPr lang="ru-RU" sz="2000" b="1" dirty="0" smtClean="0">
                <a:solidFill>
                  <a:srgbClr val="FF0000"/>
                </a:solidFill>
              </a:rPr>
              <a:t>часов</a:t>
            </a:r>
            <a:r>
              <a:rPr lang="ru-RU" sz="2000" dirty="0" smtClean="0"/>
              <a:t>) обратиться </a:t>
            </a:r>
            <a:r>
              <a:rPr lang="ru-RU" sz="2000" dirty="0"/>
              <a:t>в </a:t>
            </a:r>
            <a:r>
              <a:rPr lang="ru-RU" sz="2000" dirty="0" smtClean="0"/>
              <a:t>СПИД Центр </a:t>
            </a:r>
            <a:r>
              <a:rPr lang="ru-RU" sz="2000" dirty="0"/>
              <a:t>в </a:t>
            </a:r>
            <a:r>
              <a:rPr lang="ru-RU" sz="2000" dirty="0" smtClean="0"/>
              <a:t>целях постконтактной профилактики заражения ВИЧ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5513" y="6409764"/>
            <a:ext cx="2743200" cy="365125"/>
          </a:xfrm>
        </p:spPr>
        <p:txBody>
          <a:bodyPr/>
          <a:lstStyle/>
          <a:p>
            <a:fld id="{B041DE6A-7C46-4C14-A639-DD6B92F35D9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996" y="1547336"/>
            <a:ext cx="462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попадании крови или других биологических жидкостей на кожные покровы: </a:t>
            </a:r>
          </a:p>
        </p:txBody>
      </p:sp>
      <p:pic>
        <p:nvPicPr>
          <p:cNvPr id="6149" name="Picture 5" descr="C:\Users\larisa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9" b="98804" l="9664" r="89916">
                        <a14:foregroundMark x1="83613" y1="57895" x2="83613" y2="62679"/>
                        <a14:foregroundMark x1="84454" y1="68182" x2="84454" y2="68182"/>
                        <a14:foregroundMark x1="44958" y1="3349" x2="51681" y2="3349"/>
                        <a14:foregroundMark x1="42437" y1="4785" x2="44118" y2="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97" y="2499553"/>
            <a:ext cx="1124528" cy="19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larisa1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9" b="98804" l="9664" r="89916">
                        <a14:foregroundMark x1="83613" y1="57895" x2="83613" y2="62679"/>
                        <a14:foregroundMark x1="84454" y1="68182" x2="84454" y2="68182"/>
                        <a14:foregroundMark x1="44958" y1="3349" x2="51681" y2="3349"/>
                        <a14:foregroundMark x1="42437" y1="4785" x2="44118" y2="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678" y="2470666"/>
            <a:ext cx="1140974" cy="20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arisa1\Desktop\myte-ruki-72945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9000" r="99875">
                        <a14:foregroundMark x1="69750" y1="18375" x2="73375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762" y="2650742"/>
            <a:ext cx="1523699" cy="16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0996" y="4428896"/>
            <a:ext cx="1670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Обработать </a:t>
            </a:r>
            <a:r>
              <a:rPr lang="ru-RU" dirty="0"/>
              <a:t>это место 70%-м спиртом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84234" y="4474562"/>
            <a:ext cx="1646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Промыть </a:t>
            </a:r>
            <a:r>
              <a:rPr lang="ru-RU" dirty="0"/>
              <a:t>водой с мылом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5462" y="4474562"/>
            <a:ext cx="1792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Повторно </a:t>
            </a:r>
            <a:r>
              <a:rPr lang="ru-RU" dirty="0"/>
              <a:t>обработать 70%-м спиртом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0686" y="1547336"/>
            <a:ext cx="4446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 попадании крови и других биологических жидкостей на слизистую глаз, носа и рта: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5117" y="2620628"/>
            <a:ext cx="28436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Ротовую </a:t>
            </a:r>
            <a:r>
              <a:rPr lang="ru-RU" dirty="0"/>
              <a:t>полость прополоскать большим количеством воды, затем 70%-м раствором этилового спирта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4275" y="2650742"/>
            <a:ext cx="2907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слизистую оболочку носа и глаза обильно промыть водой (не тереть!)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784712">
            <a:off x="10149039" y="2248920"/>
            <a:ext cx="700418" cy="32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294276">
            <a:off x="6225279" y="2215484"/>
            <a:ext cx="756624" cy="358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253111" y="3250906"/>
            <a:ext cx="431123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089200" y="3250906"/>
            <a:ext cx="433318" cy="697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C:\Users\ASU-OMSR1\Desktop\Downloads\imag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7509" y="4286819"/>
            <a:ext cx="2144284" cy="2097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73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968" y="406401"/>
            <a:ext cx="9614132" cy="856846"/>
          </a:xfrm>
        </p:spPr>
        <p:txBody>
          <a:bodyPr>
            <a:noAutofit/>
          </a:bodyPr>
          <a:lstStyle/>
          <a:p>
            <a:r>
              <a:rPr lang="ru-RU" sz="2400" dirty="0"/>
              <a:t>ГАУЗ «Республиканский Центр по профилактике и борьбе со </a:t>
            </a:r>
            <a:r>
              <a:rPr lang="ru-RU" sz="2400" dirty="0" smtClean="0"/>
              <a:t>СПИД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инфекционными заболеваниями Министерства здравоохранения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СПИД ЦЕНТР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826" y="3619371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vk</a:t>
            </a:r>
            <a:r>
              <a:rPr lang="en-US" sz="3200" b="1" dirty="0"/>
              <a:t>.</a:t>
            </a:r>
            <a:r>
              <a:rPr lang="en-US" sz="3200" b="1" dirty="0" smtClean="0"/>
              <a:t>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Думаешь, это тебя не касается?!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sz="4000" dirty="0" smtClean="0">
                <a:latin typeface="+mj-lt"/>
              </a:rPr>
              <a:t>Каждый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7 из 10 </a:t>
            </a:r>
            <a:r>
              <a:rPr lang="ru-RU" sz="4000" dirty="0" smtClean="0">
                <a:latin typeface="+mj-lt"/>
              </a:rPr>
              <a:t>новых случаев ВИЧ выявляется среди трудоспособного населения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30-50 лет  </a:t>
            </a:r>
          </a:p>
          <a:p>
            <a:pPr marL="0" lvl="0" indent="0" algn="ctr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00000"/>
              </a:lnSpc>
              <a:spcBef>
                <a:spcPct val="20000"/>
              </a:spcBef>
              <a:buNone/>
            </a:pPr>
            <a:endParaRPr lang="ru-RU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451" y="3500766"/>
            <a:ext cx="6496249" cy="31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5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11410-09A5-450A-98E0-7297C6B1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Важно </a:t>
            </a:r>
            <a:r>
              <a:rPr lang="ru-RU" dirty="0" smtClean="0"/>
              <a:t>знать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C895C-E501-4F3F-8E86-19961A5D5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0"/>
            <a:ext cx="10515600" cy="49957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Сегодня более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80% 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случаев ВИЧ передается </a:t>
            </a:r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половым путем 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среди гетеросексуальных пар!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40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40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A15FE4-D57F-4F71-8462-EDD1B6E0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9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900" y="1290092"/>
            <a:ext cx="9144000" cy="530120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7111410-09A5-450A-98E0-7297C6B1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8" y="393701"/>
            <a:ext cx="9283931" cy="8568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гадай! Узнай свой ВИЧ-статус!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тестирования на ВИЧ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928" y="1535584"/>
            <a:ext cx="3312368" cy="14401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Центр СПИД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248168" y="1994857"/>
            <a:ext cx="936104" cy="432048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65338" y="1296994"/>
            <a:ext cx="3626562" cy="1763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D0D0D"/>
                </a:solidFill>
                <a:latin typeface="Lora"/>
              </a:rPr>
              <a:t>г. Казань, ул. Николая Ершова, 65</a:t>
            </a:r>
          </a:p>
          <a:p>
            <a:pPr lvl="0" algn="ctr"/>
            <a:r>
              <a:rPr lang="ru-RU" sz="2400" b="1" dirty="0" smtClean="0">
                <a:solidFill>
                  <a:srgbClr val="0D0D0D"/>
                </a:solidFill>
                <a:latin typeface="Lora"/>
              </a:rPr>
              <a:t>Телефон Доверия </a:t>
            </a:r>
          </a:p>
          <a:p>
            <a:pPr lvl="0" algn="ctr"/>
            <a:r>
              <a:rPr lang="ru-RU" sz="2400" b="1" dirty="0" smtClean="0">
                <a:solidFill>
                  <a:srgbClr val="0D0D0D"/>
                </a:solidFill>
                <a:latin typeface="Lora"/>
              </a:rPr>
              <a:t>(843</a:t>
            </a:r>
            <a:r>
              <a:rPr lang="ru-RU" sz="2400" b="1" dirty="0">
                <a:solidFill>
                  <a:srgbClr val="0D0D0D"/>
                </a:solidFill>
                <a:latin typeface="Lora"/>
              </a:rPr>
              <a:t>) </a:t>
            </a:r>
            <a:r>
              <a:rPr lang="ru-RU" sz="2400" b="1" dirty="0" smtClean="0">
                <a:solidFill>
                  <a:srgbClr val="0D0D0D"/>
                </a:solidFill>
                <a:latin typeface="Lora"/>
              </a:rPr>
              <a:t>272-70-90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7528" y="3140968"/>
            <a:ext cx="8136904" cy="11521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Поликлиника по месту жительства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928" y="4466828"/>
            <a:ext cx="3456384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Экспресс-тест на дому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169247" y="4689790"/>
            <a:ext cx="936104" cy="432048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78972" y="4416028"/>
            <a:ext cx="3451028" cy="841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Можно купить в аптеке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5441032"/>
            <a:ext cx="3456384" cy="11967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рамках профилактических акций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194647" y="5718490"/>
            <a:ext cx="936104" cy="432048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29916" y="5439379"/>
            <a:ext cx="3525484" cy="1202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Расписание на </a:t>
            </a:r>
            <a:r>
              <a:rPr lang="ru-RU" sz="2400" b="1" dirty="0">
                <a:solidFill>
                  <a:schemeClr val="tx1"/>
                </a:solidFill>
              </a:rPr>
              <a:t>сайте </a:t>
            </a:r>
            <a:r>
              <a:rPr lang="en-US" sz="3200" b="1" dirty="0">
                <a:solidFill>
                  <a:schemeClr val="tx1"/>
                </a:solidFill>
              </a:rPr>
              <a:t>infospid.ru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9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на ВИЧ нужно проходить регулярно!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5492987"/>
              </p:ext>
            </p:extLst>
          </p:nvPr>
        </p:nvGraphicFramePr>
        <p:xfrm>
          <a:off x="1041400" y="1447800"/>
          <a:ext cx="9753600" cy="50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4876800"/>
              </a:tblGrid>
              <a:tr h="5016500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</a:p>
                    <a:p>
                      <a:pPr algn="ctr"/>
                      <a:r>
                        <a:rPr lang="ru-RU" dirty="0" smtClean="0"/>
                        <a:t>Если результат 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Отрицательный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endParaRPr lang="ru-RU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/>
                        <a:t> это означает, что у вас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не обнаружены </a:t>
                      </a:r>
                      <a:r>
                        <a:rPr lang="ru-RU" sz="2800" baseline="0" dirty="0" smtClean="0"/>
                        <a:t>антитела к ВИЧ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endParaRPr lang="ru-RU" sz="28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/>
                        <a:t>Либо что вы находитесь в  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«периоде окна»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Если результат 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FFFF00"/>
                          </a:solidFill>
                        </a:rPr>
                        <a:t>Положительный</a:t>
                      </a:r>
                      <a:r>
                        <a:rPr lang="ru-RU" sz="3200" dirty="0" smtClean="0"/>
                        <a:t> </a:t>
                      </a:r>
                    </a:p>
                    <a:p>
                      <a:endParaRPr lang="ru-RU" sz="180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ru-RU" sz="2800" dirty="0" smtClean="0"/>
                        <a:t>это означает, что у вас 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обнаружены</a:t>
                      </a:r>
                      <a:r>
                        <a:rPr lang="ru-RU" sz="2800" dirty="0" smtClean="0"/>
                        <a:t> антитела к ВИЧ</a:t>
                      </a:r>
                      <a:r>
                        <a:rPr lang="ru-RU" sz="2800" baseline="0" dirty="0" smtClean="0"/>
                        <a:t>             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endParaRPr lang="ru-RU" sz="280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endParaRPr lang="ru-RU" sz="2800" dirty="0" smtClean="0"/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ru-RU" sz="2800" dirty="0" smtClean="0"/>
                        <a:t>Обратиться</a:t>
                      </a:r>
                      <a:r>
                        <a:rPr lang="ru-RU" sz="2800" baseline="0" dirty="0" smtClean="0"/>
                        <a:t> в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800" baseline="0" dirty="0" smtClean="0"/>
                        <a:t>      Центр СПИД  </a:t>
                      </a:r>
                      <a:endParaRPr lang="ru-RU" sz="2800" dirty="0" smtClean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7485484" y="4170569"/>
            <a:ext cx="108012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64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тест на ВИЧ положительный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4949" y="1278439"/>
            <a:ext cx="9161451" cy="7452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ВИЧ-инфекция – это еще не СПИД!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9700" y="2134598"/>
            <a:ext cx="9144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ВИЧ инфекция </a:t>
            </a:r>
            <a:r>
              <a:rPr lang="ru-RU" sz="2400" b="1" dirty="0">
                <a:solidFill>
                  <a:srgbClr val="C00000"/>
                </a:solidFill>
              </a:rPr>
              <a:t>перестала </a:t>
            </a:r>
            <a:r>
              <a:rPr lang="ru-RU" sz="2400" b="1" dirty="0" smtClean="0">
                <a:solidFill>
                  <a:srgbClr val="C00000"/>
                </a:solidFill>
              </a:rPr>
              <a:t>быть смертельным </a:t>
            </a:r>
            <a:r>
              <a:rPr lang="ru-RU" sz="2400" b="1" dirty="0"/>
              <a:t>заболеванием</a:t>
            </a:r>
            <a:endParaRPr lang="ru-RU" sz="2400" dirty="0"/>
          </a:p>
          <a:p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884249" y="3013720"/>
            <a:ext cx="4652951" cy="201548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Антиретровирусная терапия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Гражданам РФ предоставляется бесплатно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3101" y="3026420"/>
            <a:ext cx="5206999" cy="2040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Уменьшает</a:t>
            </a:r>
            <a:r>
              <a:rPr lang="ru-RU" dirty="0">
                <a:solidFill>
                  <a:schemeClr val="tx1"/>
                </a:solidFill>
              </a:rPr>
              <a:t> вирусную нагрузку</a:t>
            </a:r>
          </a:p>
          <a:p>
            <a:r>
              <a:rPr lang="ru-RU" dirty="0">
                <a:solidFill>
                  <a:srgbClr val="FF0000"/>
                </a:solidFill>
              </a:rPr>
              <a:t>Поддерживает</a:t>
            </a:r>
            <a:r>
              <a:rPr lang="ru-RU" dirty="0">
                <a:solidFill>
                  <a:schemeClr val="tx1"/>
                </a:solidFill>
              </a:rPr>
              <a:t> иммунитет</a:t>
            </a:r>
          </a:p>
          <a:p>
            <a:r>
              <a:rPr lang="ru-RU" dirty="0">
                <a:solidFill>
                  <a:srgbClr val="FF0000"/>
                </a:solidFill>
              </a:rPr>
              <a:t>Снижает риск</a:t>
            </a:r>
            <a:r>
              <a:rPr lang="ru-RU" dirty="0">
                <a:solidFill>
                  <a:schemeClr val="tx1"/>
                </a:solidFill>
              </a:rPr>
              <a:t> оппортунистических инфекций</a:t>
            </a:r>
          </a:p>
          <a:p>
            <a:r>
              <a:rPr lang="ru-RU" dirty="0">
                <a:solidFill>
                  <a:srgbClr val="FF0000"/>
                </a:solidFill>
              </a:rPr>
              <a:t>Продлевает жизнь </a:t>
            </a:r>
            <a:r>
              <a:rPr lang="ru-RU" dirty="0">
                <a:solidFill>
                  <a:schemeClr val="tx1"/>
                </a:solidFill>
              </a:rPr>
              <a:t>и сохраняет ее качество</a:t>
            </a:r>
          </a:p>
          <a:p>
            <a:r>
              <a:rPr lang="ru-RU" dirty="0">
                <a:solidFill>
                  <a:srgbClr val="FF0000"/>
                </a:solidFill>
              </a:rPr>
              <a:t>Дает шанс </a:t>
            </a:r>
            <a:r>
              <a:rPr lang="ru-RU" dirty="0">
                <a:solidFill>
                  <a:schemeClr val="tx1"/>
                </a:solidFill>
              </a:rPr>
              <a:t>на рождение здорового ребенка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675" y="5169768"/>
            <a:ext cx="11038925" cy="1497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Препарат нужно принимать постоянно и только под контролем лечащего врача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5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7600" y="1377940"/>
            <a:ext cx="2832100" cy="3780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передачи 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100" y="1377940"/>
            <a:ext cx="10172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Половой путь (незащищенные половые контакты)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 </a:t>
            </a:r>
            <a:r>
              <a:rPr lang="ru-RU" sz="2400" b="1" dirty="0">
                <a:solidFill>
                  <a:srgbClr val="C00000"/>
                </a:solidFill>
              </a:rPr>
              <a:t>способа защиты: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Воздержание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Верность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Презерватив </a:t>
            </a:r>
          </a:p>
          <a:p>
            <a:endParaRPr lang="ru-RU" sz="2800" b="1" dirty="0"/>
          </a:p>
          <a:p>
            <a:r>
              <a:rPr lang="ru-RU" sz="2800" b="1" dirty="0"/>
              <a:t>Через кровь </a:t>
            </a:r>
          </a:p>
          <a:p>
            <a:r>
              <a:rPr lang="ru-RU" sz="2800" b="1" dirty="0"/>
              <a:t>Вертикальный путь  (от ВИЧ-инфицированной матери ребенку во время беременности/родов/кормлении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381" y="2747961"/>
            <a:ext cx="4397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269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Презерватив защищает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619" y="1727200"/>
            <a:ext cx="5074597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551" y="2030413"/>
            <a:ext cx="3102849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935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383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Montserrat Medium</vt:lpstr>
      <vt:lpstr>Times New Roman</vt:lpstr>
      <vt:lpstr>Lora</vt:lpstr>
      <vt:lpstr>Calibri</vt:lpstr>
      <vt:lpstr>Тема Office</vt:lpstr>
      <vt:lpstr>Профилактика ВИЧ-инфекции в  трудовых коллективах </vt:lpstr>
      <vt:lpstr>Думаешь, это тебя не касается?!</vt:lpstr>
      <vt:lpstr>Важно знать </vt:lpstr>
      <vt:lpstr>Не гадай! Узнай свой ВИЧ-статус! </vt:lpstr>
      <vt:lpstr>Варианты тестирования на ВИЧ</vt:lpstr>
      <vt:lpstr>Тест на ВИЧ нужно проходить регулярно!</vt:lpstr>
      <vt:lpstr>Если тест на ВИЧ положительный</vt:lpstr>
      <vt:lpstr>Пути передачи ВИЧ</vt:lpstr>
      <vt:lpstr>Презерватив защищает</vt:lpstr>
      <vt:lpstr>Презерватив защищает</vt:lpstr>
      <vt:lpstr>При аварийных ситуациях необходимо знать:</vt:lpstr>
      <vt:lpstr>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126</cp:revision>
  <cp:lastPrinted>2022-11-23T11:25:20Z</cp:lastPrinted>
  <dcterms:created xsi:type="dcterms:W3CDTF">2021-02-08T06:38:07Z</dcterms:created>
  <dcterms:modified xsi:type="dcterms:W3CDTF">2022-11-28T08:06:43Z</dcterms:modified>
</cp:coreProperties>
</file>