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5" r:id="rId2"/>
    <p:sldId id="314" r:id="rId3"/>
    <p:sldId id="315" r:id="rId4"/>
    <p:sldId id="289" r:id="rId5"/>
    <p:sldId id="279" r:id="rId6"/>
    <p:sldId id="295" r:id="rId7"/>
    <p:sldId id="288" r:id="rId8"/>
    <p:sldId id="282" r:id="rId9"/>
    <p:sldId id="284" r:id="rId10"/>
    <p:sldId id="262" r:id="rId11"/>
    <p:sldId id="260" r:id="rId12"/>
    <p:sldId id="266" r:id="rId13"/>
    <p:sldId id="264" r:id="rId14"/>
    <p:sldId id="299" r:id="rId15"/>
    <p:sldId id="285" r:id="rId16"/>
    <p:sldId id="300" r:id="rId17"/>
    <p:sldId id="310" r:id="rId18"/>
    <p:sldId id="311" r:id="rId19"/>
    <p:sldId id="312" r:id="rId20"/>
    <p:sldId id="302" r:id="rId21"/>
    <p:sldId id="307" r:id="rId22"/>
    <p:sldId id="303" r:id="rId23"/>
    <p:sldId id="304" r:id="rId24"/>
    <p:sldId id="272" r:id="rId25"/>
    <p:sldId id="309" r:id="rId26"/>
    <p:sldId id="273" r:id="rId27"/>
    <p:sldId id="296" r:id="rId28"/>
    <p:sldId id="297" r:id="rId29"/>
    <p:sldId id="277" r:id="rId30"/>
    <p:sldId id="278" r:id="rId31"/>
    <p:sldId id="306" r:id="rId32"/>
    <p:sldId id="286" r:id="rId33"/>
    <p:sldId id="301" r:id="rId34"/>
    <p:sldId id="269" r:id="rId35"/>
    <p:sldId id="292" r:id="rId36"/>
    <p:sldId id="313" r:id="rId37"/>
    <p:sldId id="293" r:id="rId38"/>
    <p:sldId id="294" r:id="rId39"/>
    <p:sldId id="256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5" autoAdjust="0"/>
  </p:normalViewPr>
  <p:slideViewPr>
    <p:cSldViewPr>
      <p:cViewPr>
        <p:scale>
          <a:sx n="50" d="100"/>
          <a:sy n="50" d="100"/>
        </p:scale>
        <p:origin x="2386" y="91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3;&#1072;&#1079;&#1072;%20&#1076;&#1072;&#1085;&#1085;&#1099;&#1093;%20&#1057;&#1045;&#1055;&#1057;&#1048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32D-427D-8855-B6E6E0CF5648}"/>
              </c:ext>
            </c:extLst>
          </c:dPt>
          <c:dLbls>
            <c:dLbl>
              <c:idx val="0"/>
              <c:layout>
                <c:manualLayout>
                  <c:x val="1.7866251093613322E-2"/>
                  <c:y val="4.00054680664917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2D-427D-8855-B6E6E0CF5648}"/>
                </c:ext>
              </c:extLst>
            </c:dLbl>
            <c:dLbl>
              <c:idx val="1"/>
              <c:layout>
                <c:manualLayout>
                  <c:x val="1.9606080489938785E-2"/>
                  <c:y val="-6.82914114902304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D-427D-8855-B6E6E0CF5648}"/>
                </c:ext>
              </c:extLst>
            </c:dLbl>
            <c:dLbl>
              <c:idx val="2"/>
              <c:layout>
                <c:manualLayout>
                  <c:x val="3.5035870516185535E-2"/>
                  <c:y val="-1.13867016622922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2D-427D-8855-B6E6E0CF5648}"/>
                </c:ext>
              </c:extLst>
            </c:dLbl>
            <c:dLbl>
              <c:idx val="3"/>
              <c:layout>
                <c:manualLayout>
                  <c:x val="5.8180118110236267E-2"/>
                  <c:y val="4.485272674249057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/>
                      <a:t>Kl</a:t>
                    </a:r>
                    <a:r>
                      <a:rPr lang="en-US" sz="1800" dirty="0"/>
                      <a:t>. </a:t>
                    </a:r>
                    <a:r>
                      <a:rPr lang="en-US" sz="1800" dirty="0" err="1"/>
                      <a:t>pneumoniae</a:t>
                    </a:r>
                    <a:endParaRPr lang="en-US" sz="1800" dirty="0"/>
                  </a:p>
                  <a:p>
                    <a:r>
                      <a:rPr lang="en-US" sz="1800" dirty="0"/>
                      <a:t>+ C. </a:t>
                    </a:r>
                    <a:r>
                      <a:rPr lang="en-US" sz="1800" dirty="0" err="1"/>
                      <a:t>neoformans
6%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D-427D-8855-B6E6E0CF5648}"/>
                </c:ext>
              </c:extLst>
            </c:dLbl>
            <c:dLbl>
              <c:idx val="4"/>
              <c:layout>
                <c:manualLayout>
                  <c:x val="-1.117291277241326E-2"/>
                  <c:y val="-1.7317491015550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D-427D-8855-B6E6E0CF5648}"/>
                </c:ext>
              </c:extLst>
            </c:dLbl>
            <c:dLbl>
              <c:idx val="5"/>
              <c:layout>
                <c:manualLayout>
                  <c:x val="-4.1200568678915063E-2"/>
                  <c:y val="-8.51851851851852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2D-427D-8855-B6E6E0CF5648}"/>
                </c:ext>
              </c:extLst>
            </c:dLbl>
            <c:dLbl>
              <c:idx val="6"/>
              <c:layout>
                <c:manualLayout>
                  <c:x val="2.8601268591426112E-2"/>
                  <c:y val="-0.111083041703120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2D-427D-8855-B6E6E0CF5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Лист1!$N$20:$N$26</c:f>
              <c:strCache>
                <c:ptCount val="7"/>
                <c:pt idx="0">
                  <c:v>S. aureus </c:v>
                </c:pt>
                <c:pt idx="1">
                  <c:v>S. pneum</c:v>
                </c:pt>
                <c:pt idx="2">
                  <c:v>C. neoformans</c:v>
                </c:pt>
                <c:pt idx="3">
                  <c:v>Kl. pneumoniae+C. neoformans</c:v>
                </c:pt>
                <c:pt idx="4">
                  <c:v>C. albicans</c:v>
                </c:pt>
                <c:pt idx="5">
                  <c:v>Salm. Eneritidis</c:v>
                </c:pt>
                <c:pt idx="6">
                  <c:v>Невыясненной этиологии</c:v>
                </c:pt>
              </c:strCache>
            </c:strRef>
          </c:cat>
          <c:val>
            <c:numRef>
              <c:f>Лист1!$O$20:$O$26</c:f>
              <c:numCache>
                <c:formatCode>0.0%</c:formatCode>
                <c:ptCount val="7"/>
                <c:pt idx="0">
                  <c:v>0.16700000000000001</c:v>
                </c:pt>
                <c:pt idx="1">
                  <c:v>5.5E-2</c:v>
                </c:pt>
                <c:pt idx="2">
                  <c:v>5.5E-2</c:v>
                </c:pt>
                <c:pt idx="3">
                  <c:v>5.5E-2</c:v>
                </c:pt>
                <c:pt idx="4" formatCode="0%">
                  <c:v>0.11</c:v>
                </c:pt>
                <c:pt idx="5" formatCode="0%">
                  <c:v>0.11</c:v>
                </c:pt>
                <c:pt idx="6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2D-427D-8855-B6E6E0CF564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D4AEF-B5C5-4902-8E17-B560CBDA87BA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2F21-ED4A-4E76-B469-C93537F06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Сепсис определение</a:t>
            </a:r>
            <a:r>
              <a:rPr lang="ru-RU" dirty="0"/>
              <a:t> С выходом в свет определения Сепсис 3 сепсис представляет собой неправильный/нерегулируемый/</a:t>
            </a:r>
            <a:r>
              <a:rPr lang="ru-RU" dirty="0" err="1"/>
              <a:t>поломаный</a:t>
            </a:r>
            <a:r>
              <a:rPr lang="ru-RU" dirty="0"/>
              <a:t> ответ организма хозяина на инфекцию, в свою очередь </a:t>
            </a:r>
            <a:r>
              <a:rPr lang="ru-RU" dirty="0" err="1"/>
              <a:t>сирс</a:t>
            </a:r>
            <a:r>
              <a:rPr lang="ru-RU" dirty="0"/>
              <a:t> не </a:t>
            </a:r>
            <a:r>
              <a:rPr lang="ru-RU" dirty="0" err="1"/>
              <a:t>отржает</a:t>
            </a:r>
            <a:r>
              <a:rPr lang="ru-RU" dirty="0"/>
              <a:t> всей полноты </a:t>
            </a:r>
            <a:r>
              <a:rPr lang="ru-RU" dirty="0" err="1"/>
              <a:t>патфизиологии</a:t>
            </a:r>
            <a:r>
              <a:rPr lang="ru-RU" dirty="0"/>
              <a:t> сепсиса и зачастую представляет собой регулируемый правильный ответ .</a:t>
            </a:r>
          </a:p>
          <a:p>
            <a:r>
              <a:rPr lang="ru-RU" dirty="0"/>
              <a:t>Сепсис это синдром, без золотого стандарта диагностики и единого специфического теста. </a:t>
            </a:r>
          </a:p>
          <a:p>
            <a:r>
              <a:rPr lang="ru-RU" dirty="0"/>
              <a:t>На сегодня нет процесса операций определяющих сепсис и септический шок, ключевой </a:t>
            </a:r>
            <a:r>
              <a:rPr lang="ru-RU" dirty="0" err="1"/>
              <a:t>деффицит</a:t>
            </a:r>
            <a:r>
              <a:rPr lang="ru-RU" dirty="0"/>
              <a:t> который ведет к большой вариабельности в отчетах о возникновении  и смертности. Команда определила что есть важная потребность для определения черт которые можно определить и измерить у </a:t>
            </a:r>
            <a:r>
              <a:rPr lang="ru-RU" dirty="0" err="1"/>
              <a:t>индивидума</a:t>
            </a:r>
            <a:r>
              <a:rPr lang="ru-RU" dirty="0"/>
              <a:t> и следовательно предоставить </a:t>
            </a:r>
            <a:r>
              <a:rPr lang="ru-RU" dirty="0" err="1"/>
              <a:t>критериии</a:t>
            </a:r>
            <a:r>
              <a:rPr lang="ru-RU" dirty="0"/>
              <a:t> более </a:t>
            </a:r>
            <a:r>
              <a:rPr lang="ru-RU" dirty="0" err="1"/>
              <a:t>ограниченых</a:t>
            </a:r>
            <a:r>
              <a:rPr lang="ru-RU" dirty="0"/>
              <a:t> рамок. </a:t>
            </a:r>
          </a:p>
          <a:p>
            <a:r>
              <a:rPr lang="ru-RU" dirty="0" err="1"/>
              <a:t>Идельно</a:t>
            </a:r>
            <a:r>
              <a:rPr lang="ru-RU" dirty="0"/>
              <a:t> эти критерии должны </a:t>
            </a:r>
            <a:r>
              <a:rPr lang="ru-RU" dirty="0" err="1"/>
              <a:t>оперделять</a:t>
            </a:r>
            <a:r>
              <a:rPr lang="ru-RU" dirty="0"/>
              <a:t> все </a:t>
            </a:r>
            <a:r>
              <a:rPr lang="ru-RU" dirty="0" err="1"/>
              <a:t>элемнты</a:t>
            </a:r>
            <a:r>
              <a:rPr lang="ru-RU" dirty="0"/>
              <a:t> сепсиса (инфекцию ответ организма и органной дисфункции, их должно легко получать и они должны быть доступны и относительно не дороги. Более того эти параметры должны быть доступны за пределами госпиталя со способностью лучше определять подозрение на инфекцию у пациента который вероятно </a:t>
            </a:r>
            <a:r>
              <a:rPr lang="ru-RU" dirty="0" err="1"/>
              <a:t>спрогресирует</a:t>
            </a:r>
            <a:r>
              <a:rPr lang="ru-RU" dirty="0"/>
              <a:t> до </a:t>
            </a:r>
            <a:r>
              <a:rPr lang="ru-RU" dirty="0" err="1"/>
              <a:t>жизнеугрожающего</a:t>
            </a:r>
            <a:r>
              <a:rPr lang="ru-RU" dirty="0"/>
              <a:t> состояния.</a:t>
            </a:r>
          </a:p>
          <a:p>
            <a:r>
              <a:rPr lang="ru-RU" dirty="0"/>
              <a:t>Такое ранее определение особенно важно у пациентов потому что ранее лечение сепсиса улучшает итог. . </a:t>
            </a:r>
          </a:p>
          <a:p>
            <a:r>
              <a:rPr lang="ru-RU" dirty="0"/>
              <a:t>Сегодняшнее использование инфекция + 2 бала </a:t>
            </a:r>
            <a:r>
              <a:rPr lang="ru-RU" dirty="0" err="1"/>
              <a:t>сирс</a:t>
            </a:r>
            <a:r>
              <a:rPr lang="ru-RU" dirty="0"/>
              <a:t> ( </a:t>
            </a:r>
            <a:r>
              <a:rPr lang="ru-RU" dirty="0" err="1"/>
              <a:t>нужена</a:t>
            </a:r>
            <a:r>
              <a:rPr lang="ru-RU" dirty="0"/>
              <a:t> табличка с </a:t>
            </a:r>
            <a:r>
              <a:rPr lang="ru-RU" dirty="0" err="1"/>
              <a:t>сирс</a:t>
            </a:r>
            <a:r>
              <a:rPr lang="ru-RU" dirty="0"/>
              <a:t>)</a:t>
            </a:r>
          </a:p>
          <a:p>
            <a:r>
              <a:rPr lang="ru-RU" dirty="0"/>
              <a:t>Для определения сепсиса недостаточна для  определения сепсиса Изменения в количестве лейкоцитов температуре и </a:t>
            </a:r>
            <a:r>
              <a:rPr lang="ru-RU" dirty="0" err="1"/>
              <a:t>чсс</a:t>
            </a:r>
            <a:r>
              <a:rPr lang="ru-RU" dirty="0"/>
              <a:t> отражают нормальный ответ организма на опасность/инфекцию или другие причины. </a:t>
            </a:r>
            <a:r>
              <a:rPr lang="ru-RU" dirty="0" err="1"/>
              <a:t>Сирс</a:t>
            </a:r>
            <a:r>
              <a:rPr lang="ru-RU" dirty="0"/>
              <a:t> критерии не отражают суть сепсиса НЕРЕГУЛИРУЕМЫЙ </a:t>
            </a:r>
            <a:r>
              <a:rPr lang="ru-RU" dirty="0" err="1"/>
              <a:t>жизнеугрожающий</a:t>
            </a:r>
            <a:r>
              <a:rPr lang="ru-RU" dirty="0"/>
              <a:t>  ответ организма на инфекцию СИРС параметры присутствуют у многих пациентов поступающих в госпиталя, включая тех кто никогда не имел инфекции. В добавок 1 из 8 пациентов госпитализированных в </a:t>
            </a:r>
            <a:r>
              <a:rPr lang="ru-RU" dirty="0" err="1"/>
              <a:t>орит</a:t>
            </a:r>
            <a:r>
              <a:rPr lang="ru-RU" dirty="0"/>
              <a:t> в </a:t>
            </a:r>
            <a:r>
              <a:rPr lang="ru-RU" dirty="0" err="1"/>
              <a:t>австралии</a:t>
            </a:r>
            <a:r>
              <a:rPr lang="ru-RU" dirty="0"/>
              <a:t> с инфекцией и новой органной недостаточностью не имели 2 критерия </a:t>
            </a:r>
            <a:r>
              <a:rPr lang="ru-RU" dirty="0" err="1"/>
              <a:t>сирс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68C4-672C-4920-AC94-FE37505576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9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2F21-ED4A-4E76-B469-C93537F0683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Although cases have been declined 2000 to 2016 </a:t>
            </a: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BDCAA-9822-4AC8-BE18-697DB9DB18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 in 4 adult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HIV+ve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hospitalized patient in sepsis                                                                                                                  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Shevin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TJ, 2013 PLOS </a:t>
            </a: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E2D63-1FE8-4AC0-90FC-887C5F7E4A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BSIs with Candida spp. are cause of morbidity and mortality in hospitalized patients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49102D-E4C4-4168-9DF6-3B0CA77EBF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858F0-AD97-401F-B858-A0736CC757E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42901"/>
            <a:ext cx="7086600" cy="3655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57300"/>
            <a:ext cx="8191500" cy="36004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www.themegallery.com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51A2-68A4-46A2-BC9A-64587A6B73C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CAAC-CD68-49B1-8507-3B1F43058E7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F54F-98FB-4E9F-B129-211F9F14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871667/#cit00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mmedika.com/cardiology/infekcionnii_endokardit_pri_vich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СЕПСИС У БОЛЬНЫХ 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ВИЧ-ИНФЕКЦИЕЙ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3829050"/>
            <a:ext cx="6400800" cy="13144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Николаева И.В. д.м.н.,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зав.каф. </a:t>
            </a:r>
            <a:r>
              <a:rPr lang="ru-RU" sz="2400" dirty="0" err="1">
                <a:solidFill>
                  <a:schemeClr val="tx1"/>
                </a:solidFill>
              </a:rPr>
              <a:t>инф</a:t>
            </a:r>
            <a:r>
              <a:rPr lang="ru-RU" sz="2400" dirty="0">
                <a:solidFill>
                  <a:schemeClr val="tx1"/>
                </a:solidFill>
              </a:rPr>
              <a:t>. болезней КГМУ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7758138" cy="85725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 сепсиса у ВИЧ+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53"/>
            <a:ext cx="7929618" cy="378621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sz="3400" dirty="0"/>
              <a:t>Заболеваемость 150-300 случаев на 100 000 жителей без ВИЧ, у пациентов с ВИЧ  - до 1000 на 100 000  случаев [</a:t>
            </a:r>
            <a:r>
              <a:rPr lang="en-US" sz="3400" dirty="0"/>
              <a:t>Angus D</a:t>
            </a:r>
            <a:r>
              <a:rPr lang="ru-RU" sz="3400" dirty="0"/>
              <a:t>.</a:t>
            </a:r>
            <a:r>
              <a:rPr lang="en-US" sz="3400" dirty="0"/>
              <a:t>C</a:t>
            </a:r>
            <a:r>
              <a:rPr lang="ru-RU" sz="3400" dirty="0"/>
              <a:t>.</a:t>
            </a:r>
            <a:r>
              <a:rPr lang="en-US" sz="3400" dirty="0"/>
              <a:t> et al. 2001]</a:t>
            </a:r>
            <a:r>
              <a:rPr lang="ru-RU" sz="3400" dirty="0"/>
              <a:t> </a:t>
            </a:r>
          </a:p>
          <a:p>
            <a:r>
              <a:rPr lang="ru-RU" sz="3400" dirty="0"/>
              <a:t>12-31% случаев госпитализации ВИЧ-инфицированных пациентов в отделение интенсивной терапии (ОИТ) связаны с сепсисом [</a:t>
            </a:r>
            <a:r>
              <a:rPr lang="en-US" sz="3400" dirty="0"/>
              <a:t>Silva J</a:t>
            </a:r>
            <a:r>
              <a:rPr lang="ru-RU" sz="3400" dirty="0"/>
              <a:t>.</a:t>
            </a:r>
            <a:r>
              <a:rPr lang="en-US" sz="3400" dirty="0"/>
              <a:t>S</a:t>
            </a:r>
            <a:r>
              <a:rPr lang="ru-RU" sz="3400" dirty="0"/>
              <a:t>. </a:t>
            </a:r>
            <a:r>
              <a:rPr lang="en-US" sz="3400" dirty="0"/>
              <a:t>et al., 2013</a:t>
            </a:r>
            <a:r>
              <a:rPr lang="ru-RU" sz="3400" dirty="0"/>
              <a:t>].</a:t>
            </a:r>
          </a:p>
          <a:p>
            <a:r>
              <a:rPr lang="ru-RU" sz="3400" dirty="0"/>
              <a:t>Сепсис - наиболее частая причина смертности среди больных ВИЧ-инфекцией </a:t>
            </a:r>
          </a:p>
          <a:p>
            <a:r>
              <a:rPr lang="ru-RU" sz="3400" dirty="0"/>
              <a:t>У госпитализированных ВИЧ+  пациентов с сепсисом летальность выше, чем у ВИЧ- </a:t>
            </a:r>
            <a:r>
              <a:rPr lang="en-US" sz="3400" dirty="0"/>
              <a:t>(66% vs. 34%,  p = 0.002). </a:t>
            </a:r>
            <a:endParaRPr lang="ru-RU" sz="3400" dirty="0"/>
          </a:p>
          <a:p>
            <a:r>
              <a:rPr lang="ru-RU" sz="3400" dirty="0"/>
              <a:t>Частота развития сепсиса остается высокой в ​​первые </a:t>
            </a:r>
          </a:p>
          <a:p>
            <a:pPr>
              <a:buNone/>
            </a:pPr>
            <a:r>
              <a:rPr lang="ru-RU" sz="3400" dirty="0"/>
              <a:t>      3 месяца АРТ 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Актуальность сепсиса у ВИЧ+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52"/>
            <a:ext cx="8072494" cy="1982404"/>
          </a:xfrm>
        </p:spPr>
        <p:txBody>
          <a:bodyPr>
            <a:noAutofit/>
          </a:bodyPr>
          <a:lstStyle/>
          <a:p>
            <a:r>
              <a:rPr lang="ru-RU" sz="2400" dirty="0" err="1"/>
              <a:t>ВИЧ-позитивные</a:t>
            </a:r>
            <a:r>
              <a:rPr lang="ru-RU" sz="2400" dirty="0"/>
              <a:t> пациенты имеют более высокий риск ИСМП, чем </a:t>
            </a:r>
            <a:r>
              <a:rPr lang="ru-RU" sz="2400" dirty="0" err="1"/>
              <a:t>ВИЧ-негативные</a:t>
            </a:r>
            <a:r>
              <a:rPr lang="ru-RU" sz="2400" dirty="0"/>
              <a:t> пациенты.</a:t>
            </a:r>
          </a:p>
          <a:p>
            <a:r>
              <a:rPr lang="ru-RU" sz="2400" dirty="0"/>
              <a:t>19% случаев  сепсиса </a:t>
            </a:r>
            <a:r>
              <a:rPr lang="ru-RU" sz="2400" dirty="0" err="1"/>
              <a:t>нозокомиальный</a:t>
            </a:r>
            <a:r>
              <a:rPr lang="ru-RU" sz="2400" dirty="0"/>
              <a:t> </a:t>
            </a:r>
            <a:r>
              <a:rPr lang="en-US" sz="2400" dirty="0"/>
              <a:t>. </a:t>
            </a:r>
            <a:endParaRPr lang="ru-RU" sz="2400" dirty="0"/>
          </a:p>
          <a:p>
            <a:r>
              <a:rPr lang="ru-RU" sz="2400" dirty="0"/>
              <a:t> Заболеваемость ИСМП  7,9-15 на 100 случаев. Основным источником инфекции является внутрисосудистый катетер (</a:t>
            </a:r>
            <a:r>
              <a:rPr lang="en-US" sz="2400" dirty="0" err="1"/>
              <a:t>Petrosillo</a:t>
            </a:r>
            <a:r>
              <a:rPr lang="en-US" sz="2400" dirty="0"/>
              <a:t> N, et al.2003</a:t>
            </a:r>
            <a:r>
              <a:rPr lang="ru-RU" sz="2400" dirty="0"/>
              <a:t>)</a:t>
            </a:r>
          </a:p>
          <a:p>
            <a:r>
              <a:rPr lang="ru-RU" sz="2400" dirty="0"/>
              <a:t>Показатель смертности от ИСМП  у ВИЧ-инфицированных  42% (</a:t>
            </a:r>
            <a:r>
              <a:rPr lang="en-US" sz="2400" dirty="0"/>
              <a:t>Greenberg JA,  et al. 2012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endParaRPr lang="ru-RU" sz="2400" dirty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6"/>
            <a:ext cx="775813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нозокомиального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сепсиса у ВИЧ+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Бактериальные инфекции кровотока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0678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</a:rPr>
              <a:t>Поступление ВИЧ- инфицированных в ОИТ из-за бактериального сепсиса выше, чем  при </a:t>
            </a:r>
            <a:r>
              <a:rPr lang="ru-RU" sz="2800" dirty="0" err="1">
                <a:solidFill>
                  <a:srgbClr val="002060"/>
                </a:solidFill>
              </a:rPr>
              <a:t>пневмоцистной</a:t>
            </a:r>
            <a:r>
              <a:rPr lang="ru-RU" sz="2800" dirty="0">
                <a:solidFill>
                  <a:srgbClr val="002060"/>
                </a:solidFill>
              </a:rPr>
              <a:t> инфекции (33%)</a:t>
            </a:r>
          </a:p>
          <a:p>
            <a:pPr algn="ctr">
              <a:buFont typeface="Wingdings" pitchFamily="2" charset="2"/>
              <a:buChar char="§"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Частота бактериальных инфекций кровотока у пациентов ОРИТ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0" name="Content Placeholder 3"/>
          <p:cNvPicPr>
            <a:picLocks noChangeAspect="1"/>
          </p:cNvPicPr>
          <p:nvPr/>
        </p:nvPicPr>
        <p:blipFill>
          <a:blip r:embed="rId3" cstate="print"/>
          <a:srcRect l="26649" t="32887" r="29242" b="51764"/>
          <a:stretch>
            <a:fillRect/>
          </a:stretch>
        </p:blipFill>
        <p:spPr bwMode="auto">
          <a:xfrm>
            <a:off x="0" y="3214693"/>
            <a:ext cx="871540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643452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43452"/>
            <a:ext cx="1143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7000895" y="3500444"/>
            <a:ext cx="1578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Lancet ID 2010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86700" cy="85725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ЭТИОЛОГИЯ СЕПСИСА у ВИЧ+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</a:t>
            </a:r>
            <a:r>
              <a:rPr lang="ru-RU" dirty="0" err="1"/>
              <a:t>almonella</a:t>
            </a:r>
            <a:r>
              <a:rPr lang="ru-RU" dirty="0"/>
              <a:t>, </a:t>
            </a:r>
            <a:r>
              <a:rPr lang="ru-RU" i="1" dirty="0" err="1"/>
              <a:t>Streptococcus</a:t>
            </a:r>
            <a:r>
              <a:rPr lang="ru-RU" i="1" dirty="0"/>
              <a:t> </a:t>
            </a:r>
            <a:r>
              <a:rPr lang="ru-RU" i="1" dirty="0" err="1"/>
              <a:t>pneumoniae</a:t>
            </a:r>
            <a:r>
              <a:rPr lang="ru-RU" i="1" dirty="0"/>
              <a:t>, </a:t>
            </a:r>
            <a:r>
              <a:rPr lang="ru-RU" i="1" dirty="0" err="1"/>
              <a:t>Escherichia</a:t>
            </a:r>
            <a:r>
              <a:rPr lang="ru-RU" i="1" dirty="0"/>
              <a:t> </a:t>
            </a:r>
            <a:r>
              <a:rPr lang="ru-RU" i="1" dirty="0" err="1"/>
              <a:t>coli</a:t>
            </a:r>
            <a:r>
              <a:rPr lang="ru-RU" dirty="0"/>
              <a:t> и</a:t>
            </a:r>
            <a:r>
              <a:rPr lang="en-US" dirty="0"/>
              <a:t> S. </a:t>
            </a:r>
            <a:r>
              <a:rPr lang="en-US" dirty="0" err="1"/>
              <a:t>aureus</a:t>
            </a:r>
            <a:r>
              <a:rPr lang="en-US" dirty="0"/>
              <a:t> </a:t>
            </a:r>
            <a:r>
              <a:rPr lang="ru-RU" dirty="0"/>
              <a:t>наиболее важные  возбудители </a:t>
            </a:r>
          </a:p>
          <a:p>
            <a:r>
              <a:rPr lang="ru-RU" dirty="0"/>
              <a:t>Грибковые и </a:t>
            </a:r>
            <a:r>
              <a:rPr lang="ru-RU" dirty="0" err="1"/>
              <a:t>микобактериальные</a:t>
            </a:r>
            <a:r>
              <a:rPr lang="ru-RU" dirty="0"/>
              <a:t> инфекции встречаются реже</a:t>
            </a:r>
          </a:p>
          <a:p>
            <a:r>
              <a:rPr lang="ru-RU" dirty="0"/>
              <a:t> </a:t>
            </a:r>
            <a:r>
              <a:rPr lang="ru-RU" i="1" dirty="0" err="1"/>
              <a:t>Mycobacteria</a:t>
            </a:r>
            <a:r>
              <a:rPr lang="ru-RU" dirty="0"/>
              <a:t> </a:t>
            </a:r>
            <a:r>
              <a:rPr lang="ru-RU" dirty="0" err="1"/>
              <a:t>spp</a:t>
            </a:r>
            <a:r>
              <a:rPr lang="ru-RU" dirty="0"/>
              <a:t>., </a:t>
            </a:r>
            <a:r>
              <a:rPr lang="ru-RU" i="1" dirty="0" err="1"/>
              <a:t>Cryptococcus</a:t>
            </a:r>
            <a:r>
              <a:rPr lang="ru-RU" i="1" dirty="0"/>
              <a:t> </a:t>
            </a:r>
            <a:r>
              <a:rPr lang="ru-RU" i="1" dirty="0" err="1"/>
              <a:t>neoformans</a:t>
            </a:r>
            <a:r>
              <a:rPr lang="ru-RU" dirty="0"/>
              <a:t> и рецидивирующая </a:t>
            </a:r>
            <a:r>
              <a:rPr lang="ru-RU" dirty="0" err="1"/>
              <a:t>сальмонеллезная</a:t>
            </a:r>
            <a:r>
              <a:rPr lang="ru-RU" dirty="0"/>
              <a:t> септицемия  характерны для стадии СПИД. </a:t>
            </a:r>
            <a:r>
              <a:rPr lang="ru-RU" baseline="30000" dirty="0">
                <a:hlinkClick r:id="rId3"/>
              </a:rPr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99" y="-1178745"/>
            <a:ext cx="15214265" cy="711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29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br>
              <a:rPr lang="ru-RU" alt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Тяжелый сепсис</a:t>
            </a:r>
            <a:r>
              <a:rPr lang="ru-RU" altLang="ru-RU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altLang="ru-RU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сепсис-индуцированная</a:t>
            </a:r>
            <a:r>
              <a:rPr lang="ru-RU" alt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тканевая </a:t>
            </a:r>
            <a:r>
              <a:rPr lang="ru-RU" altLang="ru-RU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гипоперфузия</a:t>
            </a:r>
            <a:r>
              <a:rPr lang="ru-RU" alt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органная дисфункция, развившаяся  на фоне очага инфекции</a:t>
            </a:r>
            <a:endParaRPr lang="ru-RU" dirty="0"/>
          </a:p>
        </p:txBody>
      </p:sp>
      <p:graphicFrame>
        <p:nvGraphicFramePr>
          <p:cNvPr id="21626" name="Group 122"/>
          <p:cNvGraphicFramePr>
            <a:graphicFrameLocks noGrp="1"/>
          </p:cNvGraphicFramePr>
          <p:nvPr>
            <p:ph idx="1"/>
          </p:nvPr>
        </p:nvGraphicFramePr>
        <p:xfrm>
          <a:off x="3" y="1200151"/>
          <a:ext cx="8686829" cy="4948238"/>
        </p:xfrm>
        <a:graphic>
          <a:graphicData uri="http://schemas.openxmlformats.org/drawingml/2006/table">
            <a:tbl>
              <a:tblPr/>
              <a:tblGrid>
                <a:gridCol w="868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8238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76300" indent="-4191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Артериальная гипотензия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уровня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лактата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Олигурия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0,5 мл/кг/час более, чем 2 часа, несмотря на адекватную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инфузионную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терапию.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Синдром острого легочного повреждения PaO2/FIO2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отсутствие пневмонии, как источника инфекции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Синдром острого легочного повреждения PaO2/FIO2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пневмонии как источника инфекции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Креатинин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более 176,8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Тромбоциты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ru-RU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/л,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99" marR="85999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10632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Летальность от инфекций кровотока у ВИЧ -инфицированных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Диапазон: 12-68% </a:t>
            </a:r>
          </a:p>
          <a:p>
            <a:r>
              <a:rPr lang="ru-RU" dirty="0"/>
              <a:t>В среднем: 30-40% </a:t>
            </a:r>
          </a:p>
          <a:p>
            <a:r>
              <a:rPr lang="ru-RU" dirty="0"/>
              <a:t>При </a:t>
            </a:r>
            <a:r>
              <a:rPr lang="ru-RU" dirty="0" err="1"/>
              <a:t>микобактериальной</a:t>
            </a:r>
            <a:r>
              <a:rPr lang="ru-RU" dirty="0"/>
              <a:t> бактериемии (40-60%)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Этиология сепсиса у больных ВИЧ (РКИБ 2017-2019 г.г. </a:t>
            </a:r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ru-RU" dirty="0">
                <a:solidFill>
                  <a:srgbClr val="FF0000"/>
                </a:solidFill>
              </a:rPr>
              <a:t>18)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57222" y="1125131"/>
          <a:ext cx="9215502" cy="380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7"/>
            <a:ext cx="8443914" cy="5000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Характеристика ВИЧ +  больных сепсисом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99756"/>
              </p:ext>
            </p:extLst>
          </p:nvPr>
        </p:nvGraphicFramePr>
        <p:xfrm>
          <a:off x="467544" y="686607"/>
          <a:ext cx="2857519" cy="44337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5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64">
                <a:tc>
                  <a:txBody>
                    <a:bodyPr/>
                    <a:lstStyle/>
                    <a:p>
                      <a:r>
                        <a:rPr lang="ru-RU" sz="1500" dirty="0"/>
                        <a:t>Возраст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err="1"/>
                        <a:t>Абс.ч</a:t>
                      </a:r>
                      <a:r>
                        <a:rPr lang="ru-RU" sz="1500" dirty="0"/>
                        <a:t>. %</a:t>
                      </a:r>
                    </a:p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N=18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24-40 лет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8 (45%)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40-59 лет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9 (50%)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 73     лет          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1 (5%)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r>
                        <a:rPr lang="ru-RU" sz="1500" dirty="0"/>
                        <a:t>жен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 (45%)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r>
                        <a:rPr lang="ru-RU" sz="1500" dirty="0"/>
                        <a:t>муж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10 (55%)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67">
                <a:tc>
                  <a:txBody>
                    <a:bodyPr/>
                    <a:lstStyle/>
                    <a:p>
                      <a:r>
                        <a:rPr lang="ru-RU" sz="1500" dirty="0"/>
                        <a:t>неработающие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15 (72%)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931">
                <a:tc>
                  <a:txBody>
                    <a:bodyPr/>
                    <a:lstStyle/>
                    <a:p>
                      <a:r>
                        <a:rPr lang="ru-RU" sz="1500" dirty="0"/>
                        <a:t>Потребители наркотиков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 (22%)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6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Алкоголизм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 (22%)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43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АРВТ +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(17%)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7931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Диагноз ВИЧ впервые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 (17%)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47362"/>
              </p:ext>
            </p:extLst>
          </p:nvPr>
        </p:nvGraphicFramePr>
        <p:xfrm>
          <a:off x="4139952" y="742240"/>
          <a:ext cx="4000528" cy="43769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19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bg1"/>
                          </a:solidFill>
                        </a:rPr>
                        <a:t>Синдромы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err="1"/>
                        <a:t>Абс.ч</a:t>
                      </a:r>
                      <a:r>
                        <a:rPr lang="ru-RU" sz="1500" dirty="0"/>
                        <a:t>. %</a:t>
                      </a:r>
                    </a:p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N=18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 пневмония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  (44,4%)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эндокардит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(22,2%)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Менингоэнцефалит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  (27,7%)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диарея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  (27,7%)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кахексия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(33,3%)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ИТШ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(33,3%)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ПОН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Летальность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</a:rPr>
                        <a:t> (28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%)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/>
                        <a:t>В т.ч. </a:t>
                      </a:r>
                      <a:r>
                        <a:rPr lang="ru-RU" sz="1400" dirty="0" err="1"/>
                        <a:t>досуточная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ru-RU" sz="1400" dirty="0"/>
                        <a:t>Через</a:t>
                      </a:r>
                      <a:r>
                        <a:rPr lang="ru-RU" sz="1400" baseline="0" dirty="0"/>
                        <a:t> 1-4 дня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4684"/>
            <a:ext cx="9144000" cy="5798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Характеристика ВИЧ +  больных сепсисом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r>
              <a:rPr lang="ru-RU" dirty="0"/>
              <a:t> </a:t>
            </a:r>
          </a:p>
          <a:p>
            <a:pPr fontAlgn="t"/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14428"/>
          <a:ext cx="3262314" cy="2763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Кандидоз 6 (33,3%)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/>
                        <a:t>Генерализ</a:t>
                      </a:r>
                      <a:r>
                        <a:rPr lang="ru-RU" sz="1800" dirty="0"/>
                        <a:t> ЦМВИ 2(</a:t>
                      </a:r>
                      <a:r>
                        <a:rPr lang="ru-RU" sz="1800" baseline="0" dirty="0"/>
                        <a:t> 13%)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err="1"/>
                        <a:t>Генерализ</a:t>
                      </a:r>
                      <a:r>
                        <a:rPr lang="ru-RU" sz="1800" dirty="0"/>
                        <a:t> ВЭБ 3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ХГС 6 (33.3%)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Цирроз 3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7242"/>
              </p:ext>
            </p:extLst>
          </p:nvPr>
        </p:nvGraphicFramePr>
        <p:xfrm>
          <a:off x="4617219" y="774507"/>
          <a:ext cx="3286148" cy="42174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62">
                <a:tc>
                  <a:txBody>
                    <a:bodyPr/>
                    <a:lstStyle/>
                    <a:p>
                      <a:r>
                        <a:rPr lang="ru-RU" sz="1800" dirty="0"/>
                        <a:t>Лабораторные 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en-US" sz="1800" dirty="0"/>
                        <a:t>CD</a:t>
                      </a:r>
                      <a:r>
                        <a:rPr lang="ru-RU" sz="1800" dirty="0"/>
                        <a:t>4                     3-27 </a:t>
                      </a:r>
                      <a:r>
                        <a:rPr lang="ru-RU" sz="1800" dirty="0" err="1"/>
                        <a:t>к-ок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ВН        12300</a:t>
                      </a:r>
                      <a:r>
                        <a:rPr lang="ru-RU" sz="1800" baseline="0" dirty="0"/>
                        <a:t> – 380000 копий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ru-RU" sz="1800" dirty="0"/>
                        <a:t>Лейкоцитоз 13 (63,2%)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ru-RU" sz="1800" dirty="0"/>
                        <a:t>Лейкопения   5 (27,7%)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ru-RU" sz="1800" dirty="0" err="1"/>
                        <a:t>Нейтрофилез</a:t>
                      </a:r>
                      <a:r>
                        <a:rPr lang="ru-RU" sz="1800" dirty="0"/>
                        <a:t>   18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ru-RU" sz="1800" dirty="0"/>
                        <a:t>Тромбоцитопения  18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r>
                        <a:rPr lang="ru-RU" sz="1800" dirty="0"/>
                        <a:t>ПКТ  повышение  15 (72%)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СРБ повышение 15 (72%)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5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3" y="2067694"/>
            <a:ext cx="9144000" cy="1368152"/>
          </a:xfrm>
          <a:prstGeom prst="rect">
            <a:avLst/>
          </a:prstGeom>
          <a:gradFill flip="none" rotWithShape="1">
            <a:gsLst>
              <a:gs pos="40000">
                <a:srgbClr val="000082"/>
              </a:gs>
              <a:gs pos="67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 ОРГАНИЗМА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994623" cy="1851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68605" y="0"/>
            <a:ext cx="3065872" cy="1851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94623" y="0"/>
            <a:ext cx="3110313" cy="1851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2520937"/>
            <a:ext cx="236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РЕГУЛИРУЕМЫЙ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7032" y="2520609"/>
            <a:ext cx="278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 РЕГУЛИРУЕМЫЙ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9262" y="601799"/>
            <a:ext cx="4626429" cy="64807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МИКРООРГАНИЗМЫ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378" y="4028063"/>
            <a:ext cx="2993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ВЫЗДОРОВЛЕНИЕ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3812619"/>
            <a:ext cx="3250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ОРГАННАЯ </a:t>
            </a:r>
          </a:p>
          <a:p>
            <a:pPr algn="ctr"/>
            <a:r>
              <a:rPr lang="ru-RU" sz="2800" b="1" dirty="0"/>
              <a:t>НЕДОСТАТОЧНОСТЬ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17731" y="1419622"/>
            <a:ext cx="864096" cy="1008112"/>
          </a:xfrm>
          <a:prstGeom prst="downArrow">
            <a:avLst>
              <a:gd name="adj1" fmla="val 60762"/>
              <a:gd name="adj2" fmla="val 58968"/>
            </a:avLst>
          </a:prstGeom>
          <a:solidFill>
            <a:srgbClr val="C0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2" idx="2"/>
          </p:cNvCxnSpPr>
          <p:nvPr/>
        </p:nvCxnSpPr>
        <p:spPr>
          <a:xfrm>
            <a:off x="4562477" y="3435846"/>
            <a:ext cx="0" cy="170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0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00011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Инфекционные эндокардиты у ВИЧ+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3598"/>
            <a:ext cx="8534752" cy="4506103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/>
              <a:t>Инъекционные наркоманы подвержены большему риску развития инфекционного эндокардита, главным образом правых клапанов сердца. Тем не менее ВИЧ-инфицированных пациентов заболеваемость инфекционным эндокардитом не выше, чем в схожих группах риска. </a:t>
            </a:r>
          </a:p>
          <a:p>
            <a:r>
              <a:rPr lang="ru-RU" sz="4000" dirty="0"/>
              <a:t>У ВИЧ инфицированных выше риск развития эндокардита, вызванного сальмонеллой, чем у </a:t>
            </a:r>
            <a:r>
              <a:rPr lang="ru-RU" sz="4000" dirty="0" err="1"/>
              <a:t>иммунокомпетентных</a:t>
            </a:r>
            <a:r>
              <a:rPr lang="ru-RU" sz="4000" dirty="0"/>
              <a:t> пациентов</a:t>
            </a:r>
          </a:p>
          <a:p>
            <a:r>
              <a:rPr lang="ru-RU" sz="4000" dirty="0"/>
              <a:t> Однако ВИЧ-инфицированные пациенты лучше реагируют на </a:t>
            </a:r>
            <a:r>
              <a:rPr lang="ru-RU" sz="4000" dirty="0" err="1"/>
              <a:t>АБ-терапию</a:t>
            </a:r>
            <a:r>
              <a:rPr lang="ru-RU" sz="4000" dirty="0"/>
              <a:t>, а вероятность повреждения клапана у них ниже из-за ослабленной иммунной реакции.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55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Инфекционные эндокардиты у ВИЧ+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64395"/>
            <a:ext cx="7643866" cy="36302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Эндокардит у ВИЧ-инфицированных лиц обычно вызывают </a:t>
            </a:r>
            <a:r>
              <a:rPr lang="ru-RU" dirty="0" err="1"/>
              <a:t>S.aureus</a:t>
            </a:r>
            <a:r>
              <a:rPr lang="ru-RU" dirty="0"/>
              <a:t> и </a:t>
            </a:r>
            <a:r>
              <a:rPr lang="ru-RU" dirty="0" err="1"/>
              <a:t>Salmonella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</a:t>
            </a:r>
          </a:p>
          <a:p>
            <a:r>
              <a:rPr lang="ru-RU" dirty="0"/>
              <a:t> Грибковые эндокардиты, вызванные </a:t>
            </a:r>
            <a:r>
              <a:rPr lang="ru-RU" dirty="0" err="1"/>
              <a:t>Aspergillus</a:t>
            </a:r>
            <a:r>
              <a:rPr lang="ru-RU" dirty="0"/>
              <a:t> </a:t>
            </a:r>
            <a:r>
              <a:rPr lang="ru-RU" dirty="0" err="1"/>
              <a:t>fumigatus</a:t>
            </a:r>
            <a:r>
              <a:rPr lang="ru-RU" dirty="0"/>
              <a:t>, </a:t>
            </a:r>
            <a:r>
              <a:rPr lang="ru-RU" dirty="0" err="1"/>
              <a:t>Candida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и C. </a:t>
            </a:r>
            <a:r>
              <a:rPr lang="ru-RU" dirty="0" err="1"/>
              <a:t>neoformans</a:t>
            </a:r>
            <a:r>
              <a:rPr lang="ru-RU" dirty="0"/>
              <a:t>, чаще встречаются среди инъекционных наркоманов, инфицированных ВИЧ, чем среди неинфицированных, но также поддаются лечению.</a:t>
            </a:r>
          </a:p>
          <a:p>
            <a:r>
              <a:rPr lang="ru-RU" dirty="0"/>
              <a:t> Молниеносное течение инфекционного эндокардита с высокой смертностью возможно среди больных </a:t>
            </a:r>
            <a:r>
              <a:rPr lang="ru-RU" dirty="0" err="1"/>
              <a:t>СПИДом</a:t>
            </a:r>
            <a:r>
              <a:rPr lang="ru-RU" dirty="0"/>
              <a:t> на поздней стадии с плохим </a:t>
            </a:r>
            <a:r>
              <a:rPr lang="ru-RU" dirty="0" err="1"/>
              <a:t>трофологическим</a:t>
            </a:r>
            <a:r>
              <a:rPr lang="ru-RU" dirty="0"/>
              <a:t> статусом и сильно угнетенной иммунной системой</a:t>
            </a:r>
          </a:p>
          <a:p>
            <a:r>
              <a:rPr lang="ru-RU" sz="3100" i="1" dirty="0"/>
              <a:t>Источник: </a:t>
            </a:r>
            <a:r>
              <a:rPr lang="ru-RU" sz="3100" i="1" dirty="0">
                <a:hlinkClick r:id="rId3"/>
              </a:rPr>
              <a:t>https://dommedika.com/cardiology/infekcionnii_endokardit_pri_vich.html</a:t>
            </a:r>
            <a:endParaRPr lang="ru-RU" sz="31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ru-RU" dirty="0" err="1">
                <a:solidFill>
                  <a:srgbClr val="FF0000"/>
                </a:solidFill>
              </a:rPr>
              <a:t>альмонеллезная</a:t>
            </a:r>
            <a:r>
              <a:rPr lang="ru-RU" dirty="0">
                <a:solidFill>
                  <a:srgbClr val="FF0000"/>
                </a:solidFill>
              </a:rPr>
              <a:t> септицемия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00150"/>
            <a:ext cx="7429552" cy="415768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/>
              <a:t>Salmonella</a:t>
            </a:r>
            <a:r>
              <a:rPr lang="ru-RU" dirty="0"/>
              <a:t> </a:t>
            </a:r>
            <a:r>
              <a:rPr lang="en-US" dirty="0"/>
              <a:t> </a:t>
            </a:r>
            <a:r>
              <a:rPr lang="ru-RU" dirty="0" err="1"/>
              <a:t>явля</a:t>
            </a:r>
            <a:r>
              <a:rPr lang="en-US" dirty="0"/>
              <a:t>e</a:t>
            </a:r>
            <a:r>
              <a:rPr lang="ru-RU" dirty="0" err="1"/>
              <a:t>тся</a:t>
            </a:r>
            <a:r>
              <a:rPr lang="ru-RU" dirty="0"/>
              <a:t> ведущей этиологией внебольничной бактериемии у пациентов</a:t>
            </a:r>
          </a:p>
          <a:p>
            <a:r>
              <a:rPr lang="ru-RU" dirty="0"/>
              <a:t> заболеваемость  </a:t>
            </a:r>
            <a:r>
              <a:rPr lang="ru-RU" dirty="0" err="1"/>
              <a:t>сальмонеллезной</a:t>
            </a:r>
            <a:r>
              <a:rPr lang="ru-RU" dirty="0"/>
              <a:t> бактериемией среди ВИЧ-инфицированных пациентов в 20-100 раз выше, чем среди неинфицированных ВИЧ. Частота развития 1 800–9 000/100 000 ВИЧ инфицированных. </a:t>
            </a:r>
          </a:p>
          <a:p>
            <a:r>
              <a:rPr lang="ru-RU" dirty="0"/>
              <a:t>Высокая летальность </a:t>
            </a:r>
          </a:p>
          <a:p>
            <a:r>
              <a:rPr lang="ru-RU" dirty="0"/>
              <a:t> Рост числа устойчивых к </a:t>
            </a:r>
            <a:r>
              <a:rPr lang="ru-RU" dirty="0" err="1"/>
              <a:t>ципрофлоксацину</a:t>
            </a:r>
            <a:r>
              <a:rPr lang="ru-RU" dirty="0"/>
              <a:t> </a:t>
            </a:r>
            <a:r>
              <a:rPr lang="ru-RU" dirty="0" err="1"/>
              <a:t>изолятов</a:t>
            </a:r>
            <a:r>
              <a:rPr lang="ru-RU" dirty="0"/>
              <a:t> сальмонелл, выделенных у ВИЧ-инфицированных пациентов</a:t>
            </a:r>
          </a:p>
          <a:p>
            <a:endParaRPr lang="ru-RU" dirty="0"/>
          </a:p>
          <a:p>
            <a:r>
              <a:rPr lang="en-US" sz="2900" i="1" dirty="0"/>
              <a:t>CC Hung  et al. Clinical Infectious Diseases, Volume 45, Issue 5, 1 September 2007, ‎2007</a:t>
            </a:r>
            <a:endParaRPr lang="ru-RU" sz="29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ru-RU" dirty="0" err="1">
                <a:solidFill>
                  <a:srgbClr val="FF0000"/>
                </a:solidFill>
              </a:rPr>
              <a:t>альмонеллезная</a:t>
            </a:r>
            <a:r>
              <a:rPr lang="ru-RU" dirty="0">
                <a:solidFill>
                  <a:srgbClr val="FF0000"/>
                </a:solidFill>
              </a:rPr>
              <a:t> септицемия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7829576" cy="3394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Рост числа устойчивых к </a:t>
            </a:r>
            <a:r>
              <a:rPr lang="ru-RU" dirty="0" err="1"/>
              <a:t>ципрофлоксацину</a:t>
            </a:r>
            <a:r>
              <a:rPr lang="ru-RU" dirty="0"/>
              <a:t> </a:t>
            </a:r>
            <a:r>
              <a:rPr lang="ru-RU" dirty="0" err="1"/>
              <a:t>изолятов</a:t>
            </a:r>
            <a:r>
              <a:rPr lang="ru-RU" dirty="0"/>
              <a:t> сальмонелл, выделенных </a:t>
            </a:r>
            <a:r>
              <a:rPr lang="ru-RU" dirty="0" err="1"/>
              <a:t>уВИЧ-инфицированных</a:t>
            </a:r>
            <a:r>
              <a:rPr lang="ru-RU" dirty="0"/>
              <a:t> пациентов</a:t>
            </a:r>
          </a:p>
          <a:p>
            <a:r>
              <a:rPr lang="ru-RU" dirty="0"/>
              <a:t>Лечение </a:t>
            </a:r>
            <a:r>
              <a:rPr lang="ru-RU" i="1" dirty="0" err="1"/>
              <a:t>сальмонеллезного</a:t>
            </a:r>
            <a:r>
              <a:rPr lang="ru-RU" i="1" dirty="0"/>
              <a:t> </a:t>
            </a:r>
            <a:r>
              <a:rPr lang="ru-RU" dirty="0"/>
              <a:t>менингита рекомендуется использовать </a:t>
            </a:r>
            <a:r>
              <a:rPr lang="ru-RU" dirty="0" err="1"/>
              <a:t>антимикробную</a:t>
            </a:r>
            <a:r>
              <a:rPr lang="ru-RU" dirty="0"/>
              <a:t> терапию в течение 4 недель  в связи с  высокой вероятностью рецидива (~ 64%) (</a:t>
            </a:r>
            <a:r>
              <a:rPr lang="en-US" sz="2300" i="1" dirty="0"/>
              <a:t>Gordon MA. </a:t>
            </a:r>
            <a:r>
              <a:rPr lang="en-US" sz="2300" i="1" dirty="0" err="1"/>
              <a:t>Curr</a:t>
            </a:r>
            <a:r>
              <a:rPr lang="en-US" sz="2300" i="1" dirty="0"/>
              <a:t> </a:t>
            </a:r>
            <a:r>
              <a:rPr lang="en-US" sz="2300" i="1" dirty="0" err="1"/>
              <a:t>Opin</a:t>
            </a:r>
            <a:r>
              <a:rPr lang="en-US" sz="2300" i="1" dirty="0"/>
              <a:t> Infect </a:t>
            </a:r>
            <a:r>
              <a:rPr lang="en-US" sz="2300" i="1" dirty="0" err="1"/>
              <a:t>Dis</a:t>
            </a:r>
            <a:r>
              <a:rPr lang="en-US" sz="2300" i="1" dirty="0"/>
              <a:t> 2011</a:t>
            </a:r>
            <a:r>
              <a:rPr lang="ru-RU" sz="2300" i="1" dirty="0"/>
              <a:t>)</a:t>
            </a:r>
          </a:p>
          <a:p>
            <a:r>
              <a:rPr lang="ru-RU" dirty="0"/>
              <a:t> Для менингита или глубокого поражения ЦНС, высокие дозы </a:t>
            </a:r>
            <a:r>
              <a:rPr lang="ru-RU" dirty="0" err="1"/>
              <a:t>цефтриаксона</a:t>
            </a:r>
            <a:r>
              <a:rPr lang="ru-RU" dirty="0"/>
              <a:t> являются лучшим выбором для оптимального проникновения через гематоэнцефалический барьер. 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859"/>
            <a:ext cx="8763000" cy="98227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err="1">
                <a:solidFill>
                  <a:srgbClr val="FF0000"/>
                </a:solidFill>
              </a:rPr>
              <a:t>Микобактериемия</a:t>
            </a:r>
            <a:r>
              <a:rPr lang="ru-RU" sz="4000" b="1" i="1" dirty="0">
                <a:solidFill>
                  <a:srgbClr val="FF0000"/>
                </a:solidFill>
              </a:rPr>
              <a:t> у ВИЧ-инфицированных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429520" cy="37719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/>
              <a:t>Распространенность </a:t>
            </a:r>
            <a:r>
              <a:rPr lang="ru-RU" dirty="0" err="1"/>
              <a:t>микобактериемии</a:t>
            </a:r>
            <a:r>
              <a:rPr lang="ru-RU" dirty="0"/>
              <a:t> среди ВИЧ-инфицированных госпитализированных лихорадящих пациентов от 9 до 22% [12-15].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err="1"/>
              <a:t>Культуральное</a:t>
            </a:r>
            <a:r>
              <a:rPr lang="ru-RU" dirty="0"/>
              <a:t> исследование крови рекомендуется для диагностики туберкулезного сепсиса и </a:t>
            </a:r>
            <a:r>
              <a:rPr lang="ru-RU" dirty="0" err="1"/>
              <a:t>генерализованной</a:t>
            </a:r>
            <a:r>
              <a:rPr lang="ru-RU" dirty="0"/>
              <a:t> </a:t>
            </a:r>
            <a:r>
              <a:rPr lang="ru-RU" dirty="0" err="1"/>
              <a:t>МАС-инфекции</a:t>
            </a:r>
            <a:r>
              <a:rPr lang="ru-RU" dirty="0"/>
              <a:t>, а также  мониторинга за  её лечением.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0632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Микобактериемия</a:t>
            </a:r>
            <a:r>
              <a:rPr lang="ru-RU" b="1" i="1" dirty="0">
                <a:solidFill>
                  <a:srgbClr val="FF0000"/>
                </a:solidFill>
              </a:rPr>
              <a:t> у ВИЧ-инфицированных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7615262" cy="33944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/>
              <a:t>50% ВИЧ-инфицированных пациентов с </a:t>
            </a:r>
            <a:r>
              <a:rPr lang="ru-RU" dirty="0" err="1"/>
              <a:t>микобактериальным</a:t>
            </a:r>
            <a:r>
              <a:rPr lang="ru-RU" dirty="0"/>
              <a:t> сепсисом, умирает в течение месяца после госпитализации [16].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/>
              <a:t> Смертность у пациентов с </a:t>
            </a:r>
            <a:r>
              <a:rPr lang="ru-RU" dirty="0" err="1"/>
              <a:t>микобактериемией</a:t>
            </a:r>
            <a:r>
              <a:rPr lang="ru-RU" dirty="0"/>
              <a:t> часто является результатом отсроченного или пропущенного диагноза ТБ, что связано с трудностями  диагностики из-за нетипичного проявления[18-21].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/>
              <a:t>Длительность исследования посева крови на туберкулез  3 недели [23, 24], причина поздней диагностики. Смерть наступает до того, как у большинства пациентов будет получена культура крови ТБ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3" cstate="print"/>
          <a:srcRect l="24818" t="31250" r="40044" b="19792"/>
          <a:stretch>
            <a:fillRect/>
          </a:stretch>
        </p:blipFill>
        <p:spPr bwMode="auto">
          <a:xfrm>
            <a:off x="2857488" y="857238"/>
            <a:ext cx="4591064" cy="37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4" cstate="print"/>
          <a:srcRect l="23161" t="80173" r="26355" b="12535"/>
          <a:stretch>
            <a:fillRect/>
          </a:stretch>
        </p:blipFill>
        <p:spPr bwMode="auto">
          <a:xfrm>
            <a:off x="0" y="0"/>
            <a:ext cx="7786710" cy="82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88" y="4554156"/>
            <a:ext cx="6286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PLoS</a:t>
            </a:r>
            <a:r>
              <a:rPr lang="en-US" dirty="0"/>
              <a:t> One. 2013 Aug 5;8(8):e70305. </a:t>
            </a:r>
            <a:r>
              <a:rPr lang="en-US" dirty="0" err="1"/>
              <a:t>doi</a:t>
            </a:r>
            <a:r>
              <a:rPr lang="en-US" dirty="0"/>
              <a:t>: 10.1371/journal.pone.0070305. Print 2013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Острейший туберкулезный сепсис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00115"/>
            <a:ext cx="7429552" cy="376835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всегда </a:t>
            </a:r>
            <a:r>
              <a:rPr lang="ru-RU" dirty="0" err="1"/>
              <a:t>генерализованная</a:t>
            </a:r>
            <a:r>
              <a:rPr lang="ru-RU" dirty="0"/>
              <a:t> форма, характеризующаяся быстрым течением, тяжелой интоксикацией с наличием в органах и тканях множественных мельчайших участков </a:t>
            </a:r>
            <a:r>
              <a:rPr lang="ru-RU" dirty="0" err="1"/>
              <a:t>казеоза</a:t>
            </a:r>
            <a:r>
              <a:rPr lang="ru-RU" dirty="0"/>
              <a:t> без грануляционного вала</a:t>
            </a:r>
          </a:p>
          <a:p>
            <a:r>
              <a:rPr lang="ru-RU" dirty="0"/>
              <a:t>у больных ВИЧ-инфекцией на фоне глубокого иммунодефицита (среди пациентов с количеством CD4+лимфоцитов менее 50 клеток/мкл в 25% случаев от всех клинических форм туберкулеза)</a:t>
            </a:r>
          </a:p>
          <a:p>
            <a:r>
              <a:rPr lang="ru-RU" dirty="0"/>
              <a:t>  Особенность: отсутствие видимых изменений на рентгенограмме </a:t>
            </a:r>
          </a:p>
          <a:p>
            <a:r>
              <a:rPr lang="ru-RU" dirty="0"/>
              <a:t>В 10-15% наблюдений можно обнаружить МБТ (чаще методом ПЦР или посевом)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714890"/>
            <a:ext cx="350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Зимина В.Н. и </a:t>
            </a:r>
            <a:r>
              <a:rPr lang="ru-RU" b="1" dirty="0" err="1"/>
              <a:t>соавт</a:t>
            </a:r>
            <a:r>
              <a:rPr lang="ru-RU" b="1" dirty="0"/>
              <a:t>. 2015 г.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5032"/>
            <a:ext cx="8001056" cy="8572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Исследование крови на МБТ у ВИЧ-инфицированных пациентов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« комбинация </a:t>
            </a:r>
            <a:r>
              <a:rPr lang="ru-RU" sz="3100" b="1" dirty="0" err="1">
                <a:solidFill>
                  <a:srgbClr val="FF0000"/>
                </a:solidFill>
              </a:rPr>
              <a:t>предтестовых</a:t>
            </a:r>
            <a:r>
              <a:rPr lang="ru-RU" sz="3100" b="1" dirty="0">
                <a:solidFill>
                  <a:srgbClr val="FF0000"/>
                </a:solidFill>
              </a:rPr>
              <a:t> маркеров</a:t>
            </a:r>
            <a:r>
              <a:rPr lang="ru-RU" sz="2400" b="1" dirty="0">
                <a:solidFill>
                  <a:srgbClr val="FF0000"/>
                </a:solidFill>
              </a:rPr>
              <a:t>»: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43"/>
            <a:ext cx="8229600" cy="264320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иммуносупрессия</a:t>
            </a:r>
            <a:r>
              <a:rPr lang="ru-RU" dirty="0"/>
              <a:t> с количеством CD4 менее 100 клеток/мкл; </a:t>
            </a:r>
          </a:p>
          <a:p>
            <a:r>
              <a:rPr lang="ru-RU" dirty="0"/>
              <a:t> анемия средней степени тяжести и тяжелая; </a:t>
            </a:r>
          </a:p>
          <a:p>
            <a:r>
              <a:rPr lang="ru-RU" dirty="0"/>
              <a:t>тяжелое состояние больного; </a:t>
            </a:r>
          </a:p>
          <a:p>
            <a:r>
              <a:rPr lang="ru-RU" dirty="0"/>
              <a:t>невозможность собрать мокроту.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035504"/>
            <a:ext cx="685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Зимина В.Н. и </a:t>
            </a:r>
            <a:r>
              <a:rPr lang="ru-RU" dirty="0" err="1"/>
              <a:t>соавт</a:t>
            </a:r>
            <a:r>
              <a:rPr lang="ru-RU" dirty="0"/>
              <a:t>. Выявление микобактерий туберкулеза в крови как метод диагностики </a:t>
            </a:r>
            <a:r>
              <a:rPr lang="ru-RU" dirty="0" err="1"/>
              <a:t>генерализованного</a:t>
            </a:r>
            <a:r>
              <a:rPr lang="ru-RU" dirty="0"/>
              <a:t> туберкулеза у пациентов с ВИЧ-инфекцией. Журнал </a:t>
            </a:r>
            <a:r>
              <a:rPr lang="ru-RU" dirty="0" err="1"/>
              <a:t>инфектологии</a:t>
            </a:r>
            <a:r>
              <a:rPr lang="ru-RU" dirty="0"/>
              <a:t>. 2017;9(1):62-66. 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Systemic Candidiasis</a:t>
            </a:r>
            <a:endParaRPr lang="en-US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977628"/>
            <a:ext cx="8458200" cy="316587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/>
              <a:t>проспективное</a:t>
            </a:r>
            <a:r>
              <a:rPr lang="ru-RU" sz="2800" dirty="0"/>
              <a:t> исследование (микроскопия и посеву грибков) у пациентов с ВИЧ / </a:t>
            </a:r>
            <a:r>
              <a:rPr lang="ru-RU" sz="2800" dirty="0" err="1"/>
              <a:t>СПИДом</a:t>
            </a:r>
            <a:r>
              <a:rPr lang="ru-RU" sz="2800" dirty="0"/>
              <a:t> в северной Индии. </a:t>
            </a:r>
          </a:p>
          <a:p>
            <a:r>
              <a:rPr lang="ru-RU" sz="2800" dirty="0"/>
              <a:t>виды </a:t>
            </a:r>
            <a:r>
              <a:rPr lang="ru-RU" sz="2800" dirty="0" err="1"/>
              <a:t>Candida</a:t>
            </a:r>
            <a:r>
              <a:rPr lang="ru-RU" sz="2800" dirty="0"/>
              <a:t> (86,5%), </a:t>
            </a:r>
            <a:r>
              <a:rPr lang="ru-RU" sz="2800" dirty="0" err="1"/>
              <a:t>Aspergillus</a:t>
            </a:r>
            <a:r>
              <a:rPr lang="ru-RU" sz="2800" dirty="0"/>
              <a:t> (6,5%), </a:t>
            </a:r>
            <a:r>
              <a:rPr lang="ru-RU" sz="2800" dirty="0" err="1"/>
              <a:t>Cryptococcus</a:t>
            </a:r>
            <a:r>
              <a:rPr lang="ru-RU" sz="2800" dirty="0"/>
              <a:t> (3,3%), </a:t>
            </a:r>
            <a:r>
              <a:rPr lang="ru-RU" sz="2800" dirty="0" err="1"/>
              <a:t>Penicillium</a:t>
            </a:r>
            <a:r>
              <a:rPr lang="ru-RU" sz="2800" dirty="0"/>
              <a:t> (1,9%), </a:t>
            </a:r>
            <a:r>
              <a:rPr lang="ru-RU" sz="2800" dirty="0" err="1"/>
              <a:t>Alternaria</a:t>
            </a:r>
            <a:r>
              <a:rPr lang="ru-RU" sz="2800" dirty="0"/>
              <a:t> и </a:t>
            </a:r>
            <a:r>
              <a:rPr lang="ru-RU" sz="2800" dirty="0" err="1"/>
              <a:t>Rhodotorula</a:t>
            </a:r>
            <a:r>
              <a:rPr lang="ru-RU" sz="2800" dirty="0"/>
              <a:t>. (0,9%). </a:t>
            </a:r>
          </a:p>
          <a:p>
            <a:r>
              <a:rPr lang="ru-RU" sz="2800" dirty="0"/>
              <a:t>Среди </a:t>
            </a:r>
            <a:r>
              <a:rPr lang="ru-RU" sz="2800" dirty="0" err="1"/>
              <a:t>Candida</a:t>
            </a:r>
            <a:r>
              <a:rPr lang="ru-RU" sz="2800" dirty="0"/>
              <a:t> вид </a:t>
            </a:r>
            <a:r>
              <a:rPr lang="ru-RU" sz="2800" dirty="0" err="1"/>
              <a:t>Candida</a:t>
            </a:r>
            <a:r>
              <a:rPr lang="ru-RU" sz="2800" dirty="0"/>
              <a:t> </a:t>
            </a:r>
            <a:r>
              <a:rPr lang="ru-RU" sz="2800" dirty="0" err="1"/>
              <a:t>albicans</a:t>
            </a:r>
            <a:r>
              <a:rPr lang="ru-RU" sz="2800" dirty="0"/>
              <a:t> (75,8%), C. </a:t>
            </a:r>
            <a:r>
              <a:rPr lang="ru-RU" sz="2800" dirty="0" err="1"/>
              <a:t>tropicalis</a:t>
            </a:r>
            <a:r>
              <a:rPr lang="ru-RU" sz="2800" dirty="0"/>
              <a:t> (9,7%) и др.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6862" t="27702" r="21597" b="61736"/>
          <a:stretch>
            <a:fillRect/>
          </a:stretch>
        </p:blipFill>
        <p:spPr bwMode="auto">
          <a:xfrm>
            <a:off x="533400" y="971550"/>
            <a:ext cx="8001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1600200"/>
            <a:ext cx="8153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dirty="0"/>
              <a:t>Canadian Journal of Infectious Diseases and Medical Microbiology 2016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42"/>
            <a:ext cx="9001156" cy="3165881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  </a:t>
            </a:r>
            <a:r>
              <a:rPr lang="ru-RU" altLang="ru-RU" sz="3600" b="1" dirty="0">
                <a:solidFill>
                  <a:srgbClr val="FF0000"/>
                </a:solidFill>
              </a:rPr>
              <a:t>Сепсис  = инфекция + органная дисфункция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29200" y="-742950"/>
            <a:ext cx="17077134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71900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229100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0300" y="3829050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0300" y="4400550"/>
            <a:ext cx="113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71902"/>
            <a:ext cx="1587500" cy="4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29101"/>
            <a:ext cx="2112432" cy="64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Криптококковый</a:t>
            </a:r>
            <a:r>
              <a:rPr lang="ru-RU" dirty="0"/>
              <a:t> сепсис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00151"/>
            <a:ext cx="5214974" cy="356831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Диссеминированные клинические формы </a:t>
            </a:r>
            <a:r>
              <a:rPr lang="ru-RU" dirty="0" err="1"/>
              <a:t>криптококкового</a:t>
            </a:r>
            <a:r>
              <a:rPr lang="ru-RU" dirty="0"/>
              <a:t> микоза у ВИЧ-инфицированных включают поражения многих органов и систем, прежде всего, оболочек головного мозга (</a:t>
            </a:r>
            <a:r>
              <a:rPr lang="ru-RU" dirty="0" err="1"/>
              <a:t>криптококковый</a:t>
            </a:r>
            <a:r>
              <a:rPr lang="ru-RU" dirty="0"/>
              <a:t> менингит наблюдается в 80 % случаев), а также сердца, костей, почек и надпочечников, глаза, предстательной железы и лимфатических узлов </a:t>
            </a:r>
            <a:endParaRPr lang="en-US" dirty="0"/>
          </a:p>
          <a:p>
            <a:endParaRPr lang="en-US" i="1" dirty="0"/>
          </a:p>
          <a:p>
            <a:r>
              <a:rPr lang="ru-RU" i="1" dirty="0"/>
              <a:t>Пархоменко Ю. Г., </a:t>
            </a:r>
            <a:r>
              <a:rPr lang="ru-RU" i="1" dirty="0" err="1"/>
              <a:t>Солнышкова</a:t>
            </a:r>
            <a:r>
              <a:rPr lang="ru-RU" i="1" dirty="0"/>
              <a:t> Т. Г., </a:t>
            </a:r>
            <a:r>
              <a:rPr lang="ru-RU" i="1" dirty="0" err="1"/>
              <a:t>Тишкевич</a:t>
            </a:r>
            <a:r>
              <a:rPr lang="ru-RU" i="1" dirty="0"/>
              <a:t> О. А. // Архив патологии. — 2004.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0694" y="1200152"/>
            <a:ext cx="3186106" cy="297895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3076" name="Picture 4" descr="ÐÐµÐ¶Ð°Ð»ÑÐ²ÐµÐ¾Ð»ÑÑÐ½ÑÐµ Ð¿ÐµÑÐµÐ³Ð¾ÑÐ¾Ð´ÐºÐ¸ ÑÑÐ¾Ð»ÑÐµÐ½Ñ, Ð² Ð¿ÐµÑÐµÐ³Ð¾ÑÐ¾Ð´ÐºÐ°Ñ Ð¸ Ð¿ÑÐ¾ÑÐ²ÐµÑÐ°Ñ Ð°Ð»ÑÐ²ÐµÐ¾Ð» ÑÐºÐ¾Ð¿Ð»ÐµÐ½Ð¸Ñ Ð³ÑÐ¸Ð±ÐºÐ¾Ð²ÑÑ ÑÐ»ÐµÐ¼ÐµÐ½Ñ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3" y="1339445"/>
            <a:ext cx="3118143" cy="176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50032"/>
            <a:ext cx="7086600" cy="36552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Микробиологическая диагностика сепсиса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5" y="735806"/>
            <a:ext cx="8678893" cy="440769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Материал для микробиологического исследования должен быть взят до назначения антибиотиков.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Если больной получает АБ терапию, то материал следует забирать непосредственно перед очередным введением препарата.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Стандартом исследования крови на стерильность является забор материала из двух периферических вен  в два флакона со средой, либо на ПЦР.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Возможно взятие крови на исследование из центрального венозного катетера, если </a:t>
            </a:r>
            <a:r>
              <a:rPr lang="ru-RU" altLang="ru-RU" sz="2400" b="1" dirty="0">
                <a:solidFill>
                  <a:srgbClr val="000099"/>
                </a:solidFill>
              </a:rPr>
              <a:t>он был установлен не более 48 часов назад</a:t>
            </a:r>
            <a:r>
              <a:rPr lang="ru-RU" altLang="ru-RU" sz="24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В качестве материала может выступать любая биологическая жидкость, отделяемое раны и т.п.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Чувствительность бактериологического исследования крови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две культуры крови выявили только 80% инфекций кровотока, 3 культуры крови –  обнаружили 96% эпизодов. </a:t>
            </a:r>
            <a:endParaRPr lang="en-US" dirty="0"/>
          </a:p>
          <a:p>
            <a:r>
              <a:rPr lang="ru-RU" dirty="0"/>
              <a:t>может потребоваться до четырех посевов крови в течение 24-часового периода для &gt; 99% чувствительности теста. (</a:t>
            </a:r>
            <a:r>
              <a:rPr lang="ru-RU" sz="2000" dirty="0"/>
              <a:t>FR </a:t>
            </a:r>
            <a:r>
              <a:rPr lang="ru-RU" sz="2000" dirty="0" err="1"/>
              <a:t>Cockerill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., </a:t>
            </a:r>
            <a:r>
              <a:rPr lang="ru-RU" sz="2000" dirty="0" err="1"/>
              <a:t>Clin</a:t>
            </a:r>
            <a:r>
              <a:rPr lang="ru-RU" sz="2000" dirty="0"/>
              <a:t>. </a:t>
            </a:r>
            <a:r>
              <a:rPr lang="ru-RU" sz="2000" dirty="0" err="1"/>
              <a:t>Infect</a:t>
            </a:r>
            <a:r>
              <a:rPr lang="ru-RU" sz="2000" dirty="0"/>
              <a:t>. </a:t>
            </a:r>
            <a:r>
              <a:rPr lang="ru-RU" sz="2000" dirty="0" err="1"/>
              <a:t>Dis</a:t>
            </a:r>
            <a:r>
              <a:rPr lang="ru-RU" sz="2000" dirty="0"/>
              <a:t>. 38: 1724-1730, 2004</a:t>
            </a:r>
            <a:r>
              <a:rPr lang="ru-RU" dirty="0"/>
              <a:t>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800100"/>
            <a:ext cx="91440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Скорость и точность предварительного результатов посева крови влияет на ведение пациентов и исход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2114550"/>
            <a:ext cx="8915400" cy="2400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Система непрерывного контроля посева крови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Немедленное сообщение о результатах окраски  по Грамму  микробов из позитивных бутылок для коррекции  эмпирической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антимикробной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терапии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Лечение </a:t>
            </a:r>
            <a:r>
              <a:rPr lang="ru-RU" dirty="0" err="1">
                <a:solidFill>
                  <a:srgbClr val="FF0000"/>
                </a:solidFill>
              </a:rPr>
              <a:t>ВИЧ-позитивных</a:t>
            </a:r>
            <a:r>
              <a:rPr lang="ru-RU" dirty="0">
                <a:solidFill>
                  <a:srgbClr val="FF0000"/>
                </a:solidFill>
              </a:rPr>
              <a:t> пациентов с сепсисом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мало чем отличается от лечения </a:t>
            </a:r>
            <a:r>
              <a:rPr lang="ru-RU" dirty="0" err="1"/>
              <a:t>ВИЧ-негативных</a:t>
            </a:r>
            <a:r>
              <a:rPr lang="ru-RU" dirty="0"/>
              <a:t> пациентов с сепсисом. </a:t>
            </a:r>
          </a:p>
          <a:p>
            <a:endParaRPr lang="ru-RU" sz="2400" i="1" dirty="0"/>
          </a:p>
          <a:p>
            <a:r>
              <a:rPr lang="en-US" sz="2400" i="1" dirty="0"/>
              <a:t>Dellinger RP, Mitchell ML, Rhodes A, et al. Surviving Sepsis Campaign: International Guidelines for Management of Severe Sepsis and Septic Shock: 2012, Surviving Sepsis Campaign; http://www. sccm.org/Documents/SSC-Guidelines.pdf. Accessed 15 June 2015</a:t>
            </a:r>
            <a:endParaRPr lang="ru-RU" sz="24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33468"/>
            <a:ext cx="8229600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46" y="909938"/>
            <a:ext cx="8229600" cy="3394472"/>
          </a:xfrm>
        </p:spPr>
        <p:txBody>
          <a:bodyPr/>
          <a:lstStyle/>
          <a:p>
            <a:r>
              <a:rPr lang="ru-RU" dirty="0"/>
              <a:t>Каждый </a:t>
            </a:r>
            <a:r>
              <a:rPr lang="ru-RU" b="1" dirty="0">
                <a:solidFill>
                  <a:srgbClr val="C00000"/>
                </a:solidFill>
              </a:rPr>
              <a:t>час (!)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задержки назначения адекватной антибактериальной терапии после развития гипотензии увеличивает смертность на </a:t>
            </a:r>
            <a:r>
              <a:rPr lang="ru-RU" b="1" dirty="0">
                <a:solidFill>
                  <a:srgbClr val="C00000"/>
                </a:solidFill>
              </a:rPr>
              <a:t>7,6%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298076"/>
            <a:ext cx="75714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/>
              <a:t>Kumar A., Roberts D., Wood K.E. et al. </a:t>
            </a:r>
            <a:r>
              <a:rPr lang="en-US" sz="1400" i="1" dirty="0" err="1"/>
              <a:t>Duratio</a:t>
            </a:r>
            <a:r>
              <a:rPr lang="en-US" sz="1400" i="1" dirty="0"/>
              <a:t> of hypotension before initiation of effective</a:t>
            </a:r>
            <a:br>
              <a:rPr lang="en-US" sz="1400" i="1" dirty="0"/>
            </a:br>
            <a:r>
              <a:rPr lang="en-US" sz="1400" i="1" dirty="0"/>
              <a:t>antimicrobial therapy is the critical </a:t>
            </a:r>
            <a:r>
              <a:rPr lang="en-US" sz="1400" i="1" dirty="0" err="1"/>
              <a:t>dererminant</a:t>
            </a:r>
            <a:r>
              <a:rPr lang="en-US" sz="1400" i="1" dirty="0"/>
              <a:t> of survival in human septic shock // Crit. Care Med/ - </a:t>
            </a:r>
            <a:br>
              <a:rPr lang="en-US" sz="1400" i="1" dirty="0"/>
            </a:br>
            <a:r>
              <a:rPr lang="en-US" sz="1400" i="1" dirty="0"/>
              <a:t>2006. – Vol. 34 (6). – P. 1586 – 1596.</a:t>
            </a:r>
            <a:endParaRPr lang="ru-RU" sz="1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7890" y="3286130"/>
            <a:ext cx="6022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первые 3 часа умирает 1 из 5!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575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11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выборе </a:t>
            </a:r>
            <a:r>
              <a:rPr lang="ru-RU" dirty="0" err="1">
                <a:solidFill>
                  <a:srgbClr val="FF0000"/>
                </a:solidFill>
              </a:rPr>
              <a:t>антимикробной</a:t>
            </a:r>
            <a:r>
              <a:rPr lang="ru-RU" dirty="0">
                <a:solidFill>
                  <a:srgbClr val="FF0000"/>
                </a:solidFill>
              </a:rPr>
              <a:t> терапии следует учесть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305"/>
            <a:ext cx="8443914" cy="37861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sz="4400" dirty="0"/>
              <a:t>Первичный очаг инфекции</a:t>
            </a:r>
          </a:p>
          <a:p>
            <a:r>
              <a:rPr lang="ru-RU" sz="4400" dirty="0"/>
              <a:t> Распространенные </a:t>
            </a:r>
            <a:r>
              <a:rPr lang="ru-RU" sz="4400" dirty="0" err="1"/>
              <a:t>патогены</a:t>
            </a:r>
            <a:r>
              <a:rPr lang="ru-RU" sz="4400" dirty="0"/>
              <a:t> в сообществе, больнице</a:t>
            </a:r>
          </a:p>
          <a:p>
            <a:r>
              <a:rPr lang="ru-RU" sz="4400" dirty="0"/>
              <a:t> паттерны </a:t>
            </a:r>
            <a:r>
              <a:rPr lang="ru-RU" sz="4400" dirty="0" err="1"/>
              <a:t>резистентности</a:t>
            </a:r>
            <a:r>
              <a:rPr lang="ru-RU" sz="4400" dirty="0"/>
              <a:t> этих распространенных </a:t>
            </a:r>
            <a:r>
              <a:rPr lang="ru-RU" sz="4400" dirty="0" err="1"/>
              <a:t>патогенов</a:t>
            </a:r>
            <a:endParaRPr lang="ru-RU" sz="4400" dirty="0"/>
          </a:p>
          <a:p>
            <a:r>
              <a:rPr lang="ru-RU" sz="4400" dirty="0"/>
              <a:t> возраст и сопутствующие заболевания пациентов, включая хронические заболевания (например, диабет) и хроническую дисфункцию органов (например, печеночную или почечную недостаточность), наличие </a:t>
            </a:r>
            <a:r>
              <a:rPr lang="ru-RU" sz="4400" dirty="0" err="1"/>
              <a:t>инвазивных</a:t>
            </a:r>
            <a:r>
              <a:rPr lang="ru-RU" sz="4400" dirty="0"/>
              <a:t> устройств (например, центральные венозные линии или мочевой катетер)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Поскольку нет дополнительных рекомендаций о том, как лечить ВИЧ-инфицированных пациентов с сепсисом, важно помнить, какие патогенные микроорганизмы чаще встречаются у этих пациентов. </a:t>
            </a:r>
            <a:r>
              <a:rPr lang="ru-RU"/>
              <a:t>Особое внимание следует уделить внутрибольничным инфекциям.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3f2196bc621e73a5d623470508a25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-857274"/>
            <a:ext cx="11430000" cy="64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321454"/>
            <a:ext cx="7772400" cy="1102519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/slide/e/E8tfSoYL1gpFd6P05VxKubRvQ9TsAHU7wmiIjB/slide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821687"/>
            <a:ext cx="10325136" cy="7300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рина\Pictures\template-powerpoint-medical-a-cute-internal-medicine-powerpoint-background-with-a-stethoscope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250825" y="789386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endParaRPr lang="ru-RU" altLang="ru-RU" b="1" dirty="0"/>
          </a:p>
          <a:p>
            <a:pPr marL="342900" indent="-342900" eaLnBrk="1" hangingPunct="1">
              <a:buFontTx/>
              <a:buAutoNum type="arabicPeriod"/>
            </a:pPr>
            <a:endParaRPr lang="ru-RU" alt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5725" y="-46229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buFontTx/>
              <a:buAutoNum type="arabicPeriod"/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32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Критерии сепсиса, тяжелого сепсиса </a:t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( 2016 г.)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125132"/>
            <a:ext cx="7500990" cy="34694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altLang="ru-RU" b="1" dirty="0"/>
          </a:p>
          <a:p>
            <a:pPr>
              <a:buFontTx/>
              <a:buAutoNum type="arabicPeriod"/>
            </a:pPr>
            <a:r>
              <a:rPr lang="ru-RU" altLang="ru-RU" b="1" dirty="0"/>
              <a:t>Органная недостаточность = ≥ 2 балла по </a:t>
            </a:r>
            <a:r>
              <a:rPr lang="ru-RU" altLang="ru-RU" b="1" dirty="0" err="1"/>
              <a:t>qSOFA</a:t>
            </a:r>
            <a:r>
              <a:rPr lang="ru-RU" altLang="ru-RU" b="1" dirty="0"/>
              <a:t> (ЧД ≥ 22, систолическое АД ≤ 100, нарушение сознания)</a:t>
            </a:r>
          </a:p>
          <a:p>
            <a:pPr>
              <a:buFontTx/>
              <a:buAutoNum type="arabicPeriod"/>
            </a:pPr>
            <a:endParaRPr lang="ru-RU" altLang="ru-RU" b="1" dirty="0"/>
          </a:p>
          <a:p>
            <a:pPr>
              <a:buFontTx/>
              <a:buAutoNum type="arabicPeriod"/>
            </a:pPr>
            <a:r>
              <a:rPr lang="ru-RU" altLang="ru-RU" b="1" dirty="0"/>
              <a:t>Септический шок: сепсис +гипотензия (необходимость в </a:t>
            </a:r>
            <a:r>
              <a:rPr lang="ru-RU" altLang="ru-RU" b="1" dirty="0" err="1"/>
              <a:t>вазопрессорах</a:t>
            </a:r>
            <a:r>
              <a:rPr lang="ru-RU" altLang="ru-RU" b="1" dirty="0"/>
              <a:t> для поддержания ср АД ≥ 65 мм </a:t>
            </a:r>
            <a:r>
              <a:rPr lang="ru-RU" altLang="ru-RU" b="1" dirty="0" err="1"/>
              <a:t>рт.ст</a:t>
            </a:r>
            <a:r>
              <a:rPr lang="ru-RU" altLang="ru-RU" b="1" dirty="0"/>
              <a:t>.), </a:t>
            </a:r>
            <a:r>
              <a:rPr lang="ru-RU" altLang="ru-RU" b="1" dirty="0" err="1"/>
              <a:t>лактат</a:t>
            </a:r>
            <a:r>
              <a:rPr lang="ru-RU" altLang="ru-RU" b="1" dirty="0"/>
              <a:t> &gt; 2 </a:t>
            </a:r>
            <a:r>
              <a:rPr lang="ru-RU" altLang="ru-RU" b="1" dirty="0" err="1"/>
              <a:t>мМ</a:t>
            </a:r>
            <a:r>
              <a:rPr lang="ru-RU" altLang="ru-RU" b="1" dirty="0"/>
              <a:t>/л</a:t>
            </a:r>
          </a:p>
          <a:p>
            <a:pPr>
              <a:buFontTx/>
              <a:buAutoNum type="arabicPeriod"/>
            </a:pPr>
            <a:endParaRPr lang="ru-RU" altLang="ru-RU" b="1" dirty="0"/>
          </a:p>
          <a:p>
            <a:pPr>
              <a:buFontTx/>
              <a:buAutoNum type="arabicPeriod"/>
            </a:pPr>
            <a:r>
              <a:rPr lang="ru-RU" altLang="ru-RU" b="1" dirty="0"/>
              <a:t>При сепсисе летальность в среднем  10%, при септическом шоке 50%.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-1125167"/>
            <a:ext cx="13595730" cy="723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-642959"/>
            <a:ext cx="15297166" cy="69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82" name="Group 274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8858280" cy="5265077"/>
        </p:xfrm>
        <a:graphic>
          <a:graphicData uri="http://schemas.openxmlformats.org/drawingml/2006/table">
            <a:tbl>
              <a:tblPr/>
              <a:tblGrid>
                <a:gridCol w="885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Клинические критерии сепсиса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Лихорадка температура &gt;38,</a:t>
                      </a:r>
                      <a:r>
                        <a:rPr kumimoji="0" lang="en-US" altLang="ru-RU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Гипотермия температура &lt;36</a:t>
                      </a:r>
                      <a:r>
                        <a:rPr kumimoji="0" lang="en-US" altLang="ru-RU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Тахикардия &gt;90/мин 	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Тахипноэ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(частота дыханий свыше 20 в минуту)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Нарушение сознания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4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Выраженные отеки или положительный жидкостный баланс (&gt;20 мл/кг за 24 часа)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Гипергликемия (&gt;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ммоль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/л) в отсутствие сахарного диабета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Критерии воспаления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 сепсисе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Лейкоцитоз &gt;12х10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Лейкопения &lt;4х10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Сдвиг в сторону незрелых форм (&gt;10%)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Повышение СРБ в крови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Содержание ПКТ в крови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7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Гемодинамические критерии септического шока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245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Артериальная гипотензия: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</a:t>
                      </a:r>
                      <a:r>
                        <a:rPr kumimoji="0" lang="ru-RU" altLang="ru-RU" sz="14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</a:t>
                      </a:r>
                      <a:r>
                        <a:rPr kumimoji="0" lang="ru-RU" altLang="ru-RU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&lt;90 мм. рт. ст., или снижение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</a:t>
                      </a:r>
                      <a:r>
                        <a:rPr kumimoji="0" lang="ru-RU" altLang="ru-RU" sz="14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более, чем на 40 мм. рт. ст. (у взрослых)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9" name="Group 73"/>
          <p:cNvGraphicFramePr>
            <a:graphicFrameLocks noGrp="1"/>
          </p:cNvGraphicFramePr>
          <p:nvPr>
            <p:ph idx="1"/>
          </p:nvPr>
        </p:nvGraphicFramePr>
        <p:xfrm>
          <a:off x="0" y="214295"/>
          <a:ext cx="8964613" cy="4768486"/>
        </p:xfrm>
        <a:graphic>
          <a:graphicData uri="http://schemas.openxmlformats.org/drawingml/2006/table">
            <a:tbl>
              <a:tblPr/>
              <a:tblGrid>
                <a:gridCol w="896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органной дисфункции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Артериальная гипоксемия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PaO</a:t>
                      </a:r>
                      <a:r>
                        <a:rPr kumimoji="0" lang="ru-RU" altLang="ru-RU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FiO</a:t>
                      </a:r>
                      <a:r>
                        <a:rPr kumimoji="0" lang="ru-RU" altLang="ru-RU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300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Острая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олигурия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0,5 мл/кг/час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несмотря на адекватную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инфузионную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терапию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креатинина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более чем на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 (0,5 мг/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6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коагуляции: АЧТВ &gt; 60 сек или МНО &gt;1,5.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Тромбоцитопения &lt; 100х10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3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Гипербилирубинемия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70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Кишечная непроходимость (отсутствие кишечных шумов)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Индикаторы тканевой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гипоперфузии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36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Гиперлактатемия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больше верхней границы нормы для данной лаборатории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22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Симптом замедленного заполнения капилляров, мраморность конечностей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1958</Words>
  <Application>Microsoft Office PowerPoint</Application>
  <PresentationFormat>Экран (16:9)</PresentationFormat>
  <Paragraphs>247</Paragraphs>
  <Slides>39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Тема Office</vt:lpstr>
      <vt:lpstr>СЕПСИС У БОЛЬНЫХ   ВИЧ-ИНФЕКЦИЕЙ</vt:lpstr>
      <vt:lpstr>Презентация PowerPoint</vt:lpstr>
      <vt:lpstr>Презентация PowerPoint</vt:lpstr>
      <vt:lpstr>Презентация PowerPoint</vt:lpstr>
      <vt:lpstr> Критерии сепсиса, тяжелого сепсиса  ( 2016 г.) 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сепсиса у ВИЧ+</vt:lpstr>
      <vt:lpstr>Актуальность сепсиса у ВИЧ+</vt:lpstr>
      <vt:lpstr>Бактериальные инфекции кровотока</vt:lpstr>
      <vt:lpstr>ЭТИОЛОГИЯ СЕПСИСА у ВИЧ+</vt:lpstr>
      <vt:lpstr>Презентация PowerPoint</vt:lpstr>
      <vt:lpstr> Тяжелый сепсис –  сепсис-индуцированная тканевая гипоперфузия или органная дисфункция, развившаяся  на фоне очага инфекции</vt:lpstr>
      <vt:lpstr>Летальность от инфекций кровотока у ВИЧ -инфицированных</vt:lpstr>
      <vt:lpstr>Этиология сепсиса у больных ВИЧ (РКИБ 2017-2019 г.г. N=18)</vt:lpstr>
      <vt:lpstr>Характеристика ВИЧ +  больных сепсисом</vt:lpstr>
      <vt:lpstr>Характеристика ВИЧ +  больных сепсисом</vt:lpstr>
      <vt:lpstr>Инфекционные эндокардиты у ВИЧ+</vt:lpstr>
      <vt:lpstr>Инфекционные эндокардиты у ВИЧ+</vt:lpstr>
      <vt:lpstr>Cальмонеллезная септицемия</vt:lpstr>
      <vt:lpstr>Cальмонеллезная септицемия</vt:lpstr>
      <vt:lpstr>Микобактериемия у ВИЧ-инфицированных</vt:lpstr>
      <vt:lpstr>Микобактериемия у ВИЧ-инфицированных</vt:lpstr>
      <vt:lpstr>Презентация PowerPoint</vt:lpstr>
      <vt:lpstr>Острейший туберкулезный сепсис</vt:lpstr>
      <vt:lpstr>Исследование крови на МБТ у ВИЧ-инфицированных пациентов   « комбинация предтестовых маркеров»: </vt:lpstr>
      <vt:lpstr>Systemic Candidiasis</vt:lpstr>
      <vt:lpstr>Презентация PowerPoint</vt:lpstr>
      <vt:lpstr>Криптококковый сепсис</vt:lpstr>
      <vt:lpstr>Микробиологическая диагностика сепсиса </vt:lpstr>
      <vt:lpstr>Чувствительность бактериологического исследования крови</vt:lpstr>
      <vt:lpstr>Скорость и точность предварительного результатов посева крови влияет на ведение пациентов и исход </vt:lpstr>
      <vt:lpstr>Лечение ВИЧ-позитивных пациентов с сепсисом </vt:lpstr>
      <vt:lpstr>Презентация PowerPoint</vt:lpstr>
      <vt:lpstr>При выборе антимикробной терапии следует учесть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Media Team</cp:lastModifiedBy>
  <cp:revision>30</cp:revision>
  <dcterms:created xsi:type="dcterms:W3CDTF">2019-08-27T10:05:50Z</dcterms:created>
  <dcterms:modified xsi:type="dcterms:W3CDTF">2019-09-19T09:30:47Z</dcterms:modified>
</cp:coreProperties>
</file>