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57" r:id="rId4"/>
    <p:sldId id="295" r:id="rId5"/>
    <p:sldId id="258" r:id="rId6"/>
    <p:sldId id="271" r:id="rId7"/>
    <p:sldId id="288" r:id="rId8"/>
    <p:sldId id="270" r:id="rId9"/>
    <p:sldId id="289" r:id="rId10"/>
    <p:sldId id="290" r:id="rId11"/>
    <p:sldId id="292" r:id="rId12"/>
    <p:sldId id="263" r:id="rId13"/>
    <p:sldId id="297" r:id="rId14"/>
    <p:sldId id="296" r:id="rId15"/>
    <p:sldId id="298" r:id="rId16"/>
    <p:sldId id="291" r:id="rId17"/>
    <p:sldId id="277" r:id="rId18"/>
    <p:sldId id="293" r:id="rId19"/>
    <p:sldId id="294" r:id="rId20"/>
    <p:sldId id="299" r:id="rId21"/>
    <p:sldId id="300" r:id="rId22"/>
    <p:sldId id="281" r:id="rId23"/>
    <p:sldId id="282" r:id="rId24"/>
  </p:sldIdLst>
  <p:sldSz cx="18288000" cy="10287000"/>
  <p:notesSz cx="6858000" cy="9144000"/>
  <p:embeddedFontLst>
    <p:embeddedFont>
      <p:font typeface="Comic Sans MS" pitchFamily="66" charset="0"/>
      <p:regular r:id="rId26"/>
      <p:bold r:id="rId27"/>
    </p:embeddedFont>
    <p:embeddedFont>
      <p:font typeface="Lato" charset="0"/>
      <p:regular r:id="rId28"/>
      <p:bold r:id="rId29"/>
      <p:italic r:id="rId30"/>
      <p:bold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Cormorant Garamond Medium" charset="-52"/>
      <p:regular r:id="rId36"/>
      <p:bold r:id="rId37"/>
      <p:italic r:id="rId38"/>
      <p:boldItalic r:id="rId39"/>
    </p:embeddedFont>
    <p:embeddedFont>
      <p:font typeface="Mali Light" charset="0"/>
      <p:regular r:id="rId40"/>
      <p:bold r:id="rId41"/>
      <p:italic r:id="rId42"/>
      <p:boldItalic r:id="rId43"/>
    </p:embeddedFont>
    <p:embeddedFont>
      <p:font typeface="Cormorant Garamond" charset="-52"/>
      <p:bold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4" roundtripDataSignature="AMtx7mizjJEXncH9MoKzFHr3SDH+RA2q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-191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74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77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23687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c1439504ed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1c1439504ed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1c1439504ed_0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g1c1439504ed_0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1c1439504ed_0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g1c1439504ed_0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1c1439504ed_0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g1c1439504ed_0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c1439504ed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g1c1439504ed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c1439504ed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g1c1439504ed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1c1439504ed_0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g1c1439504ed_0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1c1439504ed_0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g1c1439504ed_0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1c1439504ed_0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g1c1439504ed_0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1c1439504ed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g1c1439504ed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c1439504ed_2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g1c1439504ed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c1439504ed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1c1439504ed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c1439504ed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g1c1439504ed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1c1439504ed_0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g1c1439504ed_0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c1439504ed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g1c1439504ed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c1439504ed_0_5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1c1439504ed_0_5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g1c1439504ed_0_5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c1439504ed_0_5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1c1439504ed_0_5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g1c1439504ed_0_5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1c1439504ed_0_5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1c1439504ed_0_5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c1439504ed_0_53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1c1439504ed_0_53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g1c1439504ed_0_5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1c1439504ed_0_5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1c1439504ed_0_5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c1439504ed_0_5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1c1439504ed_0_5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1" name="Google Shape;111;g1c1439504ed_0_54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2" name="Google Shape;112;g1c1439504ed_0_5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1c1439504ed_0_5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1c1439504ed_0_5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c1439504ed_0_5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1c1439504ed_0_55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g1c1439504ed_0_55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9" name="Google Shape;119;g1c1439504ed_0_55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g1c1439504ed_0_55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1" name="Google Shape;121;g1c1439504ed_0_5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1c1439504ed_0_5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1c1439504ed_0_5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c1439504ed_0_5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1c1439504ed_0_5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1c1439504ed_0_5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1c1439504ed_0_5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c1439504ed_0_56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1c1439504ed_0_56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g1c1439504ed_0_56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3" name="Google Shape;133;g1c1439504ed_0_5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1c1439504ed_0_5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1c1439504ed_0_5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c1439504ed_0_57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1c1439504ed_0_57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g1c1439504ed_0_57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0" name="Google Shape;140;g1c1439504ed_0_5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1c1439504ed_0_5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1c1439504ed_0_5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c1439504ed_0_58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1c1439504ed_0_580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g1c1439504ed_0_5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g1c1439504ed_0_5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1c1439504ed_0_5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c1439504ed_0_586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1c1439504ed_0_586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g1c1439504ed_0_58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1c1439504ed_0_5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1c1439504ed_0_5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c1439504ed_0_5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g1c1439504ed_0_5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g1c1439504ed_0_5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g1c1439504ed_0_5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g1c1439504ed_0_5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g1c1439504ed_1_1"/>
          <p:cNvPicPr preferRelativeResize="0"/>
          <p:nvPr/>
        </p:nvPicPr>
        <p:blipFill rotWithShape="1">
          <a:blip r:embed="rId3">
            <a:alphaModFix/>
          </a:blip>
          <a:srcRect l="18503" t="30075" r="1707" b="16664"/>
          <a:stretch/>
        </p:blipFill>
        <p:spPr>
          <a:xfrm>
            <a:off x="9476000" y="596800"/>
            <a:ext cx="9096300" cy="9096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37" name="Picture 13" descr="C:\Users\larisa1\Downloads\11zon_cropped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1" y="385758"/>
            <a:ext cx="9431790" cy="943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0" name="Google Shape;160;g1c1439504ed_1_1"/>
          <p:cNvGrpSpPr/>
          <p:nvPr/>
        </p:nvGrpSpPr>
        <p:grpSpPr>
          <a:xfrm>
            <a:off x="14855098" y="1695215"/>
            <a:ext cx="6865833" cy="6896608"/>
            <a:chOff x="1813" y="0"/>
            <a:chExt cx="809173" cy="812800"/>
          </a:xfrm>
        </p:grpSpPr>
        <p:sp>
          <p:nvSpPr>
            <p:cNvPr id="161" name="Google Shape;161;g1c1439504ed_1_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8DE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g1c1439504ed_1_1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g1c1439504ed_1_1"/>
          <p:cNvGrpSpPr/>
          <p:nvPr/>
        </p:nvGrpSpPr>
        <p:grpSpPr>
          <a:xfrm>
            <a:off x="-3735219" y="1695215"/>
            <a:ext cx="6865833" cy="6896608"/>
            <a:chOff x="1813" y="0"/>
            <a:chExt cx="809173" cy="812800"/>
          </a:xfrm>
        </p:grpSpPr>
        <p:sp>
          <p:nvSpPr>
            <p:cNvPr id="164" name="Google Shape;164;g1c1439504ed_1_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g1c1439504ed_1_1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" name="Google Shape;166;g1c1439504ed_1_1"/>
          <p:cNvGrpSpPr/>
          <p:nvPr/>
        </p:nvGrpSpPr>
        <p:grpSpPr>
          <a:xfrm>
            <a:off x="17404047" y="4057616"/>
            <a:ext cx="1835256" cy="5575438"/>
            <a:chOff x="-59165" y="0"/>
            <a:chExt cx="2447008" cy="7433917"/>
          </a:xfrm>
        </p:grpSpPr>
        <p:sp>
          <p:nvSpPr>
            <p:cNvPr id="167" name="Google Shape;167;g1c1439504ed_1_1"/>
            <p:cNvSpPr txBox="1"/>
            <p:nvPr/>
          </p:nvSpPr>
          <p:spPr>
            <a:xfrm rot="5400000">
              <a:off x="-3237999" y="3664151"/>
              <a:ext cx="6948600" cy="5909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ru-RU" sz="2400" dirty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ГАУЗ «РЦПБ СПИД и ИЗ МЗ РТ»</a:t>
              </a:r>
              <a:endParaRPr lang="ru-RU" sz="2400" dirty="0"/>
            </a:p>
          </p:txBody>
        </p:sp>
        <p:grpSp>
          <p:nvGrpSpPr>
            <p:cNvPr id="168" name="Google Shape;168;g1c1439504ed_1_1"/>
            <p:cNvGrpSpPr/>
            <p:nvPr/>
          </p:nvGrpSpPr>
          <p:grpSpPr>
            <a:xfrm>
              <a:off x="209555" y="0"/>
              <a:ext cx="2178288" cy="2279479"/>
              <a:chOff x="32623" y="0"/>
              <a:chExt cx="703877" cy="736575"/>
            </a:xfrm>
          </p:grpSpPr>
          <p:sp>
            <p:nvSpPr>
              <p:cNvPr id="169" name="Google Shape;169;g1c1439504ed_1_1"/>
              <p:cNvSpPr/>
              <p:nvPr/>
            </p:nvSpPr>
            <p:spPr>
              <a:xfrm>
                <a:off x="32623" y="0"/>
                <a:ext cx="4101" cy="70642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70642" extrusionOk="0">
                    <a:moveTo>
                      <a:pt x="2050" y="0"/>
                    </a:moveTo>
                    <a:lnTo>
                      <a:pt x="2050" y="0"/>
                    </a:lnTo>
                    <a:cubicBezTo>
                      <a:pt x="4101" y="23503"/>
                      <a:pt x="4101" y="47139"/>
                      <a:pt x="2050" y="70642"/>
                    </a:cubicBezTo>
                    <a:cubicBezTo>
                      <a:pt x="0" y="47139"/>
                      <a:pt x="0" y="23503"/>
                      <a:pt x="2050" y="0"/>
                    </a:cubicBezTo>
                    <a:close/>
                  </a:path>
                </a:pathLst>
              </a:custGeom>
              <a:solidFill>
                <a:srgbClr val="D8DEDF"/>
              </a:solidFill>
              <a:ln w="28575" cap="flat" cmpd="sng">
                <a:solidFill>
                  <a:srgbClr val="2E3F4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g1c1439504ed_1_1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1" name="Google Shape;171;g1c1439504ed_1_1"/>
          <p:cNvGrpSpPr/>
          <p:nvPr/>
        </p:nvGrpSpPr>
        <p:grpSpPr>
          <a:xfrm>
            <a:off x="723690" y="2808939"/>
            <a:ext cx="11220300" cy="4305425"/>
            <a:chOff x="0" y="12137"/>
            <a:chExt cx="14960400" cy="5740566"/>
          </a:xfrm>
        </p:grpSpPr>
        <p:sp>
          <p:nvSpPr>
            <p:cNvPr id="172" name="Google Shape;172;g1c1439504ed_1_1"/>
            <p:cNvSpPr txBox="1"/>
            <p:nvPr/>
          </p:nvSpPr>
          <p:spPr>
            <a:xfrm>
              <a:off x="0" y="942156"/>
              <a:ext cx="14960400" cy="48105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3025" b="1" i="0" u="none" strike="noStrike" cap="none" dirty="0" smtClean="0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Профилактика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3025" b="1" dirty="0" smtClean="0">
                  <a:solidFill>
                    <a:srgbClr val="2E3F42"/>
                  </a:solidFill>
                  <a:latin typeface="Cormorant Garamond"/>
                  <a:ea typeface="Cormorant Garamond"/>
                  <a:sym typeface="Cormorant Garamond"/>
                </a:rPr>
                <a:t>ВИЧ-Инфекции</a:t>
              </a:r>
              <a:endParaRPr dirty="0"/>
            </a:p>
          </p:txBody>
        </p:sp>
        <p:sp>
          <p:nvSpPr>
            <p:cNvPr id="173" name="Google Shape;173;g1c1439504ed_1_1"/>
            <p:cNvSpPr txBox="1"/>
            <p:nvPr/>
          </p:nvSpPr>
          <p:spPr>
            <a:xfrm>
              <a:off x="0" y="12137"/>
              <a:ext cx="14960400" cy="812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ru-RU" sz="3300" dirty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ГАУЗ «РЦПБ СПИД и ИЗ МЗ РТ</a:t>
              </a:r>
              <a:r>
                <a:rPr lang="ru-RU" sz="3300" dirty="0" smtClean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»</a:t>
              </a: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larisa1\Downloads\gf-DWyo-cKR7-mK38_nieplodnosc-1920x1080-nocro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0" r="17072"/>
          <a:stretch/>
        </p:blipFill>
        <p:spPr bwMode="auto">
          <a:xfrm>
            <a:off x="-2" y="315973"/>
            <a:ext cx="9144002" cy="961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9" name="Google Shape;769;g1c1439504ed_0_849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70" name="Google Shape;770;g1c1439504ed_0_849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1" name="Google Shape;771;g1c1439504ed_0_849"/>
          <p:cNvSpPr txBox="1"/>
          <p:nvPr/>
        </p:nvSpPr>
        <p:spPr>
          <a:xfrm>
            <a:off x="10651616" y="1279208"/>
            <a:ext cx="7220100" cy="1902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03000"/>
              </a:lnSpc>
            </a:pPr>
            <a:r>
              <a:rPr lang="ru-RU" sz="6000" dirty="0" smtClean="0">
                <a:solidFill>
                  <a:srgbClr val="2E3F42"/>
                </a:solidFill>
                <a:latin typeface="Cormorant Garamond Medium"/>
                <a:ea typeface="Cormorant Garamond Medium"/>
                <a:sym typeface="Cormorant Garamond Medium"/>
              </a:rPr>
              <a:t>Стратегия безопасного полового поведения</a:t>
            </a:r>
            <a:endParaRPr sz="900" dirty="0"/>
          </a:p>
        </p:txBody>
      </p:sp>
      <p:sp>
        <p:nvSpPr>
          <p:cNvPr id="777" name="Google Shape;777;g1c1439504ed_0_849"/>
          <p:cNvSpPr txBox="1"/>
          <p:nvPr/>
        </p:nvSpPr>
        <p:spPr>
          <a:xfrm>
            <a:off x="10651616" y="3959892"/>
            <a:ext cx="6836284" cy="1981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lnSpc>
                <a:spcPct val="140017"/>
              </a:lnSpc>
              <a:buFont typeface="Arial" pitchFamily="34" charset="0"/>
              <a:buChar char="•"/>
            </a:pPr>
            <a:r>
              <a:rPr lang="ru-RU" sz="2299" dirty="0" smtClean="0">
                <a:solidFill>
                  <a:srgbClr val="2E3F42"/>
                </a:solidFill>
                <a:latin typeface="+mn-lt"/>
                <a:ea typeface="Lato"/>
                <a:cs typeface="Lato"/>
                <a:sym typeface="Lato"/>
              </a:rPr>
              <a:t>Сокращение числа сексуальных партнеров;</a:t>
            </a:r>
          </a:p>
          <a:p>
            <a:pPr marL="342900" lvl="0" indent="-342900">
              <a:lnSpc>
                <a:spcPct val="140017"/>
              </a:lnSpc>
              <a:buFont typeface="Arial" pitchFamily="34" charset="0"/>
              <a:buChar char="•"/>
            </a:pPr>
            <a:r>
              <a:rPr lang="ru-RU" sz="2299" dirty="0" smtClean="0">
                <a:solidFill>
                  <a:srgbClr val="2E3F42"/>
                </a:solidFill>
                <a:latin typeface="+mn-lt"/>
                <a:sym typeface="Lato"/>
              </a:rPr>
              <a:t>Обследование на ИППП;</a:t>
            </a:r>
          </a:p>
          <a:p>
            <a:pPr marL="342900" lvl="0" indent="-342900">
              <a:lnSpc>
                <a:spcPct val="140017"/>
              </a:lnSpc>
              <a:buFont typeface="Arial" pitchFamily="34" charset="0"/>
              <a:buChar char="•"/>
            </a:pPr>
            <a:r>
              <a:rPr lang="ru-RU" sz="2299" dirty="0" smtClean="0">
                <a:solidFill>
                  <a:srgbClr val="2E3F42"/>
                </a:solidFill>
                <a:latin typeface="+mn-lt"/>
                <a:sym typeface="Lato"/>
              </a:rPr>
              <a:t>Сохранение верности одному партнеру (</a:t>
            </a:r>
            <a:r>
              <a:rPr lang="ru-RU" sz="2299" dirty="0" smtClean="0">
                <a:solidFill>
                  <a:srgbClr val="2E3F42"/>
                </a:solidFill>
                <a:latin typeface="+mn-lt"/>
                <a:ea typeface="Lato"/>
                <a:cs typeface="Lato"/>
                <a:sym typeface="Lato"/>
              </a:rPr>
              <a:t>моногамия)</a:t>
            </a:r>
            <a:endParaRPr dirty="0">
              <a:latin typeface="+mn-lt"/>
            </a:endParaRPr>
          </a:p>
        </p:txBody>
      </p:sp>
      <p:sp>
        <p:nvSpPr>
          <p:cNvPr id="780" name="Google Shape;780;g1c1439504ed_0_849"/>
          <p:cNvSpPr txBox="1"/>
          <p:nvPr/>
        </p:nvSpPr>
        <p:spPr>
          <a:xfrm>
            <a:off x="10651616" y="3444140"/>
            <a:ext cx="6505008" cy="495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lnSpc>
                <a:spcPct val="140017"/>
              </a:lnSpc>
              <a:buFont typeface="Arial" pitchFamily="34" charset="0"/>
              <a:buChar char="•"/>
            </a:pPr>
            <a:r>
              <a:rPr lang="ru-RU" sz="2299" dirty="0" smtClean="0">
                <a:solidFill>
                  <a:srgbClr val="2E3F42"/>
                </a:solidFill>
                <a:latin typeface="+mn-lt"/>
                <a:ea typeface="Lato"/>
                <a:cs typeface="Lato"/>
                <a:sym typeface="Lato"/>
              </a:rPr>
              <a:t>Использование средств контрацепции;</a:t>
            </a:r>
            <a:endParaRPr dirty="0">
              <a:latin typeface="+mn-lt"/>
            </a:endParaRPr>
          </a:p>
        </p:txBody>
      </p:sp>
      <p:cxnSp>
        <p:nvCxnSpPr>
          <p:cNvPr id="787" name="Google Shape;787;g1c1439504ed_0_849"/>
          <p:cNvCxnSpPr/>
          <p:nvPr/>
        </p:nvCxnSpPr>
        <p:spPr>
          <a:xfrm rot="-5400000">
            <a:off x="4019550" y="5124450"/>
            <a:ext cx="10287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95567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8"/>
          <p:cNvGrpSpPr/>
          <p:nvPr/>
        </p:nvGrpSpPr>
        <p:grpSpPr>
          <a:xfrm>
            <a:off x="14367944" y="1695215"/>
            <a:ext cx="6865795" cy="6896570"/>
            <a:chOff x="1813" y="0"/>
            <a:chExt cx="809173" cy="812800"/>
          </a:xfrm>
        </p:grpSpPr>
        <p:sp>
          <p:nvSpPr>
            <p:cNvPr id="296" name="Google Shape;296;p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8"/>
          <p:cNvGrpSpPr/>
          <p:nvPr/>
        </p:nvGrpSpPr>
        <p:grpSpPr>
          <a:xfrm>
            <a:off x="-3735219" y="1695215"/>
            <a:ext cx="6865795" cy="6896570"/>
            <a:chOff x="1813" y="0"/>
            <a:chExt cx="809173" cy="812800"/>
          </a:xfrm>
        </p:grpSpPr>
        <p:sp>
          <p:nvSpPr>
            <p:cNvPr id="300" name="Google Shape;300;p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3" name="Google Shape;303;p8"/>
          <p:cNvSpPr txBox="1"/>
          <p:nvPr/>
        </p:nvSpPr>
        <p:spPr>
          <a:xfrm>
            <a:off x="1056291" y="208630"/>
            <a:ext cx="16203010" cy="2392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r">
              <a:lnSpc>
                <a:spcPct val="116000"/>
              </a:lnSpc>
            </a:pPr>
            <a:r>
              <a:rPr lang="ru-RU" sz="9000" b="1" dirty="0" smtClean="0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Аварийная ситуация</a:t>
            </a:r>
            <a:endParaRPr lang="ru-RU" dirty="0">
              <a:ea typeface="Cormorant Garamond"/>
            </a:endParaRPr>
          </a:p>
          <a:p>
            <a:pPr lvl="0" algn="r">
              <a:lnSpc>
                <a:spcPct val="116000"/>
              </a:lnSpc>
            </a:pPr>
            <a:r>
              <a:rPr lang="ru-RU" sz="4400" b="1" dirty="0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при повреждении кожных покровов (порез, царапины, укол и т.д.)</a:t>
            </a:r>
          </a:p>
        </p:txBody>
      </p:sp>
      <p:cxnSp>
        <p:nvCxnSpPr>
          <p:cNvPr id="305" name="Google Shape;305;p8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6" name="Google Shape;306;p8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3050;p32"/>
          <p:cNvCxnSpPr/>
          <p:nvPr/>
        </p:nvCxnSpPr>
        <p:spPr>
          <a:xfrm>
            <a:off x="3557966" y="6540970"/>
            <a:ext cx="10329484" cy="0"/>
          </a:xfrm>
          <a:prstGeom prst="straightConnector1">
            <a:avLst/>
          </a:pr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3051;p32"/>
          <p:cNvSpPr/>
          <p:nvPr/>
        </p:nvSpPr>
        <p:spPr>
          <a:xfrm>
            <a:off x="3408586" y="6390921"/>
            <a:ext cx="298760" cy="300098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3057;p32"/>
          <p:cNvGrpSpPr/>
          <p:nvPr/>
        </p:nvGrpSpPr>
        <p:grpSpPr>
          <a:xfrm>
            <a:off x="2428230" y="7353613"/>
            <a:ext cx="2517135" cy="2068260"/>
            <a:chOff x="514350" y="2975372"/>
            <a:chExt cx="1682400" cy="1382381"/>
          </a:xfrm>
        </p:grpSpPr>
        <p:sp>
          <p:nvSpPr>
            <p:cNvPr id="22" name="Google Shape;3058;p32"/>
            <p:cNvSpPr txBox="1"/>
            <p:nvPr/>
          </p:nvSpPr>
          <p:spPr>
            <a:xfrm>
              <a:off x="514350" y="2975372"/>
              <a:ext cx="1682400" cy="1382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ru-RU" sz="2800" dirty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Вымыть с мылом под проточной водой </a:t>
              </a:r>
              <a:endParaRPr sz="1000" dirty="0">
                <a:solidFill>
                  <a:schemeClr val="dk1"/>
                </a:solidFill>
                <a:latin typeface="Lato" charset="0"/>
                <a:ea typeface="Mali Light"/>
                <a:cs typeface="Mali Light"/>
                <a:sym typeface="Mali Light"/>
              </a:endParaRPr>
            </a:p>
          </p:txBody>
        </p:sp>
        <p:sp>
          <p:nvSpPr>
            <p:cNvPr id="23" name="Google Shape;3059;p32"/>
            <p:cNvSpPr txBox="1"/>
            <p:nvPr/>
          </p:nvSpPr>
          <p:spPr>
            <a:xfrm>
              <a:off x="514350" y="3777186"/>
              <a:ext cx="1682400" cy="129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24" name="Google Shape;3060;p32"/>
          <p:cNvGrpSpPr/>
          <p:nvPr/>
        </p:nvGrpSpPr>
        <p:grpSpPr>
          <a:xfrm>
            <a:off x="7392074" y="7384720"/>
            <a:ext cx="2768658" cy="1532241"/>
            <a:chOff x="2600437" y="2967038"/>
            <a:chExt cx="1682400" cy="931080"/>
          </a:xfrm>
        </p:grpSpPr>
        <p:sp>
          <p:nvSpPr>
            <p:cNvPr id="25" name="Google Shape;3061;p32"/>
            <p:cNvSpPr txBox="1"/>
            <p:nvPr/>
          </p:nvSpPr>
          <p:spPr>
            <a:xfrm>
              <a:off x="2600437" y="2967038"/>
              <a:ext cx="1682400" cy="6283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ru-RU" sz="2800" dirty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Обработать 70% спиртом</a:t>
              </a:r>
              <a:endParaRPr sz="10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endParaRPr>
            </a:p>
          </p:txBody>
        </p:sp>
        <p:sp>
          <p:nvSpPr>
            <p:cNvPr id="26" name="Google Shape;3062;p32"/>
            <p:cNvSpPr txBox="1"/>
            <p:nvPr/>
          </p:nvSpPr>
          <p:spPr>
            <a:xfrm>
              <a:off x="2600437" y="3768852"/>
              <a:ext cx="1682400" cy="129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27" name="Google Shape;3066;p32"/>
          <p:cNvGrpSpPr/>
          <p:nvPr/>
        </p:nvGrpSpPr>
        <p:grpSpPr>
          <a:xfrm>
            <a:off x="12823985" y="7408213"/>
            <a:ext cx="2500702" cy="1551194"/>
            <a:chOff x="4686523" y="2975372"/>
            <a:chExt cx="1682400" cy="1043598"/>
          </a:xfrm>
        </p:grpSpPr>
        <p:sp>
          <p:nvSpPr>
            <p:cNvPr id="28" name="Google Shape;3067;p32"/>
            <p:cNvSpPr txBox="1"/>
            <p:nvPr/>
          </p:nvSpPr>
          <p:spPr>
            <a:xfrm>
              <a:off x="4686523" y="2975372"/>
              <a:ext cx="1682400" cy="10435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ru-RU" sz="2800" dirty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Смазать ранку 5% раствором йода</a:t>
              </a:r>
              <a:endParaRPr sz="10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endParaRPr>
            </a:p>
          </p:txBody>
        </p:sp>
        <p:sp>
          <p:nvSpPr>
            <p:cNvPr id="29" name="Google Shape;3068;p32"/>
            <p:cNvSpPr txBox="1"/>
            <p:nvPr/>
          </p:nvSpPr>
          <p:spPr>
            <a:xfrm>
              <a:off x="4686523" y="3777186"/>
              <a:ext cx="1682400" cy="129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>
                <a:solidFill>
                  <a:schemeClr val="dk1"/>
                </a:solidFill>
              </a:endParaRPr>
            </a:p>
          </p:txBody>
        </p:sp>
      </p:grpSp>
      <p:pic>
        <p:nvPicPr>
          <p:cNvPr id="30" name="Picture 2" descr="C:\Users\larisa1\Downloads\030419-drop-of-blood-adobestock_17686849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272" y="3703340"/>
            <a:ext cx="3262042" cy="2174696"/>
          </a:xfrm>
          <a:prstGeom prst="wedgeRoundRectCallou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" name="Picture 3" descr="C:\Users\larisa1\Downloads\Spirt-ot-zapaha-obuvi-1024x7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988" y="3685776"/>
            <a:ext cx="2923015" cy="2192260"/>
          </a:xfrm>
          <a:prstGeom prst="wedgeRoundRectCallou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2" name="Picture 4" descr="C:\Users\larisa1\Downloads\98a2c940eca691332704a70620a07f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3985" y="3672426"/>
            <a:ext cx="2957298" cy="2205610"/>
          </a:xfrm>
          <a:prstGeom prst="wedgeRoundRectCallou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7" name="Google Shape;3051;p32"/>
          <p:cNvSpPr/>
          <p:nvPr/>
        </p:nvSpPr>
        <p:spPr>
          <a:xfrm>
            <a:off x="8627023" y="6398475"/>
            <a:ext cx="298760" cy="300098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051;p32"/>
          <p:cNvSpPr/>
          <p:nvPr/>
        </p:nvSpPr>
        <p:spPr>
          <a:xfrm>
            <a:off x="13738070" y="6398475"/>
            <a:ext cx="298760" cy="300098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larisa1\Desktop\скан\v4-728px-Remove-Foreign-Objects-from-the-Eye-Step-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4" r="25265"/>
          <a:stretch/>
        </p:blipFill>
        <p:spPr bwMode="auto">
          <a:xfrm>
            <a:off x="0" y="315973"/>
            <a:ext cx="9144000" cy="961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69" name="Google Shape;769;g1c1439504ed_0_849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70" name="Google Shape;770;g1c1439504ed_0_849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1" name="Google Shape;771;g1c1439504ed_0_849"/>
          <p:cNvSpPr txBox="1"/>
          <p:nvPr/>
        </p:nvSpPr>
        <p:spPr>
          <a:xfrm>
            <a:off x="10651616" y="1279208"/>
            <a:ext cx="7220100" cy="2282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03000"/>
              </a:lnSpc>
            </a:pPr>
            <a:r>
              <a:rPr lang="ru-RU" sz="4800" b="1" dirty="0">
                <a:solidFill>
                  <a:srgbClr val="2E3F42"/>
                </a:solidFill>
                <a:latin typeface="Cormorant Garamond Medium"/>
                <a:ea typeface="Cormorant Garamond Medium"/>
                <a:sym typeface="Cormorant Garamond Medium"/>
              </a:rPr>
              <a:t>Попадание биологической жидкости на слизистые глаз, носа и рта</a:t>
            </a:r>
          </a:p>
        </p:txBody>
      </p:sp>
      <p:sp>
        <p:nvSpPr>
          <p:cNvPr id="774" name="Google Shape;774;g1c1439504ed_0_849"/>
          <p:cNvSpPr txBox="1"/>
          <p:nvPr/>
        </p:nvSpPr>
        <p:spPr>
          <a:xfrm>
            <a:off x="10651616" y="4375142"/>
            <a:ext cx="6633675" cy="301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40017"/>
              </a:lnSpc>
            </a:pPr>
            <a:r>
              <a:rPr lang="ru-RU" sz="2800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Слизистую оболочку носа и глаз обильно промыть водой (не тереть!!!) Ротовую полость промыть большим количеством воды,  прополоскать 70% раствором этилового спирта.</a:t>
            </a:r>
          </a:p>
        </p:txBody>
      </p:sp>
      <p:cxnSp>
        <p:nvCxnSpPr>
          <p:cNvPr id="787" name="Google Shape;787;g1c1439504ed_0_849"/>
          <p:cNvCxnSpPr/>
          <p:nvPr/>
        </p:nvCxnSpPr>
        <p:spPr>
          <a:xfrm rot="-5400000">
            <a:off x="4019550" y="5124450"/>
            <a:ext cx="10287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5471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8"/>
          <p:cNvGrpSpPr/>
          <p:nvPr/>
        </p:nvGrpSpPr>
        <p:grpSpPr>
          <a:xfrm>
            <a:off x="14367944" y="1695215"/>
            <a:ext cx="6865795" cy="6896570"/>
            <a:chOff x="1813" y="0"/>
            <a:chExt cx="809173" cy="812800"/>
          </a:xfrm>
        </p:grpSpPr>
        <p:sp>
          <p:nvSpPr>
            <p:cNvPr id="296" name="Google Shape;296;p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8"/>
          <p:cNvGrpSpPr/>
          <p:nvPr/>
        </p:nvGrpSpPr>
        <p:grpSpPr>
          <a:xfrm>
            <a:off x="-3735219" y="1695215"/>
            <a:ext cx="6865795" cy="6896570"/>
            <a:chOff x="1813" y="0"/>
            <a:chExt cx="809173" cy="812800"/>
          </a:xfrm>
        </p:grpSpPr>
        <p:sp>
          <p:nvSpPr>
            <p:cNvPr id="300" name="Google Shape;300;p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3" name="Google Shape;303;p8"/>
          <p:cNvSpPr txBox="1"/>
          <p:nvPr/>
        </p:nvSpPr>
        <p:spPr>
          <a:xfrm>
            <a:off x="1056291" y="208630"/>
            <a:ext cx="16203010" cy="232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r">
              <a:lnSpc>
                <a:spcPct val="116000"/>
              </a:lnSpc>
            </a:pPr>
            <a:r>
              <a:rPr lang="ru-RU" sz="9000" b="1" dirty="0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Аварийная ситуация</a:t>
            </a:r>
          </a:p>
          <a:p>
            <a:pPr lvl="0" algn="r">
              <a:lnSpc>
                <a:spcPct val="116000"/>
              </a:lnSpc>
            </a:pPr>
            <a:r>
              <a:rPr lang="ru-RU" sz="3600" b="1" dirty="0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При попадании биологических жидкостей на кожные покровы и одежду</a:t>
            </a:r>
          </a:p>
        </p:txBody>
      </p:sp>
      <p:sp>
        <p:nvSpPr>
          <p:cNvPr id="304" name="Google Shape;304;p8"/>
          <p:cNvSpPr txBox="1"/>
          <p:nvPr/>
        </p:nvSpPr>
        <p:spPr>
          <a:xfrm>
            <a:off x="8986345" y="7948209"/>
            <a:ext cx="10253964" cy="152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38000"/>
              </a:lnSpc>
            </a:pPr>
            <a:r>
              <a:rPr lang="ru-RU" sz="18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При попадании биологических жидкостей на одежду, необходимо</a:t>
            </a:r>
            <a:r>
              <a:rPr lang="ru-RU" sz="1800" b="1" dirty="0" smtClean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endParaRPr lang="en-US" sz="1800" b="1" dirty="0" smtClean="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lvl="0" indent="-342900">
              <a:lnSpc>
                <a:spcPct val="138000"/>
              </a:lnSpc>
              <a:buFont typeface="Arial" pitchFamily="34" charset="0"/>
              <a:buChar char="•"/>
            </a:pPr>
            <a:r>
              <a:rPr lang="ru-RU" sz="18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Одежда снимается и погружается в </a:t>
            </a:r>
            <a:r>
              <a:rPr lang="ru-RU" sz="1800" b="1" dirty="0" err="1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дез</a:t>
            </a:r>
            <a:r>
              <a:rPr lang="ru-RU" sz="18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. Раствор; </a:t>
            </a:r>
          </a:p>
          <a:p>
            <a:pPr marL="342900" lvl="0" indent="-342900">
              <a:lnSpc>
                <a:spcPct val="138000"/>
              </a:lnSpc>
              <a:buFont typeface="Arial" pitchFamily="34" charset="0"/>
              <a:buChar char="•"/>
            </a:pPr>
            <a:r>
              <a:rPr lang="ru-RU" sz="18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Обувь дважды протирается </a:t>
            </a:r>
            <a:r>
              <a:rPr lang="ru-RU" sz="1800" b="1" dirty="0" err="1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дез</a:t>
            </a:r>
            <a:r>
              <a:rPr lang="ru-RU" sz="18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. раствором (руки при этом в перчатках);</a:t>
            </a:r>
          </a:p>
          <a:p>
            <a:pPr marL="342900" lvl="0" indent="-342900">
              <a:lnSpc>
                <a:spcPct val="138000"/>
              </a:lnSpc>
              <a:buFont typeface="Arial" pitchFamily="34" charset="0"/>
              <a:buChar char="•"/>
            </a:pPr>
            <a:r>
              <a:rPr lang="ru-RU" sz="18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Участок тела под одеждой протереть 70% спиртом</a:t>
            </a:r>
            <a:r>
              <a:rPr lang="ru-RU" sz="1800" b="1" dirty="0" smtClean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;</a:t>
            </a:r>
            <a:endParaRPr lang="ru-RU" sz="1800" b="1" dirty="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05" name="Google Shape;305;p8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6" name="Google Shape;306;p8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Picture 2" descr="C:\Users\larisa1\Downloads\Katharismos-Kseramenon-Lekedon-Aimatos-apo-Rouxa-kai-Alla-Yfasmata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345" y="3427819"/>
            <a:ext cx="6274676" cy="418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304;p8"/>
          <p:cNvSpPr txBox="1"/>
          <p:nvPr/>
        </p:nvSpPr>
        <p:spPr>
          <a:xfrm>
            <a:off x="930164" y="7945232"/>
            <a:ext cx="7505509" cy="1911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38000"/>
              </a:lnSpc>
            </a:pPr>
            <a:r>
              <a:rPr lang="ru-RU" sz="18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При попадании биологических жидкостей на поврежденные кожные покровы, необходимо:</a:t>
            </a:r>
          </a:p>
          <a:p>
            <a:pPr marL="342900" lvl="0" indent="-342900">
              <a:lnSpc>
                <a:spcPct val="138000"/>
              </a:lnSpc>
              <a:buFont typeface="Arial" pitchFamily="34" charset="0"/>
              <a:buChar char="•"/>
            </a:pPr>
            <a:r>
              <a:rPr lang="ru-RU" sz="18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Обработать 70% спиртом;</a:t>
            </a:r>
          </a:p>
          <a:p>
            <a:pPr marL="342900" lvl="0" indent="-342900">
              <a:lnSpc>
                <a:spcPct val="138000"/>
              </a:lnSpc>
              <a:buFont typeface="Arial" pitchFamily="34" charset="0"/>
              <a:buChar char="•"/>
            </a:pPr>
            <a:r>
              <a:rPr lang="ru-RU" sz="18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Промыть водой с мылом;</a:t>
            </a:r>
          </a:p>
          <a:p>
            <a:pPr marL="342900" lvl="0" indent="-342900">
              <a:lnSpc>
                <a:spcPct val="138000"/>
              </a:lnSpc>
              <a:buFont typeface="Arial" pitchFamily="34" charset="0"/>
              <a:buChar char="•"/>
            </a:pPr>
            <a:r>
              <a:rPr lang="ru-RU" sz="18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Повторно обработать 70% спиртом</a:t>
            </a:r>
            <a:r>
              <a:rPr lang="ru-RU" sz="1800" b="1" dirty="0" smtClean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;</a:t>
            </a:r>
            <a:endParaRPr lang="ru-RU" sz="1800" b="1" dirty="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848" y="3357076"/>
            <a:ext cx="5282561" cy="423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20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8"/>
          <p:cNvGrpSpPr/>
          <p:nvPr/>
        </p:nvGrpSpPr>
        <p:grpSpPr>
          <a:xfrm>
            <a:off x="14367944" y="1695215"/>
            <a:ext cx="6865795" cy="6896570"/>
            <a:chOff x="1813" y="0"/>
            <a:chExt cx="809173" cy="812800"/>
          </a:xfrm>
        </p:grpSpPr>
        <p:sp>
          <p:nvSpPr>
            <p:cNvPr id="296" name="Google Shape;296;p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8"/>
          <p:cNvGrpSpPr/>
          <p:nvPr/>
        </p:nvGrpSpPr>
        <p:grpSpPr>
          <a:xfrm>
            <a:off x="-3735219" y="1695215"/>
            <a:ext cx="6865795" cy="6896570"/>
            <a:chOff x="1813" y="0"/>
            <a:chExt cx="809173" cy="812800"/>
          </a:xfrm>
        </p:grpSpPr>
        <p:sp>
          <p:nvSpPr>
            <p:cNvPr id="300" name="Google Shape;300;p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3" name="Google Shape;303;p8"/>
          <p:cNvSpPr txBox="1"/>
          <p:nvPr/>
        </p:nvSpPr>
        <p:spPr>
          <a:xfrm>
            <a:off x="1056291" y="208630"/>
            <a:ext cx="16203010" cy="32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r">
              <a:lnSpc>
                <a:spcPct val="116000"/>
              </a:lnSpc>
            </a:pPr>
            <a:r>
              <a:rPr lang="ru-RU" sz="9000" b="1" dirty="0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Согласно Федеральному Закону РФ №38 от </a:t>
            </a:r>
            <a:r>
              <a:rPr lang="ru-RU" sz="9000" b="1" dirty="0" smtClean="0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1995 г. </a:t>
            </a:r>
            <a:endParaRPr dirty="0"/>
          </a:p>
        </p:txBody>
      </p:sp>
      <p:sp>
        <p:nvSpPr>
          <p:cNvPr id="304" name="Google Shape;304;p8"/>
          <p:cNvSpPr txBox="1"/>
          <p:nvPr/>
        </p:nvSpPr>
        <p:spPr>
          <a:xfrm>
            <a:off x="3303455" y="8342936"/>
            <a:ext cx="10253964" cy="146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38000"/>
              </a:lnSpc>
            </a:pPr>
            <a:r>
              <a:rPr lang="ru-RU" sz="2300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Любой гражданин РФ может обследоваться на ВИЧ</a:t>
            </a:r>
            <a:r>
              <a:rPr lang="ru-RU" sz="2300" dirty="0" smtClean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ru-RU" sz="2300" b="1" u="sng" dirty="0" smtClean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добровольно, бесплатно, анонимно (при желании) и с консультированием по всем вопросам.</a:t>
            </a:r>
            <a:endParaRPr lang="ru-RU" sz="2300" b="1" u="sng" dirty="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05" name="Google Shape;305;p8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6" name="Google Shape;306;p8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194" name="Picture 2" descr="C:\Users\larisa1\Downloads\vich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23"/>
          <a:stretch/>
        </p:blipFill>
        <p:spPr bwMode="auto">
          <a:xfrm>
            <a:off x="1623848" y="3431530"/>
            <a:ext cx="5381488" cy="416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larisa1\Downloads\vich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6"/>
          <a:stretch/>
        </p:blipFill>
        <p:spPr bwMode="auto">
          <a:xfrm>
            <a:off x="8562181" y="3431530"/>
            <a:ext cx="7140273" cy="41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59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g1c1439504ed_0_849"/>
          <p:cNvPicPr preferRelativeResize="0"/>
          <p:nvPr/>
        </p:nvPicPr>
        <p:blipFill rotWithShape="1">
          <a:blip r:embed="rId3">
            <a:alphaModFix/>
          </a:blip>
          <a:srcRect l="24229" t="28006" r="30685" b="585"/>
          <a:stretch/>
        </p:blipFill>
        <p:spPr>
          <a:xfrm>
            <a:off x="0" y="315973"/>
            <a:ext cx="9143998" cy="9616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C:\Users\larisa1\Downloads\TASS_2886472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3" r="17704"/>
          <a:stretch/>
        </p:blipFill>
        <p:spPr bwMode="auto">
          <a:xfrm>
            <a:off x="0" y="315973"/>
            <a:ext cx="9143998" cy="961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9" name="Google Shape;769;g1c1439504ed_0_849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70" name="Google Shape;770;g1c1439504ed_0_849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1" name="Google Shape;771;g1c1439504ed_0_849"/>
          <p:cNvSpPr txBox="1"/>
          <p:nvPr/>
        </p:nvSpPr>
        <p:spPr>
          <a:xfrm>
            <a:off x="10651616" y="900836"/>
            <a:ext cx="7220100" cy="2282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03000"/>
              </a:lnSpc>
            </a:pPr>
            <a:r>
              <a:rPr lang="ru-RU" sz="7200" dirty="0" smtClean="0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Тестирование на ВИЧ-инфекцию</a:t>
            </a:r>
            <a:endParaRPr sz="1050" dirty="0"/>
          </a:p>
        </p:txBody>
      </p:sp>
      <p:sp>
        <p:nvSpPr>
          <p:cNvPr id="774" name="Google Shape;774;g1c1439504ed_0_849"/>
          <p:cNvSpPr txBox="1"/>
          <p:nvPr/>
        </p:nvSpPr>
        <p:spPr>
          <a:xfrm>
            <a:off x="10651616" y="3394919"/>
            <a:ext cx="6633675" cy="495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lnSpc>
                <a:spcPct val="140017"/>
              </a:lnSpc>
              <a:buFont typeface="Arial" pitchFamily="34" charset="0"/>
              <a:buChar char="•"/>
            </a:pPr>
            <a:r>
              <a:rPr lang="ru-RU" sz="2299" b="1" dirty="0" smtClean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Раннее выявление</a:t>
            </a:r>
            <a:endParaRPr b="1" dirty="0"/>
          </a:p>
        </p:txBody>
      </p:sp>
      <p:sp>
        <p:nvSpPr>
          <p:cNvPr id="777" name="Google Shape;777;g1c1439504ed_0_849"/>
          <p:cNvSpPr txBox="1"/>
          <p:nvPr/>
        </p:nvSpPr>
        <p:spPr>
          <a:xfrm>
            <a:off x="10651616" y="3890247"/>
            <a:ext cx="5594850" cy="1485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17"/>
              </a:lnSpc>
            </a:pPr>
            <a:r>
              <a:rPr lang="ru-RU" sz="2299" dirty="0" smtClean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Тестирование позволяет выявить ВИЧ  на ранней стадии, что важно для начала своевременного лечения</a:t>
            </a:r>
            <a:r>
              <a:rPr lang="ru-RU" sz="2299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;</a:t>
            </a:r>
            <a:endParaRPr dirty="0"/>
          </a:p>
        </p:txBody>
      </p:sp>
      <p:sp>
        <p:nvSpPr>
          <p:cNvPr id="780" name="Google Shape;780;g1c1439504ed_0_849"/>
          <p:cNvSpPr txBox="1"/>
          <p:nvPr/>
        </p:nvSpPr>
        <p:spPr>
          <a:xfrm>
            <a:off x="10651616" y="7428061"/>
            <a:ext cx="6505008" cy="495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lnSpc>
                <a:spcPct val="140017"/>
              </a:lnSpc>
              <a:buFont typeface="Arial" pitchFamily="34" charset="0"/>
              <a:buChar char="•"/>
            </a:pPr>
            <a:r>
              <a:rPr lang="ru-RU" sz="2299" b="1" dirty="0" smtClean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Доступность лечения</a:t>
            </a:r>
            <a:endParaRPr b="1" dirty="0"/>
          </a:p>
        </p:txBody>
      </p:sp>
      <p:sp>
        <p:nvSpPr>
          <p:cNvPr id="783" name="Google Shape;783;g1c1439504ed_0_849"/>
          <p:cNvSpPr txBox="1"/>
          <p:nvPr/>
        </p:nvSpPr>
        <p:spPr>
          <a:xfrm>
            <a:off x="10651616" y="5942077"/>
            <a:ext cx="5594850" cy="1485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17"/>
              </a:lnSpc>
            </a:pPr>
            <a:r>
              <a:rPr lang="ru-RU" sz="2299" dirty="0" smtClean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Знание своего ВИЧ-статуса позволяет принять меры для снижения риска передачи вируса другим;</a:t>
            </a:r>
            <a:endParaRPr dirty="0"/>
          </a:p>
        </p:txBody>
      </p:sp>
      <p:sp>
        <p:nvSpPr>
          <p:cNvPr id="786" name="Google Shape;786;g1c1439504ed_0_849"/>
          <p:cNvSpPr txBox="1"/>
          <p:nvPr/>
        </p:nvSpPr>
        <p:spPr>
          <a:xfrm>
            <a:off x="10651616" y="5399302"/>
            <a:ext cx="5594850" cy="495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lnSpc>
                <a:spcPct val="140017"/>
              </a:lnSpc>
              <a:buFont typeface="Arial" pitchFamily="34" charset="0"/>
              <a:buChar char="•"/>
            </a:pPr>
            <a:r>
              <a:rPr lang="ru-RU" sz="2299" b="1" dirty="0" smtClean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Снижение риска передачи</a:t>
            </a:r>
            <a:endParaRPr b="1" dirty="0"/>
          </a:p>
        </p:txBody>
      </p:sp>
      <p:cxnSp>
        <p:nvCxnSpPr>
          <p:cNvPr id="787" name="Google Shape;787;g1c1439504ed_0_849"/>
          <p:cNvCxnSpPr/>
          <p:nvPr/>
        </p:nvCxnSpPr>
        <p:spPr>
          <a:xfrm rot="-5400000">
            <a:off x="4019550" y="5124450"/>
            <a:ext cx="10287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780;g1c1439504ed_0_849"/>
          <p:cNvSpPr txBox="1"/>
          <p:nvPr/>
        </p:nvSpPr>
        <p:spPr>
          <a:xfrm>
            <a:off x="10651616" y="7923389"/>
            <a:ext cx="6505008" cy="1485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17"/>
              </a:lnSpc>
            </a:pPr>
            <a:r>
              <a:rPr lang="ru-RU" sz="2299" dirty="0" smtClean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Ранняя диагностика позволяет начать лечение, которое замедляет прогрессирование ВИЧ-инфекции;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327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1c1439504ed_0_635"/>
          <p:cNvSpPr txBox="1"/>
          <p:nvPr/>
        </p:nvSpPr>
        <p:spPr>
          <a:xfrm>
            <a:off x="2171684" y="315973"/>
            <a:ext cx="13944600" cy="2536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03000"/>
              </a:lnSpc>
            </a:pPr>
            <a:r>
              <a:rPr lang="ru-RU" sz="8000" dirty="0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Современные методы диагностики ВИЧ</a:t>
            </a:r>
          </a:p>
        </p:txBody>
      </p:sp>
      <p:cxnSp>
        <p:nvCxnSpPr>
          <p:cNvPr id="627" name="Google Shape;627;g1c1439504ed_0_635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8" name="Google Shape;628;g1c1439504ed_0_635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41" name="Google Shape;641;g1c1439504ed_0_635"/>
          <p:cNvGrpSpPr/>
          <p:nvPr/>
        </p:nvGrpSpPr>
        <p:grpSpPr>
          <a:xfrm>
            <a:off x="551793" y="2191667"/>
            <a:ext cx="16707474" cy="2104043"/>
            <a:chOff x="0" y="201155"/>
            <a:chExt cx="5301600" cy="2805390"/>
          </a:xfrm>
        </p:grpSpPr>
        <p:sp>
          <p:nvSpPr>
            <p:cNvPr id="642" name="Google Shape;642;g1c1439504ed_0_635"/>
            <p:cNvSpPr txBox="1"/>
            <p:nvPr/>
          </p:nvSpPr>
          <p:spPr>
            <a:xfrm>
              <a:off x="0" y="201155"/>
              <a:ext cx="5301600" cy="344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3" name="Google Shape;643;g1c1439504ed_0_635"/>
            <p:cNvSpPr txBox="1"/>
            <p:nvPr/>
          </p:nvSpPr>
          <p:spPr>
            <a:xfrm>
              <a:off x="265435" y="1208617"/>
              <a:ext cx="5036100" cy="1797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1" algn="just">
                <a:lnSpc>
                  <a:spcPct val="127000"/>
                </a:lnSpc>
              </a:pPr>
              <a:r>
                <a:rPr lang="ru-RU" sz="2300" dirty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В настоящее время в диагностике ВИЧ используется двухуровневый подход – косвенные и прямые тесты. Косвенные тесты позволяют обнаружить в крови пациента специфические антитела к ВИЧ, а прямые тесты помогают выявить собственно сам ВИЧ и определить степень вирусной нагрузки на </a:t>
              </a:r>
              <a:r>
                <a:rPr lang="ru-RU" sz="2300" dirty="0" smtClean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организм.</a:t>
              </a:r>
              <a:endParaRPr lang="ru-RU" sz="2300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449528"/>
              </p:ext>
            </p:extLst>
          </p:nvPr>
        </p:nvGraphicFramePr>
        <p:xfrm>
          <a:off x="5725853" y="4573868"/>
          <a:ext cx="7868227" cy="4902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82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599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92846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chemeClr val="tx1"/>
                          </a:solidFill>
                        </a:rPr>
                        <a:t>Метод исследования</a:t>
                      </a:r>
                    </a:p>
                  </a:txBody>
                  <a:tcPr marL="167031" marR="167031" marT="83516" marB="835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solidFill>
                            <a:schemeClr val="tx1"/>
                          </a:solidFill>
                        </a:rPr>
                        <a:t>Диагностический принцип</a:t>
                      </a:r>
                    </a:p>
                  </a:txBody>
                  <a:tcPr marL="167031" marR="167031" marT="83516" marB="83516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2846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/>
                        <a:t>Экспресс-тест ИХА</a:t>
                      </a:r>
                    </a:p>
                  </a:txBody>
                  <a:tcPr marL="167031" marR="167031" marT="83516" marB="835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/>
                        <a:t>Выявление антител к ВИЧ</a:t>
                      </a:r>
                    </a:p>
                  </a:txBody>
                  <a:tcPr marL="167031" marR="167031" marT="83516" marB="83516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05754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err="1" smtClean="0"/>
                        <a:t>Скрининговый</a:t>
                      </a:r>
                      <a:r>
                        <a:rPr lang="ru-RU" sz="2100" dirty="0" smtClean="0"/>
                        <a:t> тест ИФА</a:t>
                      </a:r>
                    </a:p>
                  </a:txBody>
                  <a:tcPr marL="167031" marR="167031" marT="83516" marB="835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/>
                        <a:t>Выявление антител к ВИЧ и антигенов вируса</a:t>
                      </a:r>
                    </a:p>
                  </a:txBody>
                  <a:tcPr marL="167031" marR="167031" marT="83516" marB="83516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05754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err="1" smtClean="0"/>
                        <a:t>Иммуноблот</a:t>
                      </a:r>
                      <a:endParaRPr lang="ru-RU" sz="2100" dirty="0"/>
                    </a:p>
                  </a:txBody>
                  <a:tcPr marL="167031" marR="167031" marT="83516" marB="835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/>
                        <a:t>Антитела к нескольким белкам ВИЧ</a:t>
                      </a:r>
                    </a:p>
                  </a:txBody>
                  <a:tcPr marL="167031" marR="167031" marT="83516" marB="83516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05754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/>
                        <a:t>ПЦР</a:t>
                      </a:r>
                      <a:endParaRPr lang="ru-RU" sz="2100" dirty="0"/>
                    </a:p>
                  </a:txBody>
                  <a:tcPr marL="167031" marR="167031" marT="83516" marB="835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/>
                        <a:t>Исследуется генетический материал вируса</a:t>
                      </a:r>
                    </a:p>
                  </a:txBody>
                  <a:tcPr marL="167031" marR="167031" marT="83516" marB="83516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6C6D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c1439504ed_0_389"/>
          <p:cNvSpPr txBox="1"/>
          <p:nvPr/>
        </p:nvSpPr>
        <p:spPr>
          <a:xfrm>
            <a:off x="1028700" y="1164908"/>
            <a:ext cx="11516400" cy="209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03000"/>
              </a:lnSpc>
            </a:pPr>
            <a:r>
              <a:rPr lang="ru-RU" sz="6600" dirty="0" smtClean="0">
                <a:solidFill>
                  <a:srgbClr val="D8DEDF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Что делать, если тест на ВИЧ положительный</a:t>
            </a:r>
            <a:r>
              <a:rPr lang="en-US" sz="6600" dirty="0" smtClean="0">
                <a:solidFill>
                  <a:srgbClr val="D8DEDF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?</a:t>
            </a:r>
            <a:endParaRPr lang="ru-RU" sz="6600" dirty="0">
              <a:solidFill>
                <a:srgbClr val="D8DEDF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grpSp>
        <p:nvGrpSpPr>
          <p:cNvPr id="449" name="Google Shape;449;g1c1439504ed_0_389"/>
          <p:cNvGrpSpPr/>
          <p:nvPr/>
        </p:nvGrpSpPr>
        <p:grpSpPr>
          <a:xfrm>
            <a:off x="834114" y="4957087"/>
            <a:ext cx="5325638" cy="3017146"/>
            <a:chOff x="-44" y="0"/>
            <a:chExt cx="7100851" cy="4022864"/>
          </a:xfrm>
        </p:grpSpPr>
        <p:sp>
          <p:nvSpPr>
            <p:cNvPr id="450" name="Google Shape;450;g1c1439504ed_0_389"/>
            <p:cNvSpPr txBox="1"/>
            <p:nvPr/>
          </p:nvSpPr>
          <p:spPr>
            <a:xfrm>
              <a:off x="0" y="266700"/>
              <a:ext cx="7100807" cy="812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ru-RU" sz="3300" b="1" dirty="0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Самое главное — без </a:t>
              </a:r>
              <a:r>
                <a:rPr lang="ru-RU" sz="3300" b="1" dirty="0" smtClean="0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паники!</a:t>
              </a:r>
              <a:endParaRPr b="1" dirty="0"/>
            </a:p>
          </p:txBody>
        </p:sp>
        <p:sp>
          <p:nvSpPr>
            <p:cNvPr id="451" name="Google Shape;451;g1c1439504ed_0_389"/>
            <p:cNvSpPr txBox="1"/>
            <p:nvPr/>
          </p:nvSpPr>
          <p:spPr>
            <a:xfrm>
              <a:off x="0" y="1191318"/>
              <a:ext cx="6480875" cy="2831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38000"/>
                </a:lnSpc>
              </a:pPr>
              <a:r>
                <a:rPr lang="ru-RU" sz="2000" dirty="0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Современные программы лечения делают ВИЧ-инфекцию хорошо контролируемым заболеванием, поэтому не стоит воспринимать диагноз как приговор.</a:t>
              </a:r>
            </a:p>
          </p:txBody>
        </p:sp>
        <p:cxnSp>
          <p:nvCxnSpPr>
            <p:cNvPr id="452" name="Google Shape;452;g1c1439504ed_0_389"/>
            <p:cNvCxnSpPr/>
            <p:nvPr/>
          </p:nvCxnSpPr>
          <p:spPr>
            <a:xfrm rot="10800000">
              <a:off x="-44" y="0"/>
              <a:ext cx="526500" cy="0"/>
            </a:xfrm>
            <a:prstGeom prst="straightConnector1">
              <a:avLst/>
            </a:prstGeom>
            <a:noFill/>
            <a:ln w="50800" cap="flat" cmpd="sng">
              <a:solidFill>
                <a:srgbClr val="D8DED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457" name="Google Shape;457;g1c1439504ed_0_389"/>
          <p:cNvGrpSpPr/>
          <p:nvPr/>
        </p:nvGrpSpPr>
        <p:grpSpPr>
          <a:xfrm>
            <a:off x="6337242" y="4889243"/>
            <a:ext cx="6509611" cy="5565536"/>
            <a:chOff x="-44" y="0"/>
            <a:chExt cx="7934464" cy="7420719"/>
          </a:xfrm>
        </p:grpSpPr>
        <p:sp>
          <p:nvSpPr>
            <p:cNvPr id="458" name="Google Shape;458;g1c1439504ed_0_389"/>
            <p:cNvSpPr txBox="1"/>
            <p:nvPr/>
          </p:nvSpPr>
          <p:spPr>
            <a:xfrm>
              <a:off x="0" y="266700"/>
              <a:ext cx="7769104" cy="812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ru-RU" sz="3300" b="1" dirty="0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АРВТ – совершенно </a:t>
              </a:r>
              <a:r>
                <a:rPr lang="ru-RU" sz="3300" b="1" dirty="0" smtClean="0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бесплатна!</a:t>
              </a:r>
              <a:endParaRPr lang="ru-RU" sz="3300" b="1" dirty="0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endParaRPr>
            </a:p>
          </p:txBody>
        </p:sp>
        <p:sp>
          <p:nvSpPr>
            <p:cNvPr id="459" name="Google Shape;459;g1c1439504ed_0_389"/>
            <p:cNvSpPr txBox="1"/>
            <p:nvPr/>
          </p:nvSpPr>
          <p:spPr>
            <a:xfrm>
              <a:off x="0" y="1191318"/>
              <a:ext cx="7934420" cy="622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1">
                <a:lnSpc>
                  <a:spcPct val="138000"/>
                </a:lnSpc>
              </a:pPr>
              <a:r>
                <a:rPr lang="ru-RU" sz="2000" dirty="0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Врач  назначает индивидуальную схему лечения. Лечение несложное и безболезненное. Вам нужно будет принимать таблетки по строгой схеме, не допуская самовольного увеличения или уменьшения интервалов между дозами препаратов.</a:t>
              </a:r>
            </a:p>
            <a:p>
              <a:pPr lvl="1">
                <a:lnSpc>
                  <a:spcPct val="138000"/>
                </a:lnSpc>
              </a:pPr>
              <a:endParaRPr lang="en-US" sz="2000" dirty="0" smtClean="0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lvl="1">
                <a:lnSpc>
                  <a:spcPct val="138000"/>
                </a:lnSpc>
              </a:pPr>
              <a:r>
                <a:rPr lang="ru-RU" sz="2000" b="1" dirty="0" smtClean="0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Продолжительность </a:t>
              </a:r>
              <a:r>
                <a:rPr lang="ru-RU" sz="2000" b="1" dirty="0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и качество жизни пациентов с ВИЧ, которые соблюдают все назначения врача, ничем не отличается от жизни других людей.</a:t>
              </a:r>
            </a:p>
          </p:txBody>
        </p:sp>
        <p:cxnSp>
          <p:nvCxnSpPr>
            <p:cNvPr id="460" name="Google Shape;460;g1c1439504ed_0_389"/>
            <p:cNvCxnSpPr/>
            <p:nvPr/>
          </p:nvCxnSpPr>
          <p:spPr>
            <a:xfrm rot="10800000">
              <a:off x="-44" y="0"/>
              <a:ext cx="526500" cy="0"/>
            </a:xfrm>
            <a:prstGeom prst="straightConnector1">
              <a:avLst/>
            </a:prstGeom>
            <a:noFill/>
            <a:ln w="50800" cap="flat" cmpd="sng">
              <a:solidFill>
                <a:srgbClr val="D8DED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2" name="Google Shape;457;g1c1439504ed_0_389"/>
          <p:cNvGrpSpPr/>
          <p:nvPr/>
        </p:nvGrpSpPr>
        <p:grpSpPr>
          <a:xfrm>
            <a:off x="838890" y="2293517"/>
            <a:ext cx="15089960" cy="1984318"/>
            <a:chOff x="-12350843" y="266700"/>
            <a:chExt cx="20119947" cy="2645759"/>
          </a:xfrm>
        </p:grpSpPr>
        <p:sp>
          <p:nvSpPr>
            <p:cNvPr id="13" name="Google Shape;458;g1c1439504ed_0_389"/>
            <p:cNvSpPr txBox="1"/>
            <p:nvPr/>
          </p:nvSpPr>
          <p:spPr>
            <a:xfrm>
              <a:off x="0" y="266700"/>
              <a:ext cx="7769104" cy="812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20000"/>
                </a:lnSpc>
              </a:pPr>
              <a:endParaRPr lang="ru-RU" sz="3300" b="1" dirty="0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endParaRPr>
            </a:p>
          </p:txBody>
        </p:sp>
        <p:sp>
          <p:nvSpPr>
            <p:cNvPr id="14" name="Google Shape;459;g1c1439504ed_0_389"/>
            <p:cNvSpPr txBox="1"/>
            <p:nvPr/>
          </p:nvSpPr>
          <p:spPr>
            <a:xfrm>
              <a:off x="-12350843" y="1779841"/>
              <a:ext cx="14188966" cy="11326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1">
                <a:lnSpc>
                  <a:spcPct val="138000"/>
                </a:lnSpc>
              </a:pPr>
              <a:r>
                <a:rPr lang="ru-RU" sz="2000" dirty="0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Необходимо обратиться в поликлинику по </a:t>
              </a:r>
              <a:r>
                <a:rPr lang="ru-RU" sz="2000" dirty="0" smtClean="0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месту </a:t>
              </a:r>
              <a:r>
                <a:rPr lang="ru-RU" sz="2000" dirty="0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жительства или в Центр СПИД для получения консультации и назначения профилактического лечения (при необходимости).</a:t>
              </a:r>
            </a:p>
          </p:txBody>
        </p:sp>
      </p:grpSp>
      <p:pic>
        <p:nvPicPr>
          <p:cNvPr id="1026" name="Picture 2" descr="C:\Users\larisa1\Downloads\gfn1blmbny86jj6n1d7f3i9b2kz33oj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76571" y="2575577"/>
            <a:ext cx="10287001" cy="513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17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8" name="Google Shape;178;p2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9" name="Google Shape;179;p2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80" name="Google Shape;180;p2"/>
          <p:cNvGrpSpPr/>
          <p:nvPr/>
        </p:nvGrpSpPr>
        <p:grpSpPr>
          <a:xfrm>
            <a:off x="14855098" y="1695215"/>
            <a:ext cx="6865795" cy="6896570"/>
            <a:chOff x="1813" y="0"/>
            <a:chExt cx="809173" cy="812800"/>
          </a:xfrm>
        </p:grpSpPr>
        <p:sp>
          <p:nvSpPr>
            <p:cNvPr id="181" name="Google Shape;181;p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p2"/>
          <p:cNvGrpSpPr/>
          <p:nvPr/>
        </p:nvGrpSpPr>
        <p:grpSpPr>
          <a:xfrm>
            <a:off x="-3735219" y="1695215"/>
            <a:ext cx="6865795" cy="6896570"/>
            <a:chOff x="1813" y="0"/>
            <a:chExt cx="809173" cy="812800"/>
          </a:xfrm>
        </p:grpSpPr>
        <p:sp>
          <p:nvSpPr>
            <p:cNvPr id="184" name="Google Shape;184;p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p2"/>
          <p:cNvSpPr txBox="1"/>
          <p:nvPr/>
        </p:nvSpPr>
        <p:spPr>
          <a:xfrm>
            <a:off x="700302" y="3819525"/>
            <a:ext cx="9667382" cy="32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6000"/>
              </a:lnSpc>
            </a:pPr>
            <a:r>
              <a:rPr lang="ru-RU" sz="9000" b="1" dirty="0" smtClean="0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Всемирный день </a:t>
            </a:r>
            <a:r>
              <a:rPr lang="ru-RU" sz="9000" b="1" dirty="0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борьбы со СПИДом</a:t>
            </a:r>
          </a:p>
        </p:txBody>
      </p:sp>
      <p:grpSp>
        <p:nvGrpSpPr>
          <p:cNvPr id="187" name="Google Shape;187;p2"/>
          <p:cNvGrpSpPr/>
          <p:nvPr/>
        </p:nvGrpSpPr>
        <p:grpSpPr>
          <a:xfrm>
            <a:off x="11220098" y="2974834"/>
            <a:ext cx="6437250" cy="4668679"/>
            <a:chOff x="0" y="9525"/>
            <a:chExt cx="8583000" cy="6224903"/>
          </a:xfrm>
        </p:grpSpPr>
        <p:sp>
          <p:nvSpPr>
            <p:cNvPr id="190" name="Google Shape;190;p2"/>
            <p:cNvSpPr txBox="1"/>
            <p:nvPr/>
          </p:nvSpPr>
          <p:spPr>
            <a:xfrm>
              <a:off x="528967" y="325492"/>
              <a:ext cx="2043739" cy="2191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"/>
            <p:cNvSpPr txBox="1"/>
            <p:nvPr/>
          </p:nvSpPr>
          <p:spPr>
            <a:xfrm>
              <a:off x="0" y="916051"/>
              <a:ext cx="8583000" cy="53183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37491" lvl="1" algn="just">
                <a:lnSpc>
                  <a:spcPct val="120000"/>
                </a:lnSpc>
                <a:buClr>
                  <a:srgbClr val="2E3F42"/>
                </a:buClr>
                <a:buSzPts val="2200"/>
              </a:pPr>
              <a:r>
                <a:rPr lang="ru-RU" sz="2400" dirty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Всемирной организацией здравоохранения 1 декабря 1988 года был объявлен Всемирным днём борьбы со СПИДом. Ежегодно эта дата отмечается многими странами мира для того, чтобы привлечь внимание людей к этой проблеме, выразить солидарность с людьми, затронутыми эпидемией и поддержать усилия в борьбе с ВИЧ-инфекцией во всем мире.</a:t>
              </a:r>
            </a:p>
          </p:txBody>
        </p:sp>
        <p:sp>
          <p:nvSpPr>
            <p:cNvPr id="192" name="Google Shape;192;p2"/>
            <p:cNvSpPr txBox="1"/>
            <p:nvPr/>
          </p:nvSpPr>
          <p:spPr>
            <a:xfrm>
              <a:off x="850900" y="9525"/>
              <a:ext cx="7732019" cy="3332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6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" name="Google Shape;199;p2"/>
          <p:cNvGrpSpPr/>
          <p:nvPr/>
        </p:nvGrpSpPr>
        <p:grpSpPr>
          <a:xfrm>
            <a:off x="11214496" y="4772143"/>
            <a:ext cx="6437250" cy="1643337"/>
            <a:chOff x="0" y="-159075"/>
            <a:chExt cx="8583000" cy="2191116"/>
          </a:xfrm>
        </p:grpSpPr>
        <p:sp>
          <p:nvSpPr>
            <p:cNvPr id="34" name="Google Shape;202;p2"/>
            <p:cNvSpPr txBox="1"/>
            <p:nvPr/>
          </p:nvSpPr>
          <p:spPr>
            <a:xfrm>
              <a:off x="528967" y="-159075"/>
              <a:ext cx="2043739" cy="2191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03;p2"/>
            <p:cNvSpPr txBox="1"/>
            <p:nvPr/>
          </p:nvSpPr>
          <p:spPr>
            <a:xfrm>
              <a:off x="0" y="417426"/>
              <a:ext cx="8583000" cy="344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37491" lvl="1" algn="just">
                <a:lnSpc>
                  <a:spcPct val="120000"/>
                </a:lnSpc>
                <a:buClr>
                  <a:srgbClr val="2E3F42"/>
                </a:buClr>
                <a:buSzPts val="2200"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21948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9" name="Google Shape;769;g1c1439504ed_0_849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70" name="Google Shape;770;g1c1439504ed_0_849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4" name="Google Shape;774;g1c1439504ed_0_849"/>
          <p:cNvSpPr txBox="1"/>
          <p:nvPr/>
        </p:nvSpPr>
        <p:spPr>
          <a:xfrm>
            <a:off x="10651616" y="1912961"/>
            <a:ext cx="6633675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40017"/>
              </a:lnSpc>
            </a:pPr>
            <a:r>
              <a:rPr lang="ru-RU" sz="20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По решению Всемирной организации здравоохранения, ежегодно каждое третье воскресенье мая проводится Всемирный День памяти умерших от СПИДа (далее - День памяти). Впервые День памяти был организован в 1983 году в </a:t>
            </a:r>
            <a:r>
              <a:rPr lang="ru-RU" sz="2000" b="1" dirty="0" err="1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г.Сан</a:t>
            </a:r>
            <a:r>
              <a:rPr lang="ru-RU" sz="20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- Франциско (США).</a:t>
            </a:r>
          </a:p>
        </p:txBody>
      </p:sp>
      <p:sp>
        <p:nvSpPr>
          <p:cNvPr id="777" name="Google Shape;777;g1c1439504ed_0_849"/>
          <p:cNvSpPr txBox="1"/>
          <p:nvPr/>
        </p:nvSpPr>
        <p:spPr>
          <a:xfrm>
            <a:off x="10651615" y="4865956"/>
            <a:ext cx="6633675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40017"/>
              </a:lnSpc>
            </a:pPr>
            <a:r>
              <a:rPr lang="ru-RU" sz="20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День памяти призван обратить внимание общественности на проблему ВИЧ/СПИДа, повысить осведомленность, почтить память, умерших от СПИДа, и поддержать ВИЧ-инфицированных. Одна из задач мероприятий, приуроченных к этой дате, формирование социальной среды, исключающей дискриминацию по отношению к людям, зараженным вирусом иммунодефицита человека.</a:t>
            </a:r>
          </a:p>
        </p:txBody>
      </p:sp>
      <p:cxnSp>
        <p:nvCxnSpPr>
          <p:cNvPr id="787" name="Google Shape;787;g1c1439504ed_0_849"/>
          <p:cNvCxnSpPr/>
          <p:nvPr/>
        </p:nvCxnSpPr>
        <p:spPr>
          <a:xfrm rot="-5400000">
            <a:off x="4019550" y="5124450"/>
            <a:ext cx="10287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" name="Picture 2" descr="C:\Users\larisa1\Downloads\7f5866dcf256ff98a5befa36011434c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4" t="23441" r="13588" b="20383"/>
          <a:stretch/>
        </p:blipFill>
        <p:spPr bwMode="auto">
          <a:xfrm>
            <a:off x="0" y="2978236"/>
            <a:ext cx="9144000" cy="429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98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8" name="Google Shape;178;p2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9" name="Google Shape;179;p2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80" name="Google Shape;180;p2"/>
          <p:cNvGrpSpPr/>
          <p:nvPr/>
        </p:nvGrpSpPr>
        <p:grpSpPr>
          <a:xfrm>
            <a:off x="14855098" y="1695215"/>
            <a:ext cx="6865795" cy="6896570"/>
            <a:chOff x="1813" y="0"/>
            <a:chExt cx="809173" cy="812800"/>
          </a:xfrm>
        </p:grpSpPr>
        <p:sp>
          <p:nvSpPr>
            <p:cNvPr id="181" name="Google Shape;181;p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p2"/>
          <p:cNvGrpSpPr/>
          <p:nvPr/>
        </p:nvGrpSpPr>
        <p:grpSpPr>
          <a:xfrm>
            <a:off x="-3735219" y="1695215"/>
            <a:ext cx="6865795" cy="6896570"/>
            <a:chOff x="1813" y="0"/>
            <a:chExt cx="809173" cy="812800"/>
          </a:xfrm>
        </p:grpSpPr>
        <p:sp>
          <p:nvSpPr>
            <p:cNvPr id="184" name="Google Shape;184;p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p2"/>
          <p:cNvSpPr txBox="1"/>
          <p:nvPr/>
        </p:nvSpPr>
        <p:spPr>
          <a:xfrm>
            <a:off x="700302" y="3819525"/>
            <a:ext cx="9667382" cy="32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0" b="1" i="0" u="none" strike="noStrike" cap="none" dirty="0" smtClean="0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Что такое ВИЧ/СПИД</a:t>
            </a:r>
            <a:endParaRPr dirty="0"/>
          </a:p>
        </p:txBody>
      </p:sp>
      <p:grpSp>
        <p:nvGrpSpPr>
          <p:cNvPr id="187" name="Google Shape;187;p2"/>
          <p:cNvGrpSpPr/>
          <p:nvPr/>
        </p:nvGrpSpPr>
        <p:grpSpPr>
          <a:xfrm>
            <a:off x="11220098" y="1502494"/>
            <a:ext cx="6437250" cy="3265217"/>
            <a:chOff x="0" y="9525"/>
            <a:chExt cx="8583000" cy="4353620"/>
          </a:xfrm>
        </p:grpSpPr>
        <p:sp>
          <p:nvSpPr>
            <p:cNvPr id="190" name="Google Shape;190;p2"/>
            <p:cNvSpPr txBox="1"/>
            <p:nvPr/>
          </p:nvSpPr>
          <p:spPr>
            <a:xfrm>
              <a:off x="528967" y="325492"/>
              <a:ext cx="2043739" cy="2191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"/>
            <p:cNvSpPr txBox="1"/>
            <p:nvPr/>
          </p:nvSpPr>
          <p:spPr>
            <a:xfrm>
              <a:off x="0" y="916051"/>
              <a:ext cx="8583000" cy="34470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37491" lvl="1" algn="just">
                <a:lnSpc>
                  <a:spcPct val="120000"/>
                </a:lnSpc>
                <a:buClr>
                  <a:srgbClr val="2E3F42"/>
                </a:buClr>
                <a:buSzPts val="2200"/>
              </a:pPr>
              <a:r>
                <a:rPr lang="ru-RU" sz="2000" b="1" dirty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ВИЧ (вирус иммунодефицита человека) – инфекционное хроническое заболевание, передающееся контактным путем, медленно прогрессирующее и характеризующееся поражением иммунной системы с развитием синдрома приобретенного иммунодефицита (СПИДа).</a:t>
              </a:r>
              <a:endParaRPr sz="2000" b="1" dirty="0"/>
            </a:p>
          </p:txBody>
        </p:sp>
        <p:sp>
          <p:nvSpPr>
            <p:cNvPr id="192" name="Google Shape;192;p2"/>
            <p:cNvSpPr txBox="1"/>
            <p:nvPr/>
          </p:nvSpPr>
          <p:spPr>
            <a:xfrm>
              <a:off x="850900" y="9525"/>
              <a:ext cx="7732019" cy="78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6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299" b="1" i="0" u="none" strike="noStrike" cap="none" dirty="0" smtClean="0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Определение</a:t>
              </a:r>
              <a:endParaRPr dirty="0"/>
            </a:p>
          </p:txBody>
        </p:sp>
      </p:grpSp>
      <p:grpSp>
        <p:nvGrpSpPr>
          <p:cNvPr id="29" name="Google Shape;199;p2"/>
          <p:cNvGrpSpPr/>
          <p:nvPr/>
        </p:nvGrpSpPr>
        <p:grpSpPr>
          <a:xfrm>
            <a:off x="11214496" y="4772143"/>
            <a:ext cx="6437250" cy="3756363"/>
            <a:chOff x="0" y="-159075"/>
            <a:chExt cx="8583000" cy="5008480"/>
          </a:xfrm>
        </p:grpSpPr>
        <p:sp>
          <p:nvSpPr>
            <p:cNvPr id="34" name="Google Shape;202;p2"/>
            <p:cNvSpPr txBox="1"/>
            <p:nvPr/>
          </p:nvSpPr>
          <p:spPr>
            <a:xfrm>
              <a:off x="528967" y="-159075"/>
              <a:ext cx="2043739" cy="2191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03;p2"/>
            <p:cNvSpPr txBox="1"/>
            <p:nvPr/>
          </p:nvSpPr>
          <p:spPr>
            <a:xfrm>
              <a:off x="0" y="417426"/>
              <a:ext cx="8583000" cy="44319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37491" lvl="1" algn="just">
                <a:lnSpc>
                  <a:spcPct val="120000"/>
                </a:lnSpc>
                <a:buClr>
                  <a:srgbClr val="2E3F42"/>
                </a:buClr>
                <a:buSzPts val="2200"/>
              </a:pPr>
              <a:r>
                <a:rPr lang="ru-RU" sz="2000" b="1" dirty="0" smtClean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Работа иммунной </a:t>
              </a:r>
              <a:r>
                <a:rPr lang="ru-RU" sz="2000" b="1" dirty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системы угнетается, развивается синдром приобретённого иммунного </a:t>
              </a:r>
              <a:r>
                <a:rPr lang="ru-RU" sz="2000" b="1" dirty="0" smtClean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дефицита</a:t>
              </a:r>
              <a:r>
                <a:rPr lang="ru-RU" sz="2000" b="1" dirty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. </a:t>
              </a:r>
              <a:endParaRPr lang="ru-RU" sz="2000" b="1" dirty="0" smtClean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237491" lvl="1" algn="just">
                <a:lnSpc>
                  <a:spcPct val="120000"/>
                </a:lnSpc>
                <a:buClr>
                  <a:srgbClr val="2E3F42"/>
                </a:buClr>
                <a:buSzPts val="2200"/>
              </a:pPr>
              <a:endParaRPr lang="ru-RU" sz="2000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237491" lvl="1" algn="just">
                <a:lnSpc>
                  <a:spcPct val="120000"/>
                </a:lnSpc>
                <a:buClr>
                  <a:srgbClr val="2E3F42"/>
                </a:buClr>
                <a:buSzPts val="2200"/>
              </a:pPr>
              <a:r>
                <a:rPr lang="ru-RU" sz="2000" b="1" dirty="0" smtClean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СПИД </a:t>
              </a:r>
              <a:r>
                <a:rPr lang="ru-RU" sz="2000" b="1" dirty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(синдром приобретенного иммунодефицита) — это стадия ВИЧ-инфекции, когда иммунная система человека сильно ослаблена. Это делает людей более уязвимыми для других инфекций и </a:t>
              </a:r>
              <a:r>
                <a:rPr lang="ru-RU" sz="2000" b="1" dirty="0" smtClean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заболеваний.</a:t>
              </a:r>
              <a:endParaRPr lang="ru-RU" sz="20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risa1\Downloads\e71j5o8j2l7k0rf7ipldtj22tnixxe1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0" r="31356"/>
          <a:stretch/>
        </p:blipFill>
        <p:spPr bwMode="auto">
          <a:xfrm>
            <a:off x="0" y="315973"/>
            <a:ext cx="9144000" cy="960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9" name="Google Shape;769;g1c1439504ed_0_849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70" name="Google Shape;770;g1c1439504ed_0_849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4" name="Google Shape;774;g1c1439504ed_0_849"/>
          <p:cNvSpPr txBox="1"/>
          <p:nvPr/>
        </p:nvSpPr>
        <p:spPr>
          <a:xfrm>
            <a:off x="10651616" y="1560956"/>
            <a:ext cx="6633675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40017"/>
              </a:lnSpc>
            </a:pPr>
            <a:r>
              <a:rPr lang="ru-RU" sz="20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Одним из самых известных символов борьбы с ВИЧ-инфекцией, без которого не обходится, пожалуй, ни одна тематическая акция, является красная лента, напоминающая перевернутую букву «V» и приколотая на грудь.</a:t>
            </a:r>
          </a:p>
        </p:txBody>
      </p:sp>
      <p:sp>
        <p:nvSpPr>
          <p:cNvPr id="777" name="Google Shape;777;g1c1439504ed_0_849"/>
          <p:cNvSpPr txBox="1"/>
          <p:nvPr/>
        </p:nvSpPr>
        <p:spPr>
          <a:xfrm>
            <a:off x="10651616" y="4203804"/>
            <a:ext cx="6633675" cy="517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40017"/>
              </a:lnSpc>
            </a:pPr>
            <a:r>
              <a:rPr lang="ru-RU" sz="20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Придумана она была всего четверть века назад, весной 1991 года, художником Франком Муром, который тогда входил в группу «</a:t>
            </a:r>
            <a:r>
              <a:rPr lang="ru-RU" sz="2000" b="1" dirty="0" err="1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Visual</a:t>
            </a:r>
            <a:r>
              <a:rPr lang="ru-RU" sz="20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 AIDS</a:t>
            </a:r>
            <a:r>
              <a:rPr lang="ru-RU" sz="2000" b="1" dirty="0" smtClean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».</a:t>
            </a:r>
            <a:endParaRPr lang="ru-RU" sz="2000" b="1" dirty="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  <a:p>
            <a:pPr lvl="0" algn="just">
              <a:lnSpc>
                <a:spcPct val="140017"/>
              </a:lnSpc>
            </a:pPr>
            <a:r>
              <a:rPr lang="ru-RU" sz="20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Проект «Красная ленточка» официально начали реализовывать во время проведения 45-ой ежегодной церемонии вручения наград «</a:t>
            </a:r>
            <a:r>
              <a:rPr lang="ru-RU" sz="2000" b="1" dirty="0" err="1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Tony</a:t>
            </a:r>
            <a:r>
              <a:rPr lang="ru-RU" sz="20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ru-RU" sz="2000" b="1" dirty="0" err="1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Awards</a:t>
            </a:r>
            <a:r>
              <a:rPr lang="ru-RU" sz="20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» 2 июня 2000 года. Тогда, на церемонии, всем номинантам было предложено приколоть такие ленты на грудь. Пресс-релиз, анонсирующий социальный проект, утверждал, что этот символ должен олицетворять сострадание и поддержку людей, надежду на светлое будущее без СПИДа.</a:t>
            </a:r>
          </a:p>
        </p:txBody>
      </p:sp>
      <p:cxnSp>
        <p:nvCxnSpPr>
          <p:cNvPr id="787" name="Google Shape;787;g1c1439504ed_0_849"/>
          <p:cNvCxnSpPr/>
          <p:nvPr/>
        </p:nvCxnSpPr>
        <p:spPr>
          <a:xfrm rot="-5400000">
            <a:off x="4019550" y="5124450"/>
            <a:ext cx="10287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54695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g1c1439504ed_0_849"/>
          <p:cNvPicPr preferRelativeResize="0"/>
          <p:nvPr/>
        </p:nvPicPr>
        <p:blipFill rotWithShape="1">
          <a:blip r:embed="rId3">
            <a:alphaModFix/>
          </a:blip>
          <a:srcRect l="24229" t="28006" r="30685" b="585"/>
          <a:stretch/>
        </p:blipFill>
        <p:spPr>
          <a:xfrm>
            <a:off x="0" y="315973"/>
            <a:ext cx="9143998" cy="96550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9" name="Google Shape;769;g1c1439504ed_0_849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70" name="Google Shape;770;g1c1439504ed_0_849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1" name="Google Shape;771;g1c1439504ed_0_849"/>
          <p:cNvSpPr txBox="1"/>
          <p:nvPr/>
        </p:nvSpPr>
        <p:spPr>
          <a:xfrm>
            <a:off x="10651616" y="1279208"/>
            <a:ext cx="7220100" cy="142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0" b="0" i="0" u="none" strike="noStrike" cap="none" dirty="0" smtClean="0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Контакты</a:t>
            </a:r>
            <a:endParaRPr dirty="0"/>
          </a:p>
        </p:txBody>
      </p:sp>
      <p:grpSp>
        <p:nvGrpSpPr>
          <p:cNvPr id="772" name="Google Shape;772;g1c1439504ed_0_849"/>
          <p:cNvGrpSpPr/>
          <p:nvPr/>
        </p:nvGrpSpPr>
        <p:grpSpPr>
          <a:xfrm>
            <a:off x="10775833" y="4214805"/>
            <a:ext cx="7181714" cy="527231"/>
            <a:chOff x="0" y="0"/>
            <a:chExt cx="9575619" cy="702975"/>
          </a:xfrm>
        </p:grpSpPr>
        <p:pic>
          <p:nvPicPr>
            <p:cNvPr id="773" name="Google Shape;773;g1c1439504ed_0_84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472381" cy="60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4" name="Google Shape;774;g1c1439504ed_0_849"/>
            <p:cNvSpPr txBox="1"/>
            <p:nvPr/>
          </p:nvSpPr>
          <p:spPr>
            <a:xfrm>
              <a:off x="730719" y="42537"/>
              <a:ext cx="8844900" cy="660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40017"/>
                </a:lnSpc>
              </a:pPr>
              <a:r>
                <a:rPr lang="ru-RU" sz="2299" dirty="0" smtClean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г. Казань</a:t>
              </a:r>
              <a:r>
                <a:rPr lang="ru-RU" sz="2299" dirty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, ул. Николая Ершова, </a:t>
              </a:r>
              <a:r>
                <a:rPr lang="ru-RU" sz="2299" dirty="0" smtClean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д. 65</a:t>
              </a:r>
              <a:endParaRPr dirty="0"/>
            </a:p>
          </p:txBody>
        </p:sp>
      </p:grpSp>
      <p:grpSp>
        <p:nvGrpSpPr>
          <p:cNvPr id="775" name="Google Shape;775;g1c1439504ed_0_849"/>
          <p:cNvGrpSpPr/>
          <p:nvPr/>
        </p:nvGrpSpPr>
        <p:grpSpPr>
          <a:xfrm>
            <a:off x="10823812" y="4877068"/>
            <a:ext cx="6094911" cy="532861"/>
            <a:chOff x="0" y="0"/>
            <a:chExt cx="8126548" cy="710481"/>
          </a:xfrm>
        </p:grpSpPr>
        <p:pic>
          <p:nvPicPr>
            <p:cNvPr id="776" name="Google Shape;776;g1c1439504ed_0_8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0"/>
              <a:ext cx="344440" cy="6400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7" name="Google Shape;777;g1c1439504ed_0_849"/>
            <p:cNvSpPr txBox="1"/>
            <p:nvPr/>
          </p:nvSpPr>
          <p:spPr>
            <a:xfrm>
              <a:off x="666748" y="50044"/>
              <a:ext cx="7459800" cy="660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40017"/>
                </a:lnSpc>
              </a:pPr>
              <a:r>
                <a:rPr lang="en-US" sz="2299" dirty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(843) </a:t>
              </a:r>
              <a:r>
                <a:rPr lang="en-US" sz="2299" dirty="0" smtClean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272-79-19</a:t>
              </a:r>
              <a:endParaRPr dirty="0"/>
            </a:p>
          </p:txBody>
        </p:sp>
      </p:grpSp>
      <p:grpSp>
        <p:nvGrpSpPr>
          <p:cNvPr id="778" name="Google Shape;778;g1c1439504ed_0_849"/>
          <p:cNvGrpSpPr/>
          <p:nvPr/>
        </p:nvGrpSpPr>
        <p:grpSpPr>
          <a:xfrm>
            <a:off x="10775833" y="5646350"/>
            <a:ext cx="6181382" cy="495328"/>
            <a:chOff x="0" y="-48773"/>
            <a:chExt cx="8241842" cy="660437"/>
          </a:xfrm>
        </p:grpSpPr>
        <p:pic>
          <p:nvPicPr>
            <p:cNvPr id="779" name="Google Shape;779;g1c1439504ed_0_8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0"/>
              <a:ext cx="500682" cy="460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0" name="Google Shape;780;g1c1439504ed_0_849"/>
            <p:cNvSpPr txBox="1"/>
            <p:nvPr/>
          </p:nvSpPr>
          <p:spPr>
            <a:xfrm>
              <a:off x="782043" y="-48773"/>
              <a:ext cx="7459799" cy="660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40017"/>
                </a:lnSpc>
              </a:pPr>
              <a:r>
                <a:rPr lang="en-US" sz="2299" dirty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centre_spid@tatar.ru</a:t>
              </a:r>
              <a:endParaRPr dirty="0"/>
            </a:p>
          </p:txBody>
        </p:sp>
      </p:grpSp>
      <p:grpSp>
        <p:nvGrpSpPr>
          <p:cNvPr id="781" name="Google Shape;781;g1c1439504ed_0_849"/>
          <p:cNvGrpSpPr/>
          <p:nvPr/>
        </p:nvGrpSpPr>
        <p:grpSpPr>
          <a:xfrm>
            <a:off x="10800184" y="6367636"/>
            <a:ext cx="6170769" cy="495328"/>
            <a:chOff x="0" y="-57150"/>
            <a:chExt cx="8227692" cy="660438"/>
          </a:xfrm>
        </p:grpSpPr>
        <p:pic>
          <p:nvPicPr>
            <p:cNvPr id="782" name="Google Shape;782;g1c1439504ed_0_84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472381" cy="4723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3" name="Google Shape;783;g1c1439504ed_0_849"/>
            <p:cNvSpPr txBox="1"/>
            <p:nvPr/>
          </p:nvSpPr>
          <p:spPr>
            <a:xfrm>
              <a:off x="767892" y="-57150"/>
              <a:ext cx="7459800" cy="660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40017"/>
                </a:lnSpc>
              </a:pPr>
              <a:r>
                <a:rPr lang="en-US" sz="2299" dirty="0" smtClean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infospid.ru</a:t>
              </a:r>
              <a:endParaRPr lang="en-US" sz="2299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787" name="Google Shape;787;g1c1439504ed_0_849"/>
          <p:cNvCxnSpPr/>
          <p:nvPr/>
        </p:nvCxnSpPr>
        <p:spPr>
          <a:xfrm rot="-5400000">
            <a:off x="4019550" y="5124450"/>
            <a:ext cx="10287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404" y="7261472"/>
            <a:ext cx="2083143" cy="198982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33"/>
          <a:stretch/>
        </p:blipFill>
        <p:spPr>
          <a:xfrm>
            <a:off x="12697905" y="7261472"/>
            <a:ext cx="2083143" cy="1989828"/>
          </a:xfrm>
          <a:prstGeom prst="roundRect">
            <a:avLst/>
          </a:prstGeom>
        </p:spPr>
      </p:pic>
      <p:pic>
        <p:nvPicPr>
          <p:cNvPr id="24" name="Рисунок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309" y="7261472"/>
            <a:ext cx="2083143" cy="198982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783;g1c1439504ed_0_849"/>
          <p:cNvSpPr txBox="1"/>
          <p:nvPr/>
        </p:nvSpPr>
        <p:spPr>
          <a:xfrm>
            <a:off x="9740370" y="9251300"/>
            <a:ext cx="2425209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17"/>
              </a:lnSpc>
            </a:pPr>
            <a:r>
              <a:rPr lang="en-US" sz="1800" dirty="0" smtClean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infospid.ru</a:t>
            </a:r>
            <a:endParaRPr lang="en-US" sz="1800" dirty="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" name="Google Shape;783;g1c1439504ed_0_849"/>
          <p:cNvSpPr txBox="1"/>
          <p:nvPr/>
        </p:nvSpPr>
        <p:spPr>
          <a:xfrm>
            <a:off x="12526871" y="9258031"/>
            <a:ext cx="2425209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17"/>
              </a:lnSpc>
            </a:pPr>
            <a:r>
              <a:rPr lang="en-US" sz="1800" dirty="0" smtClean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@CENTRE_SPID_RT</a:t>
            </a:r>
            <a:endParaRPr lang="en-US" sz="1800" dirty="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" name="Google Shape;783;g1c1439504ed_0_849"/>
          <p:cNvSpPr txBox="1"/>
          <p:nvPr/>
        </p:nvSpPr>
        <p:spPr>
          <a:xfrm>
            <a:off x="15180275" y="9263027"/>
            <a:ext cx="2425209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17"/>
              </a:lnSpc>
            </a:pPr>
            <a:r>
              <a:rPr lang="en-US" sz="1800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vk.com/</a:t>
            </a:r>
            <a:r>
              <a:rPr lang="en-US" sz="1800" dirty="0" err="1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centre_spid_rt</a:t>
            </a:r>
            <a:endParaRPr lang="en-US" sz="1800" dirty="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146" name="Picture 2" descr="C:\Users\larisa1\Downloads\701_n1998616_big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9" r="33838"/>
          <a:stretch/>
        </p:blipFill>
        <p:spPr bwMode="auto">
          <a:xfrm>
            <a:off x="-1" y="315974"/>
            <a:ext cx="9143999" cy="965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6C6D"/>
        </a:solidFill>
        <a:effectLst/>
      </p:bgPr>
    </p:bg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g1c1439504ed_2_158"/>
          <p:cNvPicPr preferRelativeResize="0"/>
          <p:nvPr/>
        </p:nvPicPr>
        <p:blipFill rotWithShape="1">
          <a:blip r:embed="rId3">
            <a:alphaModFix/>
          </a:blip>
          <a:srcRect l="31317" t="460" r="31306" b="32779"/>
          <a:stretch/>
        </p:blipFill>
        <p:spPr>
          <a:xfrm>
            <a:off x="8932175" y="1007000"/>
            <a:ext cx="8235000" cy="8274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792" name="Google Shape;792;g1c1439504ed_2_158"/>
          <p:cNvGrpSpPr/>
          <p:nvPr/>
        </p:nvGrpSpPr>
        <p:grpSpPr>
          <a:xfrm>
            <a:off x="8913397" y="988662"/>
            <a:ext cx="8272580" cy="8309661"/>
            <a:chOff x="1813" y="0"/>
            <a:chExt cx="809173" cy="812800"/>
          </a:xfrm>
        </p:grpSpPr>
        <p:sp>
          <p:nvSpPr>
            <p:cNvPr id="793" name="Google Shape;793;g1c1439504ed_2_15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2E3F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g1c1439504ed_2_158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170" name="Picture 2" descr="C:\Users\larisa1\Downloads\11zon_cropp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97" y="1007000"/>
            <a:ext cx="8273999" cy="827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5" name="Google Shape;795;g1c1439504ed_2_158"/>
          <p:cNvGrpSpPr/>
          <p:nvPr/>
        </p:nvGrpSpPr>
        <p:grpSpPr>
          <a:xfrm>
            <a:off x="1230992" y="4100874"/>
            <a:ext cx="10005279" cy="2536079"/>
            <a:chOff x="0" y="161925"/>
            <a:chExt cx="9777600" cy="3381439"/>
          </a:xfrm>
        </p:grpSpPr>
        <p:sp>
          <p:nvSpPr>
            <p:cNvPr id="796" name="Google Shape;796;g1c1439504ed_2_158"/>
            <p:cNvSpPr txBox="1"/>
            <p:nvPr/>
          </p:nvSpPr>
          <p:spPr>
            <a:xfrm>
              <a:off x="0" y="161925"/>
              <a:ext cx="9777600" cy="3381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0" b="0" i="0" u="none" strike="noStrike" cap="none" dirty="0" smtClean="0">
                  <a:solidFill>
                    <a:srgbClr val="D8DEDF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Спасибо за внимание!</a:t>
              </a:r>
              <a:endParaRPr sz="1050" dirty="0"/>
            </a:p>
          </p:txBody>
        </p:sp>
        <p:sp>
          <p:nvSpPr>
            <p:cNvPr id="797" name="Google Shape;797;g1c1439504ed_2_158"/>
            <p:cNvSpPr txBox="1"/>
            <p:nvPr/>
          </p:nvSpPr>
          <p:spPr>
            <a:xfrm>
              <a:off x="0" y="2260973"/>
              <a:ext cx="9777600" cy="364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l" rtl="0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cxnSp>
        <p:nvCxnSpPr>
          <p:cNvPr id="798" name="Google Shape;798;g1c1439504ed_2_158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99" name="Google Shape;799;g1c1439504ed_2_158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8" name="Google Shape;178;p2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9" name="Google Shape;179;p2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80" name="Google Shape;180;p2"/>
          <p:cNvGrpSpPr/>
          <p:nvPr/>
        </p:nvGrpSpPr>
        <p:grpSpPr>
          <a:xfrm>
            <a:off x="14855098" y="1695215"/>
            <a:ext cx="6865795" cy="6896570"/>
            <a:chOff x="1813" y="0"/>
            <a:chExt cx="809173" cy="812800"/>
          </a:xfrm>
        </p:grpSpPr>
        <p:sp>
          <p:nvSpPr>
            <p:cNvPr id="181" name="Google Shape;181;p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p2"/>
          <p:cNvGrpSpPr/>
          <p:nvPr/>
        </p:nvGrpSpPr>
        <p:grpSpPr>
          <a:xfrm>
            <a:off x="-3735219" y="1695215"/>
            <a:ext cx="6865795" cy="6896570"/>
            <a:chOff x="1813" y="0"/>
            <a:chExt cx="809173" cy="812800"/>
          </a:xfrm>
        </p:grpSpPr>
        <p:sp>
          <p:nvSpPr>
            <p:cNvPr id="184" name="Google Shape;184;p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6" name="Picture 2" descr="C:\Users\larisa1\Downloads\11zon_cropped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5219" y="1714500"/>
            <a:ext cx="6858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" name="Google Shape;186;p2"/>
          <p:cNvSpPr txBox="1"/>
          <p:nvPr/>
        </p:nvSpPr>
        <p:spPr>
          <a:xfrm>
            <a:off x="3727282" y="3819525"/>
            <a:ext cx="9667382" cy="32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0" b="1" i="0" u="none" strike="noStrike" cap="none" dirty="0" smtClean="0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 чего</a:t>
            </a:r>
            <a:r>
              <a:rPr lang="en-US" sz="9000" b="1" dirty="0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/>
            </a:r>
            <a:br>
              <a:rPr lang="en-US" sz="9000" b="1" dirty="0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</a:br>
            <a:r>
              <a:rPr lang="ru-RU" sz="9000" b="1" i="0" u="none" strike="noStrike" cap="none" dirty="0" smtClean="0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всё началось</a:t>
            </a:r>
            <a:r>
              <a:rPr lang="en-US" sz="9000" b="1" i="0" u="none" strike="noStrike" cap="none" dirty="0" smtClean="0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?</a:t>
            </a:r>
            <a:endParaRPr dirty="0"/>
          </a:p>
        </p:txBody>
      </p:sp>
      <p:grpSp>
        <p:nvGrpSpPr>
          <p:cNvPr id="187" name="Google Shape;187;p2"/>
          <p:cNvGrpSpPr/>
          <p:nvPr/>
        </p:nvGrpSpPr>
        <p:grpSpPr>
          <a:xfrm>
            <a:off x="11220098" y="2695149"/>
            <a:ext cx="6437250" cy="5111878"/>
            <a:chOff x="0" y="9525"/>
            <a:chExt cx="8583000" cy="6815834"/>
          </a:xfrm>
        </p:grpSpPr>
        <p:sp>
          <p:nvSpPr>
            <p:cNvPr id="190" name="Google Shape;190;p2"/>
            <p:cNvSpPr txBox="1"/>
            <p:nvPr/>
          </p:nvSpPr>
          <p:spPr>
            <a:xfrm>
              <a:off x="528967" y="325492"/>
              <a:ext cx="2043739" cy="2191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"/>
            <p:cNvSpPr txBox="1"/>
            <p:nvPr/>
          </p:nvSpPr>
          <p:spPr>
            <a:xfrm>
              <a:off x="0" y="916051"/>
              <a:ext cx="8583000" cy="59093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37491" lvl="1" algn="just">
                <a:lnSpc>
                  <a:spcPct val="120000"/>
                </a:lnSpc>
                <a:buClr>
                  <a:srgbClr val="2E3F42"/>
                </a:buClr>
                <a:buSzPts val="2200"/>
              </a:pPr>
              <a:r>
                <a:rPr lang="ru-RU" sz="2000" b="1" dirty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В 1981 году в различные клиники Лос-Анджелеса, Сан-Франциско стали поступать молодые люди с заболеваниями, не характерными для их возраста: раком сосудов (Саркомой </a:t>
              </a:r>
              <a:r>
                <a:rPr lang="ru-RU" sz="2000" b="1" dirty="0" err="1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Капоши</a:t>
              </a:r>
              <a:r>
                <a:rPr lang="ru-RU" sz="2000" b="1" dirty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) и воспалением лёгких, вызванным особыми микроорганизмами из рода пневмоцист. </a:t>
              </a:r>
            </a:p>
            <a:p>
              <a:pPr marL="237491" lvl="1" algn="just">
                <a:lnSpc>
                  <a:spcPct val="120000"/>
                </a:lnSpc>
                <a:buClr>
                  <a:srgbClr val="2E3F42"/>
                </a:buClr>
                <a:buSzPts val="2200"/>
              </a:pPr>
              <a:endParaRPr lang="ru-RU" sz="2000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237491" lvl="1" algn="just">
                <a:lnSpc>
                  <a:spcPct val="120000"/>
                </a:lnSpc>
                <a:buClr>
                  <a:srgbClr val="2E3F42"/>
                </a:buClr>
                <a:buSzPts val="2200"/>
              </a:pPr>
              <a:r>
                <a:rPr lang="ru-RU" sz="2000" b="1" dirty="0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Врачи понимали, что эти заболевания могут возникать при снижении иммунитета (защитной системы организма), но почему они возникали, было загадкой.</a:t>
              </a:r>
            </a:p>
          </p:txBody>
        </p:sp>
        <p:sp>
          <p:nvSpPr>
            <p:cNvPr id="192" name="Google Shape;192;p2"/>
            <p:cNvSpPr txBox="1"/>
            <p:nvPr/>
          </p:nvSpPr>
          <p:spPr>
            <a:xfrm>
              <a:off x="850900" y="9525"/>
              <a:ext cx="7732019" cy="3332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6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45397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6C6D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larisa1\Downloads\6687cb56cc090abcaedefca26a8e66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817071"/>
            <a:ext cx="6095962" cy="415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avatars.mds.yandex.net/i?id=a7f8264c2a4fd5b4f02fc87e0a61b417_l-4559678-images-thumbs&amp;n=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r="14751"/>
          <a:stretch/>
        </p:blipFill>
        <p:spPr bwMode="auto">
          <a:xfrm>
            <a:off x="12191963" y="2805782"/>
            <a:ext cx="6096000" cy="415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larisa1\Downloads\slide-2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5" t="3790" r="16404" b="35265"/>
          <a:stretch/>
        </p:blipFill>
        <p:spPr bwMode="auto">
          <a:xfrm>
            <a:off x="0" y="2817072"/>
            <a:ext cx="6096000" cy="415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2" name="Google Shape;212;p3"/>
          <p:cNvGrpSpPr/>
          <p:nvPr/>
        </p:nvGrpSpPr>
        <p:grpSpPr>
          <a:xfrm>
            <a:off x="6876863" y="7829750"/>
            <a:ext cx="4534275" cy="1548494"/>
            <a:chOff x="0" y="9525"/>
            <a:chExt cx="6045700" cy="2064658"/>
          </a:xfrm>
        </p:grpSpPr>
        <p:sp>
          <p:nvSpPr>
            <p:cNvPr id="213" name="Google Shape;213;p3"/>
            <p:cNvSpPr txBox="1"/>
            <p:nvPr/>
          </p:nvSpPr>
          <p:spPr>
            <a:xfrm>
              <a:off x="0" y="9525"/>
              <a:ext cx="6045700" cy="7852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6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299" dirty="0" smtClean="0">
                  <a:solidFill>
                    <a:srgbClr val="D8DEDF"/>
                  </a:solidFill>
                  <a:latin typeface="Cormorant Garamond"/>
                  <a:ea typeface="Cormorant Garamond"/>
                  <a:sym typeface="Cormorant Garamond"/>
                </a:rPr>
                <a:t>Установлены</a:t>
              </a:r>
              <a:endParaRPr dirty="0"/>
            </a:p>
          </p:txBody>
        </p:sp>
        <p:sp>
          <p:nvSpPr>
            <p:cNvPr id="214" name="Google Shape;214;p3"/>
            <p:cNvSpPr txBox="1"/>
            <p:nvPr/>
          </p:nvSpPr>
          <p:spPr>
            <a:xfrm>
              <a:off x="0" y="941566"/>
              <a:ext cx="6045600" cy="11326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1" algn="ctr">
                <a:lnSpc>
                  <a:spcPct val="120000"/>
                </a:lnSpc>
              </a:pPr>
              <a:r>
                <a:rPr lang="ru-RU" sz="2300" b="1" dirty="0" smtClean="0">
                  <a:solidFill>
                    <a:srgbClr val="D8DEDF"/>
                  </a:solidFill>
                  <a:sym typeface="Lato"/>
                </a:rPr>
                <a:t>Все пути передачи ВИЧ-инфекции</a:t>
              </a:r>
              <a:endParaRPr b="1" dirty="0"/>
            </a:p>
          </p:txBody>
        </p:sp>
      </p:grpSp>
      <p:grpSp>
        <p:nvGrpSpPr>
          <p:cNvPr id="215" name="Google Shape;215;p3"/>
          <p:cNvGrpSpPr/>
          <p:nvPr/>
        </p:nvGrpSpPr>
        <p:grpSpPr>
          <a:xfrm>
            <a:off x="2028712" y="4095365"/>
            <a:ext cx="2038629" cy="1676488"/>
            <a:chOff x="-241393" y="57150"/>
            <a:chExt cx="2718172" cy="2235316"/>
          </a:xfrm>
        </p:grpSpPr>
        <p:grpSp>
          <p:nvGrpSpPr>
            <p:cNvPr id="216" name="Google Shape;216;p3"/>
            <p:cNvGrpSpPr/>
            <p:nvPr/>
          </p:nvGrpSpPr>
          <p:grpSpPr>
            <a:xfrm>
              <a:off x="4986" y="57150"/>
              <a:ext cx="2225341" cy="2235316"/>
              <a:chOff x="1813" y="0"/>
              <a:chExt cx="809173" cy="812800"/>
            </a:xfrm>
          </p:grpSpPr>
          <p:sp>
            <p:nvSpPr>
              <p:cNvPr id="217" name="Google Shape;217;p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8DEDF"/>
              </a:solidFill>
              <a:ln w="38100" cap="flat" cmpd="sng">
                <a:solidFill>
                  <a:srgbClr val="2E3F4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9" name="Google Shape;219;p3"/>
            <p:cNvSpPr txBox="1"/>
            <p:nvPr/>
          </p:nvSpPr>
          <p:spPr>
            <a:xfrm>
              <a:off x="-241393" y="323890"/>
              <a:ext cx="2718172" cy="1570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 algn="ctr">
                <a:lnSpc>
                  <a:spcPct val="116001"/>
                </a:lnSpc>
              </a:pPr>
              <a:r>
                <a:rPr lang="en-US" sz="6600" b="1" dirty="0" smtClean="0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198</a:t>
              </a:r>
              <a:r>
                <a:rPr lang="ru-RU" sz="6600" b="1" dirty="0" smtClean="0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3</a:t>
              </a:r>
              <a:endParaRPr sz="1000" dirty="0"/>
            </a:p>
          </p:txBody>
        </p:sp>
      </p:grpSp>
      <p:grpSp>
        <p:nvGrpSpPr>
          <p:cNvPr id="230" name="Google Shape;230;p3"/>
          <p:cNvGrpSpPr/>
          <p:nvPr/>
        </p:nvGrpSpPr>
        <p:grpSpPr>
          <a:xfrm>
            <a:off x="978252" y="7829750"/>
            <a:ext cx="4139550" cy="1548494"/>
            <a:chOff x="0" y="9525"/>
            <a:chExt cx="5519400" cy="2064658"/>
          </a:xfrm>
        </p:grpSpPr>
        <p:sp>
          <p:nvSpPr>
            <p:cNvPr id="231" name="Google Shape;231;p3"/>
            <p:cNvSpPr txBox="1"/>
            <p:nvPr/>
          </p:nvSpPr>
          <p:spPr>
            <a:xfrm>
              <a:off x="0" y="9525"/>
              <a:ext cx="5519328" cy="78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6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299" i="0" u="none" strike="noStrike" cap="none" dirty="0" smtClean="0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Открытие вируса ВИЧ</a:t>
              </a:r>
              <a:endParaRPr dirty="0"/>
            </a:p>
          </p:txBody>
        </p:sp>
        <p:sp>
          <p:nvSpPr>
            <p:cNvPr id="232" name="Google Shape;232;p3"/>
            <p:cNvSpPr txBox="1"/>
            <p:nvPr/>
          </p:nvSpPr>
          <p:spPr>
            <a:xfrm>
              <a:off x="0" y="941566"/>
              <a:ext cx="5519400" cy="11326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ru-RU" sz="2300" b="1" dirty="0" smtClean="0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Роберт </a:t>
              </a:r>
              <a:r>
                <a:rPr lang="ru-RU" sz="2300" b="1" dirty="0" err="1" smtClean="0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Галло</a:t>
              </a:r>
              <a:r>
                <a:rPr lang="ru-RU" sz="2300" b="1" dirty="0" smtClean="0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ru-RU" sz="2300" b="1" dirty="0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(</a:t>
              </a:r>
              <a:r>
                <a:rPr lang="ru-RU" sz="2300" b="1" dirty="0" smtClean="0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США)</a:t>
              </a:r>
            </a:p>
            <a:p>
              <a:pPr lvl="0" algn="ctr">
                <a:lnSpc>
                  <a:spcPct val="120000"/>
                </a:lnSpc>
              </a:pPr>
              <a:r>
                <a:rPr lang="ru-RU" sz="2300" b="1" dirty="0" smtClean="0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Люк </a:t>
              </a:r>
              <a:r>
                <a:rPr lang="ru-RU" sz="2300" b="1" dirty="0" err="1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Монтанье</a:t>
              </a:r>
              <a:r>
                <a:rPr lang="ru-RU" sz="2300" b="1" dirty="0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 (</a:t>
              </a:r>
              <a:r>
                <a:rPr lang="ru-RU" sz="2300" b="1" dirty="0" smtClean="0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Франция)</a:t>
              </a:r>
              <a:endParaRPr b="1" dirty="0"/>
            </a:p>
          </p:txBody>
        </p:sp>
      </p:grpSp>
      <p:grpSp>
        <p:nvGrpSpPr>
          <p:cNvPr id="233" name="Google Shape;233;p3"/>
          <p:cNvGrpSpPr/>
          <p:nvPr/>
        </p:nvGrpSpPr>
        <p:grpSpPr>
          <a:xfrm>
            <a:off x="13079575" y="7829750"/>
            <a:ext cx="4320900" cy="1548494"/>
            <a:chOff x="0" y="9525"/>
            <a:chExt cx="5761200" cy="2064658"/>
          </a:xfrm>
        </p:grpSpPr>
        <p:sp>
          <p:nvSpPr>
            <p:cNvPr id="234" name="Google Shape;234;p3"/>
            <p:cNvSpPr txBox="1"/>
            <p:nvPr/>
          </p:nvSpPr>
          <p:spPr>
            <a:xfrm>
              <a:off x="0" y="9525"/>
              <a:ext cx="5761133" cy="78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6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299" dirty="0" smtClean="0">
                  <a:solidFill>
                    <a:srgbClr val="D8DEDF"/>
                  </a:solidFill>
                  <a:latin typeface="Cormorant Garamond"/>
                  <a:ea typeface="Cormorant Garamond"/>
                  <a:sym typeface="Cormorant Garamond"/>
                </a:rPr>
                <a:t>Первый</a:t>
              </a:r>
              <a:endParaRPr dirty="0"/>
            </a:p>
          </p:txBody>
        </p:sp>
        <p:sp>
          <p:nvSpPr>
            <p:cNvPr id="235" name="Google Shape;235;p3"/>
            <p:cNvSpPr txBox="1"/>
            <p:nvPr/>
          </p:nvSpPr>
          <p:spPr>
            <a:xfrm>
              <a:off x="0" y="941566"/>
              <a:ext cx="5761200" cy="11326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1" algn="ctr">
                <a:lnSpc>
                  <a:spcPct val="120000"/>
                </a:lnSpc>
              </a:pPr>
              <a:r>
                <a:rPr lang="ru-RU" sz="2300" b="1" dirty="0" smtClean="0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ВИЧ-инфицированный в СССР </a:t>
              </a:r>
              <a:endParaRPr b="1" dirty="0"/>
            </a:p>
          </p:txBody>
        </p:sp>
      </p:grpSp>
      <p:sp>
        <p:nvSpPr>
          <p:cNvPr id="236" name="Google Shape;236;p3"/>
          <p:cNvSpPr txBox="1"/>
          <p:nvPr/>
        </p:nvSpPr>
        <p:spPr>
          <a:xfrm>
            <a:off x="1567220" y="858202"/>
            <a:ext cx="15153560" cy="160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0" b="1" i="0" u="none" strike="noStrike" cap="none" dirty="0" smtClean="0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История ВИЧ-инфекции</a:t>
            </a:r>
            <a:endParaRPr dirty="0"/>
          </a:p>
        </p:txBody>
      </p:sp>
      <p:cxnSp>
        <p:nvCxnSpPr>
          <p:cNvPr id="237" name="Google Shape;237;p3"/>
          <p:cNvCxnSpPr/>
          <p:nvPr/>
        </p:nvCxnSpPr>
        <p:spPr>
          <a:xfrm>
            <a:off x="0" y="2817071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8" name="Google Shape;238;p3"/>
          <p:cNvCxnSpPr/>
          <p:nvPr/>
        </p:nvCxnSpPr>
        <p:spPr>
          <a:xfrm>
            <a:off x="0" y="697449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2" name="Google Shape;215;p3"/>
          <p:cNvGrpSpPr/>
          <p:nvPr/>
        </p:nvGrpSpPr>
        <p:grpSpPr>
          <a:xfrm>
            <a:off x="8124685" y="4073934"/>
            <a:ext cx="2038629" cy="1676488"/>
            <a:chOff x="-241393" y="57150"/>
            <a:chExt cx="2718172" cy="2235316"/>
          </a:xfrm>
        </p:grpSpPr>
        <p:grpSp>
          <p:nvGrpSpPr>
            <p:cNvPr id="33" name="Google Shape;216;p3"/>
            <p:cNvGrpSpPr/>
            <p:nvPr/>
          </p:nvGrpSpPr>
          <p:grpSpPr>
            <a:xfrm>
              <a:off x="4986" y="57150"/>
              <a:ext cx="2225341" cy="2235316"/>
              <a:chOff x="1813" y="0"/>
              <a:chExt cx="809173" cy="812800"/>
            </a:xfrm>
          </p:grpSpPr>
          <p:sp>
            <p:nvSpPr>
              <p:cNvPr id="35" name="Google Shape;217;p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8DEDF"/>
              </a:solidFill>
              <a:ln w="38100" cap="flat" cmpd="sng">
                <a:solidFill>
                  <a:srgbClr val="2E3F4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18;p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" name="Google Shape;219;p3"/>
            <p:cNvSpPr txBox="1"/>
            <p:nvPr/>
          </p:nvSpPr>
          <p:spPr>
            <a:xfrm>
              <a:off x="-241393" y="323890"/>
              <a:ext cx="2718172" cy="1570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 algn="ctr">
                <a:lnSpc>
                  <a:spcPct val="116001"/>
                </a:lnSpc>
              </a:pPr>
              <a:r>
                <a:rPr lang="ru-RU" sz="6600" b="1" dirty="0" smtClean="0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1985</a:t>
              </a:r>
              <a:endParaRPr sz="1000" dirty="0"/>
            </a:p>
          </p:txBody>
        </p:sp>
      </p:grpSp>
      <p:grpSp>
        <p:nvGrpSpPr>
          <p:cNvPr id="37" name="Google Shape;215;p3"/>
          <p:cNvGrpSpPr/>
          <p:nvPr/>
        </p:nvGrpSpPr>
        <p:grpSpPr>
          <a:xfrm>
            <a:off x="14220685" y="4073934"/>
            <a:ext cx="2038629" cy="1676488"/>
            <a:chOff x="-241393" y="57150"/>
            <a:chExt cx="2718172" cy="2235316"/>
          </a:xfrm>
        </p:grpSpPr>
        <p:grpSp>
          <p:nvGrpSpPr>
            <p:cNvPr id="38" name="Google Shape;216;p3"/>
            <p:cNvGrpSpPr/>
            <p:nvPr/>
          </p:nvGrpSpPr>
          <p:grpSpPr>
            <a:xfrm>
              <a:off x="4986" y="57150"/>
              <a:ext cx="2225341" cy="2235316"/>
              <a:chOff x="1813" y="0"/>
              <a:chExt cx="809173" cy="812800"/>
            </a:xfrm>
          </p:grpSpPr>
          <p:sp>
            <p:nvSpPr>
              <p:cNvPr id="40" name="Google Shape;217;p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8DEDF"/>
              </a:solidFill>
              <a:ln w="38100" cap="flat" cmpd="sng">
                <a:solidFill>
                  <a:srgbClr val="2E3F4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18;p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219;p3"/>
            <p:cNvSpPr txBox="1"/>
            <p:nvPr/>
          </p:nvSpPr>
          <p:spPr>
            <a:xfrm>
              <a:off x="-241393" y="323890"/>
              <a:ext cx="2718172" cy="1570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 algn="ctr">
                <a:lnSpc>
                  <a:spcPct val="116001"/>
                </a:lnSpc>
              </a:pPr>
              <a:r>
                <a:rPr lang="ru-RU" sz="6600" b="1" dirty="0" smtClean="0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1987</a:t>
              </a:r>
              <a:endParaRPr sz="1000" dirty="0"/>
            </a:p>
          </p:txBody>
        </p:sp>
      </p:grpSp>
      <p:sp>
        <p:nvSpPr>
          <p:cNvPr id="3" name="AutoShape 4" descr="https://blackmile.ru/wp-content/uploads/d/6/8/d68f66579bf1015480f7582e9a204e5c.jpe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blackmile.ru/wp-content/uploads/d/6/8/d68f66579bf1015480f7582e9a204e5c.jpe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9" descr="https://cf2.ppt-online.org/files2/slide/v/VI6aSiJr05TcM89XCdARhspK7xjlO2gbGQk3nEe1H/slide-26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1" descr="https://cf2.ppt-online.org/files2/slide/v/VI6aSiJr05TcM89XCdARhspK7xjlO2gbGQk3nEe1H/slide-26.jpg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c1439504ed_2_96"/>
          <p:cNvSpPr txBox="1"/>
          <p:nvPr/>
        </p:nvSpPr>
        <p:spPr>
          <a:xfrm>
            <a:off x="614092" y="978176"/>
            <a:ext cx="17059800" cy="142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0" b="0" i="0" u="none" strike="noStrike" cap="none" dirty="0" smtClean="0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Особенности ВИЧ-инфекции</a:t>
            </a:r>
            <a:endParaRPr dirty="0"/>
          </a:p>
        </p:txBody>
      </p:sp>
      <p:grpSp>
        <p:nvGrpSpPr>
          <p:cNvPr id="470" name="Google Shape;470;g1c1439504ed_2_96"/>
          <p:cNvGrpSpPr/>
          <p:nvPr/>
        </p:nvGrpSpPr>
        <p:grpSpPr>
          <a:xfrm>
            <a:off x="628161" y="2946192"/>
            <a:ext cx="17031684" cy="6307165"/>
            <a:chOff x="18758" y="0"/>
            <a:chExt cx="22708913" cy="8409554"/>
          </a:xfrm>
        </p:grpSpPr>
        <p:grpSp>
          <p:nvGrpSpPr>
            <p:cNvPr id="471" name="Google Shape;471;g1c1439504ed_2_96"/>
            <p:cNvGrpSpPr/>
            <p:nvPr/>
          </p:nvGrpSpPr>
          <p:grpSpPr>
            <a:xfrm>
              <a:off x="18758" y="0"/>
              <a:ext cx="8372028" cy="8409554"/>
              <a:chOff x="1813" y="0"/>
              <a:chExt cx="809173" cy="812800"/>
            </a:xfrm>
          </p:grpSpPr>
          <p:sp>
            <p:nvSpPr>
              <p:cNvPr id="472" name="Google Shape;472;g1c1439504ed_2_9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g1c1439504ed_2_96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4" name="Google Shape;474;g1c1439504ed_2_96"/>
            <p:cNvGrpSpPr/>
            <p:nvPr/>
          </p:nvGrpSpPr>
          <p:grpSpPr>
            <a:xfrm>
              <a:off x="7187200" y="0"/>
              <a:ext cx="8372028" cy="8409554"/>
              <a:chOff x="1813" y="0"/>
              <a:chExt cx="809173" cy="812800"/>
            </a:xfrm>
          </p:grpSpPr>
          <p:sp>
            <p:nvSpPr>
              <p:cNvPr id="475" name="Google Shape;475;g1c1439504ed_2_9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g1c1439504ed_2_96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7" name="Google Shape;477;g1c1439504ed_2_96"/>
            <p:cNvGrpSpPr/>
            <p:nvPr/>
          </p:nvGrpSpPr>
          <p:grpSpPr>
            <a:xfrm>
              <a:off x="14355643" y="0"/>
              <a:ext cx="8372028" cy="8409554"/>
              <a:chOff x="1813" y="0"/>
              <a:chExt cx="809173" cy="812800"/>
            </a:xfrm>
          </p:grpSpPr>
          <p:sp>
            <p:nvSpPr>
              <p:cNvPr id="478" name="Google Shape;478;g1c1439504ed_2_9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g1c1439504ed_2_96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0" name="Google Shape;480;g1c1439504ed_2_96"/>
          <p:cNvSpPr txBox="1"/>
          <p:nvPr/>
        </p:nvSpPr>
        <p:spPr>
          <a:xfrm>
            <a:off x="1125559" y="4633849"/>
            <a:ext cx="5093700" cy="29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38000"/>
              </a:lnSpc>
            </a:pPr>
            <a:r>
              <a:rPr lang="ru-RU" sz="23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Способность к сохранению без размножения:</a:t>
            </a:r>
            <a:br>
              <a:rPr lang="ru-RU" sz="23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ru-RU" sz="2300" b="1" dirty="0" smtClean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хранится </a:t>
            </a:r>
            <a:r>
              <a:rPr lang="ru-RU" sz="23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в клетках иммунологической памяти на протяжении всей жизни организма </a:t>
            </a:r>
            <a:r>
              <a:rPr lang="ru-RU" sz="2300" b="1" dirty="0" smtClean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человека.</a:t>
            </a:r>
            <a:r>
              <a:rPr lang="en-US" sz="2300" b="1" i="0" u="none" strike="noStrike" cap="none" dirty="0" smtClean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 dirty="0"/>
          </a:p>
        </p:txBody>
      </p:sp>
      <p:sp>
        <p:nvSpPr>
          <p:cNvPr id="481" name="Google Shape;481;g1c1439504ed_2_96"/>
          <p:cNvSpPr txBox="1"/>
          <p:nvPr/>
        </p:nvSpPr>
        <p:spPr>
          <a:xfrm>
            <a:off x="11795584" y="4350814"/>
            <a:ext cx="5449500" cy="4735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1" indent="-342900" algn="ctr">
              <a:lnSpc>
                <a:spcPct val="138000"/>
              </a:lnSpc>
              <a:buFont typeface="Arial" pitchFamily="34" charset="0"/>
              <a:buChar char="•"/>
            </a:pPr>
            <a:r>
              <a:rPr lang="ru-RU" sz="20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Интервал от заражения до развития СПИДа без лечения  составляет от 3 до 15 лет, в среднем 8 </a:t>
            </a:r>
            <a:r>
              <a:rPr lang="ru-RU" sz="2000" b="1" dirty="0" smtClean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лет;</a:t>
            </a:r>
          </a:p>
          <a:p>
            <a:pPr marL="342900" lvl="1" indent="-342900" algn="ctr">
              <a:lnSpc>
                <a:spcPct val="138000"/>
              </a:lnSpc>
              <a:buFont typeface="Arial" pitchFamily="34" charset="0"/>
              <a:buChar char="•"/>
            </a:pPr>
            <a:r>
              <a:rPr lang="ru-RU" sz="20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Отсутствие специфических симптомов заражения;</a:t>
            </a:r>
          </a:p>
          <a:p>
            <a:pPr marL="342900" lvl="1" indent="-342900" algn="ctr">
              <a:lnSpc>
                <a:spcPct val="138000"/>
              </a:lnSpc>
              <a:buFont typeface="Arial" pitchFamily="34" charset="0"/>
              <a:buChar char="•"/>
            </a:pPr>
            <a:r>
              <a:rPr lang="ru-RU" sz="20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Период окна от 2-3 недели до 3-12 месяцев невозможно диагностировать ВИЧ;</a:t>
            </a:r>
          </a:p>
          <a:p>
            <a:pPr marL="342900" lvl="1" indent="-342900" algn="ctr">
              <a:lnSpc>
                <a:spcPct val="138000"/>
              </a:lnSpc>
              <a:buFont typeface="Arial" pitchFamily="34" charset="0"/>
              <a:buChar char="•"/>
            </a:pPr>
            <a:r>
              <a:rPr lang="ru-RU" sz="2000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Многолетнее бессимптомное течение болезни</a:t>
            </a:r>
            <a:r>
              <a:rPr lang="ru-RU" sz="2000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;</a:t>
            </a:r>
          </a:p>
          <a:p>
            <a:pPr lvl="1" algn="ctr">
              <a:lnSpc>
                <a:spcPct val="138000"/>
              </a:lnSpc>
            </a:pPr>
            <a:endParaRPr lang="ru-RU" sz="2300" dirty="0">
              <a:solidFill>
                <a:srgbClr val="2E3F4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123" name="Picture 3" descr="C:\Users\larisa1\Downloads\11zon_cropped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349" y="3460505"/>
            <a:ext cx="5278538" cy="527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g1c1439504ed_2_15"/>
          <p:cNvGrpSpPr/>
          <p:nvPr/>
        </p:nvGrpSpPr>
        <p:grpSpPr>
          <a:xfrm>
            <a:off x="1732402" y="2945606"/>
            <a:ext cx="3519336" cy="3535111"/>
            <a:chOff x="1813" y="0"/>
            <a:chExt cx="809173" cy="812800"/>
          </a:xfrm>
        </p:grpSpPr>
        <p:sp>
          <p:nvSpPr>
            <p:cNvPr id="312" name="Google Shape;312;g1c1439504ed_2_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2E3F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g1c1439504ed_2_1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23" name="Google Shape;323;g1c1439504ed_2_15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4" name="Google Shape;324;g1c1439504ed_2_15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5" name="Google Shape;325;g1c1439504ed_2_15"/>
          <p:cNvSpPr txBox="1"/>
          <p:nvPr/>
        </p:nvSpPr>
        <p:spPr>
          <a:xfrm>
            <a:off x="1028700" y="1162050"/>
            <a:ext cx="11140800" cy="1454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0" b="1" i="0" u="none" strike="noStrike" cap="none" dirty="0" smtClean="0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Источники заражения</a:t>
            </a:r>
            <a:endParaRPr dirty="0"/>
          </a:p>
        </p:txBody>
      </p:sp>
      <p:sp>
        <p:nvSpPr>
          <p:cNvPr id="326" name="Google Shape;326;g1c1439504ed_2_15"/>
          <p:cNvSpPr txBox="1"/>
          <p:nvPr/>
        </p:nvSpPr>
        <p:spPr>
          <a:xfrm>
            <a:off x="7118417" y="4196058"/>
            <a:ext cx="4051165" cy="1359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0" u="none" strike="noStrike" cap="none" dirty="0" smtClean="0">
                <a:solidFill>
                  <a:srgbClr val="2E3F42"/>
                </a:solidFill>
                <a:latin typeface="+mn-lt"/>
                <a:ea typeface="Lato"/>
                <a:cs typeface="Lato"/>
                <a:sym typeface="Lato"/>
              </a:rPr>
              <a:t>Инфицированная кровь</a:t>
            </a:r>
            <a:endParaRPr sz="3200" b="1" dirty="0">
              <a:latin typeface="+mn-lt"/>
            </a:endParaRPr>
          </a:p>
        </p:txBody>
      </p:sp>
      <p:sp>
        <p:nvSpPr>
          <p:cNvPr id="327" name="Google Shape;327;g1c1439504ed_2_15"/>
          <p:cNvSpPr txBox="1"/>
          <p:nvPr/>
        </p:nvSpPr>
        <p:spPr>
          <a:xfrm>
            <a:off x="1492720" y="3948657"/>
            <a:ext cx="3998700" cy="152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rgbClr val="2E3F42"/>
                </a:solidFill>
                <a:sym typeface="Lato"/>
              </a:rPr>
              <a:t>Половые выделения</a:t>
            </a:r>
            <a:endParaRPr sz="2400" b="1" dirty="0"/>
          </a:p>
        </p:txBody>
      </p:sp>
      <p:sp>
        <p:nvSpPr>
          <p:cNvPr id="328" name="Google Shape;328;g1c1439504ed_2_15"/>
          <p:cNvSpPr txBox="1"/>
          <p:nvPr/>
        </p:nvSpPr>
        <p:spPr>
          <a:xfrm>
            <a:off x="12549963" y="3693843"/>
            <a:ext cx="3998700" cy="2038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2E3F42"/>
                </a:solidFill>
                <a:latin typeface="+mn-lt"/>
                <a:sym typeface="Lato"/>
              </a:rPr>
              <a:t>От ВИЧ-положительной матери ребенку</a:t>
            </a:r>
            <a:endParaRPr sz="3200" b="1" dirty="0">
              <a:latin typeface="+mn-lt"/>
            </a:endParaRPr>
          </a:p>
        </p:txBody>
      </p:sp>
      <p:sp>
        <p:nvSpPr>
          <p:cNvPr id="27" name="Google Shape;312;g1c1439504ed_2_15"/>
          <p:cNvSpPr/>
          <p:nvPr/>
        </p:nvSpPr>
        <p:spPr>
          <a:xfrm>
            <a:off x="7180697" y="2819041"/>
            <a:ext cx="3926641" cy="3944242"/>
          </a:xfrm>
          <a:custGeom>
            <a:avLst/>
            <a:gdLst/>
            <a:ahLst/>
            <a:cxnLst/>
            <a:rect l="l" t="t" r="r" b="b"/>
            <a:pathLst>
              <a:path w="809173" h="812800" extrusionOk="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64;g1c1439504ed_2_1"/>
          <p:cNvSpPr txBox="1"/>
          <p:nvPr/>
        </p:nvSpPr>
        <p:spPr>
          <a:xfrm>
            <a:off x="1197018" y="9416834"/>
            <a:ext cx="15894000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sym typeface="Lato"/>
              </a:rPr>
              <a:t>*ВИЧ-инфекция передается только от человека к человеку</a:t>
            </a:r>
            <a:endParaRPr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9" name="Google Shape;311;g1c1439504ed_2_15"/>
          <p:cNvGrpSpPr/>
          <p:nvPr/>
        </p:nvGrpSpPr>
        <p:grpSpPr>
          <a:xfrm>
            <a:off x="12789645" y="3023607"/>
            <a:ext cx="3519336" cy="3866241"/>
            <a:chOff x="-247164" y="589341"/>
            <a:chExt cx="809173" cy="888934"/>
          </a:xfrm>
        </p:grpSpPr>
        <p:sp>
          <p:nvSpPr>
            <p:cNvPr id="30" name="Google Shape;312;g1c1439504ed_2_15"/>
            <p:cNvSpPr/>
            <p:nvPr/>
          </p:nvSpPr>
          <p:spPr>
            <a:xfrm>
              <a:off x="-247164" y="589341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2E3F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3;g1c1439504ed_2_15"/>
            <p:cNvSpPr txBox="1"/>
            <p:nvPr/>
          </p:nvSpPr>
          <p:spPr>
            <a:xfrm>
              <a:off x="-181443" y="7702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81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6C6D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g1c1439504ed_0_389"/>
          <p:cNvPicPr preferRelativeResize="0"/>
          <p:nvPr/>
        </p:nvPicPr>
        <p:blipFill rotWithShape="1">
          <a:blip r:embed="rId3">
            <a:alphaModFix/>
          </a:blip>
          <a:srcRect l="14685" r="14678"/>
          <a:stretch/>
        </p:blipFill>
        <p:spPr>
          <a:xfrm>
            <a:off x="13443955" y="0"/>
            <a:ext cx="4844045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g1c1439504ed_0_389"/>
          <p:cNvSpPr txBox="1"/>
          <p:nvPr/>
        </p:nvSpPr>
        <p:spPr>
          <a:xfrm>
            <a:off x="1028700" y="1164908"/>
            <a:ext cx="11516400" cy="142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0" b="0" i="0" u="none" strike="noStrike" cap="none" dirty="0" smtClean="0">
                <a:solidFill>
                  <a:srgbClr val="D8DEDF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Факторы риска</a:t>
            </a:r>
            <a:endParaRPr dirty="0"/>
          </a:p>
        </p:txBody>
      </p:sp>
      <p:grpSp>
        <p:nvGrpSpPr>
          <p:cNvPr id="449" name="Google Shape;449;g1c1439504ed_0_389"/>
          <p:cNvGrpSpPr/>
          <p:nvPr/>
        </p:nvGrpSpPr>
        <p:grpSpPr>
          <a:xfrm>
            <a:off x="834113" y="3595707"/>
            <a:ext cx="7297515" cy="1529620"/>
            <a:chOff x="-44" y="0"/>
            <a:chExt cx="8097163" cy="2039494"/>
          </a:xfrm>
        </p:grpSpPr>
        <p:sp>
          <p:nvSpPr>
            <p:cNvPr id="450" name="Google Shape;450;g1c1439504ed_0_389"/>
            <p:cNvSpPr txBox="1"/>
            <p:nvPr/>
          </p:nvSpPr>
          <p:spPr>
            <a:xfrm>
              <a:off x="0" y="266700"/>
              <a:ext cx="8097119" cy="17727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600" b="1" i="0" u="none" strike="noStrike" cap="none" dirty="0" smtClean="0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Незащищённы</a:t>
              </a:r>
              <a:r>
                <a:rPr lang="ru-RU" sz="3600" b="1" dirty="0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е</a:t>
              </a:r>
              <a:r>
                <a:rPr lang="ru-RU" sz="3600" b="1" i="0" u="none" strike="noStrike" cap="none" dirty="0" smtClean="0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половые контакты</a:t>
              </a:r>
              <a:endParaRPr sz="1600" dirty="0"/>
            </a:p>
          </p:txBody>
        </p:sp>
        <p:sp>
          <p:nvSpPr>
            <p:cNvPr id="451" name="Google Shape;451;g1c1439504ed_0_389"/>
            <p:cNvSpPr txBox="1"/>
            <p:nvPr/>
          </p:nvSpPr>
          <p:spPr>
            <a:xfrm>
              <a:off x="0" y="1191318"/>
              <a:ext cx="6480875" cy="453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dirty="0"/>
            </a:p>
          </p:txBody>
        </p:sp>
        <p:cxnSp>
          <p:nvCxnSpPr>
            <p:cNvPr id="452" name="Google Shape;452;g1c1439504ed_0_389"/>
            <p:cNvCxnSpPr/>
            <p:nvPr/>
          </p:nvCxnSpPr>
          <p:spPr>
            <a:xfrm rot="10800000">
              <a:off x="-44" y="0"/>
              <a:ext cx="526500" cy="0"/>
            </a:xfrm>
            <a:prstGeom prst="straightConnector1">
              <a:avLst/>
            </a:prstGeom>
            <a:noFill/>
            <a:ln w="50800" cap="flat" cmpd="sng">
              <a:solidFill>
                <a:srgbClr val="D8DED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453" name="Google Shape;453;g1c1439504ed_0_389"/>
          <p:cNvGrpSpPr/>
          <p:nvPr/>
        </p:nvGrpSpPr>
        <p:grpSpPr>
          <a:xfrm>
            <a:off x="834114" y="4680337"/>
            <a:ext cx="7983315" cy="1245834"/>
            <a:chOff x="-44" y="0"/>
            <a:chExt cx="10644420" cy="1661111"/>
          </a:xfrm>
        </p:grpSpPr>
        <p:sp>
          <p:nvSpPr>
            <p:cNvPr id="454" name="Google Shape;454;g1c1439504ed_0_389"/>
            <p:cNvSpPr txBox="1"/>
            <p:nvPr/>
          </p:nvSpPr>
          <p:spPr>
            <a:xfrm>
              <a:off x="0" y="215900"/>
              <a:ext cx="10644376" cy="8863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600" b="1" i="0" u="none" strike="noStrike" cap="none" dirty="0" smtClean="0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Потребление инъекционных наркотиков</a:t>
              </a:r>
              <a:endParaRPr sz="1600" dirty="0"/>
            </a:p>
          </p:txBody>
        </p:sp>
        <p:sp>
          <p:nvSpPr>
            <p:cNvPr id="455" name="Google Shape;455;g1c1439504ed_0_389"/>
            <p:cNvSpPr txBox="1"/>
            <p:nvPr/>
          </p:nvSpPr>
          <p:spPr>
            <a:xfrm>
              <a:off x="0" y="1208081"/>
              <a:ext cx="7100807" cy="453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l" rtl="0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dirty="0"/>
            </a:p>
          </p:txBody>
        </p:sp>
        <p:cxnSp>
          <p:nvCxnSpPr>
            <p:cNvPr id="456" name="Google Shape;456;g1c1439504ed_0_389"/>
            <p:cNvCxnSpPr/>
            <p:nvPr/>
          </p:nvCxnSpPr>
          <p:spPr>
            <a:xfrm rot="10800000">
              <a:off x="-44" y="0"/>
              <a:ext cx="526500" cy="0"/>
            </a:xfrm>
            <a:prstGeom prst="straightConnector1">
              <a:avLst/>
            </a:prstGeom>
            <a:noFill/>
            <a:ln w="50800" cap="flat" cmpd="sng">
              <a:solidFill>
                <a:srgbClr val="D8DED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461" name="Google Shape;461;g1c1439504ed_0_389"/>
          <p:cNvGrpSpPr/>
          <p:nvPr/>
        </p:nvGrpSpPr>
        <p:grpSpPr>
          <a:xfrm>
            <a:off x="834114" y="5886363"/>
            <a:ext cx="9420228" cy="1871506"/>
            <a:chOff x="-44" y="0"/>
            <a:chExt cx="12560303" cy="1476061"/>
          </a:xfrm>
        </p:grpSpPr>
        <p:sp>
          <p:nvSpPr>
            <p:cNvPr id="462" name="Google Shape;462;g1c1439504ed_0_389"/>
            <p:cNvSpPr txBox="1"/>
            <p:nvPr/>
          </p:nvSpPr>
          <p:spPr>
            <a:xfrm>
              <a:off x="-3" y="215900"/>
              <a:ext cx="12560262" cy="524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600" b="1" i="0" u="none" strike="noStrike" cap="none" dirty="0" smtClean="0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Использование нестерильного инструментария</a:t>
              </a:r>
              <a:endParaRPr sz="1600" b="1" dirty="0"/>
            </a:p>
          </p:txBody>
        </p:sp>
        <p:sp>
          <p:nvSpPr>
            <p:cNvPr id="463" name="Google Shape;463;g1c1439504ed_0_389"/>
            <p:cNvSpPr txBox="1"/>
            <p:nvPr/>
          </p:nvSpPr>
          <p:spPr>
            <a:xfrm>
              <a:off x="0" y="1208081"/>
              <a:ext cx="8666906" cy="2679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l" rtl="0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dirty="0"/>
            </a:p>
          </p:txBody>
        </p:sp>
        <p:cxnSp>
          <p:nvCxnSpPr>
            <p:cNvPr id="464" name="Google Shape;464;g1c1439504ed_0_389"/>
            <p:cNvCxnSpPr/>
            <p:nvPr/>
          </p:nvCxnSpPr>
          <p:spPr>
            <a:xfrm rot="10800000">
              <a:off x="-44" y="0"/>
              <a:ext cx="526500" cy="0"/>
            </a:xfrm>
            <a:prstGeom prst="straightConnector1">
              <a:avLst/>
            </a:prstGeom>
            <a:noFill/>
            <a:ln w="50800" cap="flat" cmpd="sng">
              <a:solidFill>
                <a:srgbClr val="D8DED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2290" name="Picture 2" descr="C:\Users\larisa1\Downloads\gfn1blmbny86jj6n1d7f3i9b2kz33oj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2"/>
          <a:stretch/>
        </p:blipFill>
        <p:spPr bwMode="auto">
          <a:xfrm rot="5400000">
            <a:off x="10722478" y="2721480"/>
            <a:ext cx="10287000" cy="484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oogle Shape;449;g1c1439504ed_0_389"/>
          <p:cNvGrpSpPr/>
          <p:nvPr/>
        </p:nvGrpSpPr>
        <p:grpSpPr>
          <a:xfrm>
            <a:off x="834153" y="7191167"/>
            <a:ext cx="7297515" cy="1233261"/>
            <a:chOff x="-44" y="0"/>
            <a:chExt cx="8097163" cy="1644349"/>
          </a:xfrm>
        </p:grpSpPr>
        <p:sp>
          <p:nvSpPr>
            <p:cNvPr id="18" name="Google Shape;450;g1c1439504ed_0_389"/>
            <p:cNvSpPr txBox="1"/>
            <p:nvPr/>
          </p:nvSpPr>
          <p:spPr>
            <a:xfrm>
              <a:off x="0" y="266700"/>
              <a:ext cx="8097119" cy="8863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600" b="1" dirty="0" smtClean="0">
                  <a:solidFill>
                    <a:srgbClr val="D8DEDF"/>
                  </a:solidFill>
                  <a:latin typeface="Cormorant Garamond"/>
                  <a:ea typeface="Cormorant Garamond"/>
                  <a:sym typeface="Cormorant Garamond"/>
                </a:rPr>
                <a:t>Недостаточное информирование</a:t>
              </a:r>
              <a:endParaRPr sz="1600" dirty="0"/>
            </a:p>
          </p:txBody>
        </p:sp>
        <p:sp>
          <p:nvSpPr>
            <p:cNvPr id="19" name="Google Shape;451;g1c1439504ed_0_389"/>
            <p:cNvSpPr txBox="1"/>
            <p:nvPr/>
          </p:nvSpPr>
          <p:spPr>
            <a:xfrm>
              <a:off x="0" y="1191318"/>
              <a:ext cx="6480875" cy="453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dirty="0"/>
            </a:p>
          </p:txBody>
        </p:sp>
        <p:cxnSp>
          <p:nvCxnSpPr>
            <p:cNvPr id="20" name="Google Shape;452;g1c1439504ed_0_389"/>
            <p:cNvCxnSpPr/>
            <p:nvPr/>
          </p:nvCxnSpPr>
          <p:spPr>
            <a:xfrm rot="10800000">
              <a:off x="-44" y="0"/>
              <a:ext cx="526500" cy="0"/>
            </a:xfrm>
            <a:prstGeom prst="straightConnector1">
              <a:avLst/>
            </a:prstGeom>
            <a:noFill/>
            <a:ln w="50800" cap="flat" cmpd="sng">
              <a:solidFill>
                <a:srgbClr val="D8DED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g1c1439504ed_0_849"/>
          <p:cNvPicPr preferRelativeResize="0"/>
          <p:nvPr/>
        </p:nvPicPr>
        <p:blipFill rotWithShape="1">
          <a:blip r:embed="rId3">
            <a:alphaModFix/>
          </a:blip>
          <a:srcRect l="24229" t="28006" r="30685" b="585"/>
          <a:stretch/>
        </p:blipFill>
        <p:spPr>
          <a:xfrm>
            <a:off x="0" y="315973"/>
            <a:ext cx="9143998" cy="96550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9" name="Google Shape;769;g1c1439504ed_0_849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70" name="Google Shape;770;g1c1439504ed_0_849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1" name="Google Shape;771;g1c1439504ed_0_849"/>
          <p:cNvSpPr txBox="1"/>
          <p:nvPr/>
        </p:nvSpPr>
        <p:spPr>
          <a:xfrm>
            <a:off x="10651616" y="1279208"/>
            <a:ext cx="7220100" cy="2282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03000"/>
              </a:lnSpc>
            </a:pPr>
            <a:r>
              <a:rPr lang="ru-RU" sz="7200" dirty="0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ВИЧ не может передаваться</a:t>
            </a:r>
            <a:endParaRPr sz="1050" dirty="0"/>
          </a:p>
        </p:txBody>
      </p:sp>
      <p:sp>
        <p:nvSpPr>
          <p:cNvPr id="774" name="Google Shape;774;g1c1439504ed_0_849"/>
          <p:cNvSpPr txBox="1"/>
          <p:nvPr/>
        </p:nvSpPr>
        <p:spPr>
          <a:xfrm>
            <a:off x="10651616" y="3890247"/>
            <a:ext cx="6633675" cy="495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lnSpc>
                <a:spcPct val="140017"/>
              </a:lnSpc>
              <a:buFont typeface="Arial" pitchFamily="34" charset="0"/>
              <a:buChar char="•"/>
            </a:pPr>
            <a:r>
              <a:rPr lang="ru-RU" sz="2299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Через воду и </a:t>
            </a:r>
            <a:r>
              <a:rPr lang="ru-RU" sz="2299" b="1" dirty="0" smtClean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воздух;</a:t>
            </a:r>
            <a:endParaRPr b="1" dirty="0"/>
          </a:p>
        </p:txBody>
      </p:sp>
      <p:sp>
        <p:nvSpPr>
          <p:cNvPr id="777" name="Google Shape;777;g1c1439504ed_0_849"/>
          <p:cNvSpPr txBox="1"/>
          <p:nvPr/>
        </p:nvSpPr>
        <p:spPr>
          <a:xfrm>
            <a:off x="10651616" y="4385575"/>
            <a:ext cx="5594850" cy="495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lnSpc>
                <a:spcPct val="140017"/>
              </a:lnSpc>
              <a:buFont typeface="Arial" pitchFamily="34" charset="0"/>
              <a:buChar char="•"/>
            </a:pPr>
            <a:r>
              <a:rPr lang="ru-RU" sz="2299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В </a:t>
            </a:r>
            <a:r>
              <a:rPr lang="ru-RU" sz="2299" b="1" dirty="0" smtClean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быту;</a:t>
            </a:r>
            <a:endParaRPr b="1" dirty="0"/>
          </a:p>
        </p:txBody>
      </p:sp>
      <p:sp>
        <p:nvSpPr>
          <p:cNvPr id="780" name="Google Shape;780;g1c1439504ed_0_849"/>
          <p:cNvSpPr txBox="1"/>
          <p:nvPr/>
        </p:nvSpPr>
        <p:spPr>
          <a:xfrm>
            <a:off x="10651616" y="4880903"/>
            <a:ext cx="6505008" cy="495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lnSpc>
                <a:spcPct val="140017"/>
              </a:lnSpc>
              <a:buFont typeface="Arial" pitchFamily="34" charset="0"/>
              <a:buChar char="•"/>
            </a:pPr>
            <a:r>
              <a:rPr lang="ru-RU" sz="2299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Через укусы комаров и других насекомых</a:t>
            </a:r>
            <a:endParaRPr b="1" dirty="0"/>
          </a:p>
        </p:txBody>
      </p:sp>
      <p:sp>
        <p:nvSpPr>
          <p:cNvPr id="783" name="Google Shape;783;g1c1439504ed_0_849"/>
          <p:cNvSpPr txBox="1"/>
          <p:nvPr/>
        </p:nvSpPr>
        <p:spPr>
          <a:xfrm>
            <a:off x="10651616" y="7362646"/>
            <a:ext cx="5594850" cy="1485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lnSpc>
                <a:spcPct val="140017"/>
              </a:lnSpc>
              <a:buFont typeface="Arial" pitchFamily="34" charset="0"/>
              <a:buChar char="•"/>
            </a:pPr>
            <a:r>
              <a:rPr lang="ru-RU" sz="2299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При рукопожатии, объятиях, использовании общего туалета и посуды, поцелуях;</a:t>
            </a:r>
            <a:endParaRPr b="1" dirty="0"/>
          </a:p>
        </p:txBody>
      </p:sp>
      <p:sp>
        <p:nvSpPr>
          <p:cNvPr id="786" name="Google Shape;786;g1c1439504ed_0_849"/>
          <p:cNvSpPr txBox="1"/>
          <p:nvPr/>
        </p:nvSpPr>
        <p:spPr>
          <a:xfrm>
            <a:off x="10651616" y="5376231"/>
            <a:ext cx="5594850" cy="1981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lnSpc>
                <a:spcPct val="140017"/>
              </a:lnSpc>
              <a:buFont typeface="Arial" pitchFamily="34" charset="0"/>
              <a:buChar char="•"/>
            </a:pPr>
            <a:r>
              <a:rPr lang="ru-RU" sz="2299" b="1" dirty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При контакте со слюной, слезами, потом ВИЧ-положительного человека (если в них отсутствует видимая кровь</a:t>
            </a:r>
            <a:r>
              <a:rPr lang="ru-RU" sz="2299" b="1" dirty="0" smtClean="0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);</a:t>
            </a:r>
            <a:endParaRPr b="1" dirty="0"/>
          </a:p>
        </p:txBody>
      </p:sp>
      <p:cxnSp>
        <p:nvCxnSpPr>
          <p:cNvPr id="787" name="Google Shape;787;g1c1439504ed_0_849"/>
          <p:cNvCxnSpPr/>
          <p:nvPr/>
        </p:nvCxnSpPr>
        <p:spPr>
          <a:xfrm rot="-5400000">
            <a:off x="4019550" y="5124450"/>
            <a:ext cx="10287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50" name="Picture 2" descr="C:\Users\larisa1\Downloads\c6351168-492f-5a1a-9ba7-5b5cbeb5799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25"/>
          <a:stretch/>
        </p:blipFill>
        <p:spPr bwMode="auto">
          <a:xfrm>
            <a:off x="0" y="306325"/>
            <a:ext cx="9143998" cy="966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26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6C6D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g1c1439504ed_0_389"/>
          <p:cNvPicPr preferRelativeResize="0"/>
          <p:nvPr/>
        </p:nvPicPr>
        <p:blipFill rotWithShape="1">
          <a:blip r:embed="rId3">
            <a:alphaModFix/>
          </a:blip>
          <a:srcRect l="14685" r="14678"/>
          <a:stretch/>
        </p:blipFill>
        <p:spPr>
          <a:xfrm>
            <a:off x="13443955" y="0"/>
            <a:ext cx="4844045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g1c1439504ed_0_389"/>
          <p:cNvSpPr txBox="1"/>
          <p:nvPr/>
        </p:nvSpPr>
        <p:spPr>
          <a:xfrm>
            <a:off x="1028700" y="1164908"/>
            <a:ext cx="11516400" cy="142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0" b="0" i="0" u="none" strike="noStrike" cap="none" dirty="0" smtClean="0">
                <a:solidFill>
                  <a:srgbClr val="D8DEDF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Методы профилактики</a:t>
            </a:r>
            <a:endParaRPr dirty="0"/>
          </a:p>
        </p:txBody>
      </p:sp>
      <p:grpSp>
        <p:nvGrpSpPr>
          <p:cNvPr id="449" name="Google Shape;449;g1c1439504ed_0_389"/>
          <p:cNvGrpSpPr/>
          <p:nvPr/>
        </p:nvGrpSpPr>
        <p:grpSpPr>
          <a:xfrm>
            <a:off x="1028666" y="3395683"/>
            <a:ext cx="8556767" cy="1418820"/>
            <a:chOff x="-44" y="0"/>
            <a:chExt cx="6708227" cy="1891761"/>
          </a:xfrm>
        </p:grpSpPr>
        <p:sp>
          <p:nvSpPr>
            <p:cNvPr id="450" name="Google Shape;450;g1c1439504ed_0_389"/>
            <p:cNvSpPr txBox="1"/>
            <p:nvPr/>
          </p:nvSpPr>
          <p:spPr>
            <a:xfrm>
              <a:off x="0" y="266700"/>
              <a:ext cx="6708183" cy="1625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300" b="1" i="0" u="none" strike="noStrike" cap="none" dirty="0" smtClean="0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Использование средств контрацепции</a:t>
              </a:r>
              <a:endParaRPr dirty="0"/>
            </a:p>
          </p:txBody>
        </p:sp>
        <p:cxnSp>
          <p:nvCxnSpPr>
            <p:cNvPr id="452" name="Google Shape;452;g1c1439504ed_0_389"/>
            <p:cNvCxnSpPr/>
            <p:nvPr/>
          </p:nvCxnSpPr>
          <p:spPr>
            <a:xfrm rot="10800000">
              <a:off x="-44" y="0"/>
              <a:ext cx="526500" cy="0"/>
            </a:xfrm>
            <a:prstGeom prst="straightConnector1">
              <a:avLst/>
            </a:prstGeom>
            <a:noFill/>
            <a:ln w="50800" cap="flat" cmpd="sng">
              <a:solidFill>
                <a:srgbClr val="D8DED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453" name="Google Shape;453;g1c1439504ed_0_389"/>
          <p:cNvGrpSpPr/>
          <p:nvPr/>
        </p:nvGrpSpPr>
        <p:grpSpPr>
          <a:xfrm>
            <a:off x="1028798" y="6098570"/>
            <a:ext cx="7448451" cy="1380720"/>
            <a:chOff x="-44" y="0"/>
            <a:chExt cx="7100851" cy="1840958"/>
          </a:xfrm>
        </p:grpSpPr>
        <p:sp>
          <p:nvSpPr>
            <p:cNvPr id="454" name="Google Shape;454;g1c1439504ed_0_389"/>
            <p:cNvSpPr txBox="1"/>
            <p:nvPr/>
          </p:nvSpPr>
          <p:spPr>
            <a:xfrm>
              <a:off x="0" y="215900"/>
              <a:ext cx="7100807" cy="1625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ru-RU" sz="3300" b="1" dirty="0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Прием профилактических препаратов</a:t>
              </a:r>
            </a:p>
          </p:txBody>
        </p:sp>
        <p:cxnSp>
          <p:nvCxnSpPr>
            <p:cNvPr id="456" name="Google Shape;456;g1c1439504ed_0_389"/>
            <p:cNvCxnSpPr/>
            <p:nvPr/>
          </p:nvCxnSpPr>
          <p:spPr>
            <a:xfrm rot="10800000">
              <a:off x="-44" y="0"/>
              <a:ext cx="526500" cy="0"/>
            </a:xfrm>
            <a:prstGeom prst="straightConnector1">
              <a:avLst/>
            </a:prstGeom>
            <a:noFill/>
            <a:ln w="50800" cap="flat" cmpd="sng">
              <a:solidFill>
                <a:srgbClr val="D8DED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457" name="Google Shape;457;g1c1439504ed_0_389"/>
          <p:cNvGrpSpPr/>
          <p:nvPr/>
        </p:nvGrpSpPr>
        <p:grpSpPr>
          <a:xfrm>
            <a:off x="1028766" y="4738788"/>
            <a:ext cx="8556667" cy="1418820"/>
            <a:chOff x="-44" y="0"/>
            <a:chExt cx="7769148" cy="1891761"/>
          </a:xfrm>
        </p:grpSpPr>
        <p:sp>
          <p:nvSpPr>
            <p:cNvPr id="458" name="Google Shape;458;g1c1439504ed_0_389"/>
            <p:cNvSpPr txBox="1"/>
            <p:nvPr/>
          </p:nvSpPr>
          <p:spPr>
            <a:xfrm>
              <a:off x="0" y="266700"/>
              <a:ext cx="7769104" cy="1625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300" b="1" i="0" u="none" strike="noStrike" cap="none" dirty="0" smtClean="0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Использование стерильного инструментария</a:t>
              </a:r>
              <a:endParaRPr dirty="0"/>
            </a:p>
          </p:txBody>
        </p:sp>
        <p:cxnSp>
          <p:nvCxnSpPr>
            <p:cNvPr id="460" name="Google Shape;460;g1c1439504ed_0_389"/>
            <p:cNvCxnSpPr/>
            <p:nvPr/>
          </p:nvCxnSpPr>
          <p:spPr>
            <a:xfrm rot="10800000">
              <a:off x="-44" y="0"/>
              <a:ext cx="526500" cy="0"/>
            </a:xfrm>
            <a:prstGeom prst="straightConnector1">
              <a:avLst/>
            </a:prstGeom>
            <a:noFill/>
            <a:ln w="50800" cap="flat" cmpd="sng">
              <a:solidFill>
                <a:srgbClr val="D8DED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461" name="Google Shape;461;g1c1439504ed_0_389"/>
          <p:cNvGrpSpPr/>
          <p:nvPr/>
        </p:nvGrpSpPr>
        <p:grpSpPr>
          <a:xfrm>
            <a:off x="1028668" y="7255555"/>
            <a:ext cx="6694765" cy="771323"/>
            <a:chOff x="-43" y="0"/>
            <a:chExt cx="8926353" cy="1028430"/>
          </a:xfrm>
        </p:grpSpPr>
        <p:sp>
          <p:nvSpPr>
            <p:cNvPr id="462" name="Google Shape;462;g1c1439504ed_0_389"/>
            <p:cNvSpPr txBox="1"/>
            <p:nvPr/>
          </p:nvSpPr>
          <p:spPr>
            <a:xfrm>
              <a:off x="-1" y="215900"/>
              <a:ext cx="8926311" cy="8125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300" b="1" i="0" u="none" strike="noStrike" cap="none" dirty="0" smtClean="0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Просвещение населения</a:t>
              </a:r>
              <a:endParaRPr dirty="0"/>
            </a:p>
          </p:txBody>
        </p:sp>
        <p:cxnSp>
          <p:nvCxnSpPr>
            <p:cNvPr id="464" name="Google Shape;464;g1c1439504ed_0_389"/>
            <p:cNvCxnSpPr/>
            <p:nvPr/>
          </p:nvCxnSpPr>
          <p:spPr>
            <a:xfrm flipH="1">
              <a:off x="-43" y="0"/>
              <a:ext cx="773289" cy="0"/>
            </a:xfrm>
            <a:prstGeom prst="straightConnector1">
              <a:avLst/>
            </a:prstGeom>
            <a:noFill/>
            <a:ln w="50800" cap="flat" cmpd="sng">
              <a:solidFill>
                <a:srgbClr val="D8DED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3314" name="Picture 2" descr="C:\Users\larisa1\Downloads\77f5caab3f7d42d0ba0e174c88d9eac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8" r="56140"/>
          <a:stretch/>
        </p:blipFill>
        <p:spPr bwMode="auto">
          <a:xfrm>
            <a:off x="13443955" y="0"/>
            <a:ext cx="4844046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01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2358</TotalTime>
  <Words>1069</Words>
  <Application>Microsoft Office PowerPoint</Application>
  <PresentationFormat>Произвольный</PresentationFormat>
  <Paragraphs>119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Comic Sans MS</vt:lpstr>
      <vt:lpstr>Lato</vt:lpstr>
      <vt:lpstr>Calibri</vt:lpstr>
      <vt:lpstr>Cormorant Garamond Medium</vt:lpstr>
      <vt:lpstr>Mali Light</vt:lpstr>
      <vt:lpstr>Cormorant Garamond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Dobby</dc:creator>
  <cp:lastModifiedBy>larisa1</cp:lastModifiedBy>
  <cp:revision>80</cp:revision>
  <dcterms:created xsi:type="dcterms:W3CDTF">2006-08-16T00:00:00Z</dcterms:created>
  <dcterms:modified xsi:type="dcterms:W3CDTF">2026-02-04T09:19:33Z</dcterms:modified>
</cp:coreProperties>
</file>