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media/image17.jpg" ContentType="image/jpg"/>
  <Override PartName="/ppt/media/image18.jpg" ContentType="image/jp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 id="2147483672" r:id="rId3"/>
  </p:sldMasterIdLst>
  <p:notesMasterIdLst>
    <p:notesMasterId r:id="rId31"/>
  </p:notesMasterIdLst>
  <p:handoutMasterIdLst>
    <p:handoutMasterId r:id="rId32"/>
  </p:handoutMasterIdLst>
  <p:sldIdLst>
    <p:sldId id="374" r:id="rId4"/>
    <p:sldId id="387" r:id="rId5"/>
    <p:sldId id="259" r:id="rId6"/>
    <p:sldId id="377" r:id="rId7"/>
    <p:sldId id="257" r:id="rId8"/>
    <p:sldId id="389" r:id="rId9"/>
    <p:sldId id="402" r:id="rId10"/>
    <p:sldId id="370" r:id="rId11"/>
    <p:sldId id="396" r:id="rId12"/>
    <p:sldId id="260" r:id="rId13"/>
    <p:sldId id="408" r:id="rId14"/>
    <p:sldId id="398" r:id="rId15"/>
    <p:sldId id="399" r:id="rId16"/>
    <p:sldId id="400" r:id="rId17"/>
    <p:sldId id="401" r:id="rId18"/>
    <p:sldId id="403" r:id="rId19"/>
    <p:sldId id="395" r:id="rId20"/>
    <p:sldId id="410" r:id="rId21"/>
    <p:sldId id="411" r:id="rId22"/>
    <p:sldId id="412" r:id="rId23"/>
    <p:sldId id="393" r:id="rId24"/>
    <p:sldId id="394" r:id="rId25"/>
    <p:sldId id="407" r:id="rId26"/>
    <p:sldId id="409" r:id="rId27"/>
    <p:sldId id="406" r:id="rId28"/>
    <p:sldId id="404" r:id="rId29"/>
    <p:sldId id="315" r:id="rId30"/>
  </p:sldIdLst>
  <p:sldSz cx="12192000" cy="6858000"/>
  <p:notesSz cx="6858000" cy="9926638"/>
  <p:embeddedFontLst>
    <p:embeddedFont>
      <p:font typeface="SimSun" panose="02010600030101010101" pitchFamily="2" charset="-122"/>
      <p:regular r:id="rId33"/>
    </p:embeddedFont>
    <p:embeddedFont>
      <p:font typeface="Lucida Sans Unicode" panose="020B0602030504020204" pitchFamily="34" charset="0"/>
      <p:regular r:id="rId34"/>
    </p:embeddedFont>
    <p:embeddedFont>
      <p:font typeface="Lora" panose="020B0604020202020204" charset="-52"/>
      <p:regular r:id="rId35"/>
      <p:bold r:id="rId36"/>
      <p:italic r:id="rId37"/>
      <p:boldItalic r:id="rId38"/>
    </p:embeddedFont>
    <p:embeddedFont>
      <p:font typeface="Montserrat Medium" panose="020B0604020202020204" charset="-52"/>
      <p:regular r:id="rId39"/>
      <p:italic r:id="rId40"/>
    </p:embeddedFont>
    <p:embeddedFont>
      <p:font typeface="Mali Light" panose="020B0604020202020204" charset="0"/>
      <p:regular r:id="rId41"/>
      <p:bold r:id="rId42"/>
      <p:italic r:id="rId43"/>
      <p:boldItalic r:id="rId44"/>
    </p:embeddedFont>
    <p:embeddedFont>
      <p:font typeface="Trebuchet MS" panose="020B0603020202020204" pitchFamily="3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C398"/>
    <a:srgbClr val="FF9933"/>
    <a:srgbClr val="FFAE37"/>
    <a:srgbClr val="1D3E91"/>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86475" autoAdjust="0"/>
  </p:normalViewPr>
  <p:slideViewPr>
    <p:cSldViewPr snapToGrid="0">
      <p:cViewPr varScale="1">
        <p:scale>
          <a:sx n="91" d="100"/>
          <a:sy n="91" d="100"/>
        </p:scale>
        <p:origin x="486" y="84"/>
      </p:cViewPr>
      <p:guideLst>
        <p:guide orient="horz" pos="2160"/>
        <p:guide pos="3840"/>
      </p:guideLst>
    </p:cSldViewPr>
  </p:slideViewPr>
  <p:outlineViewPr>
    <p:cViewPr>
      <p:scale>
        <a:sx n="33" d="100"/>
        <a:sy n="33" d="100"/>
      </p:scale>
      <p:origin x="72" y="9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2547" cy="49672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3852" y="0"/>
            <a:ext cx="2972547" cy="496729"/>
          </a:xfrm>
          <a:prstGeom prst="rect">
            <a:avLst/>
          </a:prstGeom>
        </p:spPr>
        <p:txBody>
          <a:bodyPr vert="horz" lIns="91440" tIns="45720" rIns="91440" bIns="45720" rtlCol="0"/>
          <a:lstStyle>
            <a:lvl1pPr algn="r">
              <a:defRPr sz="1200"/>
            </a:lvl1pPr>
          </a:lstStyle>
          <a:p>
            <a:fld id="{4A7499C9-F0D8-4A5A-AE01-B45ADEA947F2}" type="datetimeFigureOut">
              <a:rPr lang="ru-RU" smtClean="0"/>
              <a:pPr/>
              <a:t>04.02.2026</a:t>
            </a:fld>
            <a:endParaRPr lang="ru-RU"/>
          </a:p>
        </p:txBody>
      </p:sp>
      <p:sp>
        <p:nvSpPr>
          <p:cNvPr id="4" name="Нижний колонтитул 3"/>
          <p:cNvSpPr>
            <a:spLocks noGrp="1"/>
          </p:cNvSpPr>
          <p:nvPr>
            <p:ph type="ftr" sz="quarter" idx="2"/>
          </p:nvPr>
        </p:nvSpPr>
        <p:spPr>
          <a:xfrm>
            <a:off x="0" y="9428323"/>
            <a:ext cx="2972547" cy="496728"/>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3852" y="9428323"/>
            <a:ext cx="2972547" cy="496728"/>
          </a:xfrm>
          <a:prstGeom prst="rect">
            <a:avLst/>
          </a:prstGeom>
        </p:spPr>
        <p:txBody>
          <a:bodyPr vert="horz" lIns="91440" tIns="45720" rIns="91440" bIns="45720" rtlCol="0" anchor="b"/>
          <a:lstStyle>
            <a:lvl1pPr algn="r">
              <a:defRPr sz="1200"/>
            </a:lvl1pPr>
          </a:lstStyle>
          <a:p>
            <a:fld id="{ED3E340F-3166-4CBC-AC2A-2958134AF4BC}" type="slidenum">
              <a:rPr lang="ru-RU" smtClean="0"/>
              <a:pPr/>
              <a:t>‹#›</a:t>
            </a:fld>
            <a:endParaRPr lang="ru-RU"/>
          </a:p>
        </p:txBody>
      </p:sp>
    </p:spTree>
    <p:extLst>
      <p:ext uri="{BB962C8B-B14F-4D97-AF65-F5344CB8AC3E}">
        <p14:creationId xmlns:p14="http://schemas.microsoft.com/office/powerpoint/2010/main" val="1999146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71800"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4" y="1"/>
            <a:ext cx="2971800" cy="498056"/>
          </a:xfrm>
          <a:prstGeom prst="rect">
            <a:avLst/>
          </a:prstGeom>
        </p:spPr>
        <p:txBody>
          <a:bodyPr vert="horz" lIns="91440" tIns="45720" rIns="91440" bIns="45720" rtlCol="0"/>
          <a:lstStyle>
            <a:lvl1pPr algn="r">
              <a:defRPr sz="1200"/>
            </a:lvl1pPr>
          </a:lstStyle>
          <a:p>
            <a:fld id="{2D090280-2E44-4AB5-A144-9ACF24E46F8C}" type="datetimeFigureOut">
              <a:rPr lang="ru-RU" smtClean="0"/>
              <a:pPr/>
              <a:t>04.02.2026</a:t>
            </a:fld>
            <a:endParaRPr lang="ru-RU"/>
          </a:p>
        </p:txBody>
      </p:sp>
      <p:sp>
        <p:nvSpPr>
          <p:cNvPr id="4" name="Образ слайда 3"/>
          <p:cNvSpPr>
            <a:spLocks noGrp="1" noRot="1" noChangeAspect="1"/>
          </p:cNvSpPr>
          <p:nvPr>
            <p:ph type="sldImg" idx="2"/>
          </p:nvPr>
        </p:nvSpPr>
        <p:spPr>
          <a:xfrm>
            <a:off x="450850" y="1241425"/>
            <a:ext cx="5956300"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1" y="4777194"/>
            <a:ext cx="548640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4" y="9428584"/>
            <a:ext cx="2971800" cy="498055"/>
          </a:xfrm>
          <a:prstGeom prst="rect">
            <a:avLst/>
          </a:prstGeom>
        </p:spPr>
        <p:txBody>
          <a:bodyPr vert="horz" lIns="91440" tIns="45720" rIns="91440" bIns="45720" rtlCol="0" anchor="b"/>
          <a:lstStyle>
            <a:lvl1pPr algn="r">
              <a:defRPr sz="1200"/>
            </a:lvl1pPr>
          </a:lstStyle>
          <a:p>
            <a:fld id="{A313F2F5-DAA0-465F-AB81-E2BA5D1D6A66}" type="slidenum">
              <a:rPr lang="ru-RU" smtClean="0"/>
              <a:pPr/>
              <a:t>‹#›</a:t>
            </a:fld>
            <a:endParaRPr lang="ru-RU"/>
          </a:p>
        </p:txBody>
      </p:sp>
    </p:spTree>
    <p:extLst>
      <p:ext uri="{BB962C8B-B14F-4D97-AF65-F5344CB8AC3E}">
        <p14:creationId xmlns:p14="http://schemas.microsoft.com/office/powerpoint/2010/main" val="3962493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073adb8a7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4" name="Google Shape;824;g1073adb8a7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2049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1ED082-4500-4C66-B306-43F5E34E9215}"/>
              </a:ext>
            </a:extLst>
          </p:cNvPr>
          <p:cNvSpPr>
            <a:spLocks noGrp="1"/>
          </p:cNvSpPr>
          <p:nvPr>
            <p:ph type="ctrTitle"/>
          </p:nvPr>
        </p:nvSpPr>
        <p:spPr>
          <a:xfrm>
            <a:off x="1524000" y="1122363"/>
            <a:ext cx="9144000" cy="2387600"/>
          </a:xfrm>
        </p:spPr>
        <p:txBody>
          <a:bodyPr anchor="b"/>
          <a:lstStyle>
            <a:lvl1pPr algn="ctr">
              <a:defRPr sz="6000"/>
            </a:lvl1pPr>
          </a:lstStyle>
          <a:p>
            <a:r>
              <a:rPr lang="ru-RU" dirty="0"/>
              <a:t>Образец заголовка</a:t>
            </a:r>
          </a:p>
        </p:txBody>
      </p:sp>
      <p:sp>
        <p:nvSpPr>
          <p:cNvPr id="3" name="Подзаголовок 2">
            <a:extLst>
              <a:ext uri="{FF2B5EF4-FFF2-40B4-BE49-F238E27FC236}">
                <a16:creationId xmlns:a16="http://schemas.microsoft.com/office/drawing/2014/main" id="{5A15D786-7653-455D-A537-FD4AC46DF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5435070-52E5-4F16-A467-949E4A91977A}"/>
              </a:ext>
            </a:extLst>
          </p:cNvPr>
          <p:cNvSpPr>
            <a:spLocks noGrp="1"/>
          </p:cNvSpPr>
          <p:nvPr>
            <p:ph type="dt" sz="half" idx="10"/>
          </p:nvPr>
        </p:nvSpPr>
        <p:spPr/>
        <p:txBody>
          <a:bodyPr/>
          <a:lstStyle/>
          <a:p>
            <a:fld id="{024DB0F4-67E3-4AF7-8790-7561F42B7E09}" type="datetime1">
              <a:rPr lang="ru-RU" smtClean="0"/>
              <a:pPr/>
              <a:t>04.02.2026</a:t>
            </a:fld>
            <a:endParaRPr lang="ru-RU"/>
          </a:p>
        </p:txBody>
      </p:sp>
      <p:sp>
        <p:nvSpPr>
          <p:cNvPr id="5" name="Нижний колонтитул 4">
            <a:extLst>
              <a:ext uri="{FF2B5EF4-FFF2-40B4-BE49-F238E27FC236}">
                <a16:creationId xmlns:a16="http://schemas.microsoft.com/office/drawing/2014/main" id="{86D74E38-F4EF-4302-9CA1-872564992CF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EC0361C-1969-444E-94A8-3A92812DF33F}"/>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1241612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F6C528-20F0-4F8C-B22A-8C219795ED8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2576C41-5FC8-4734-950F-4F025B4FB2E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720210F-FA7E-472C-A913-A41137200FDC}"/>
              </a:ext>
            </a:extLst>
          </p:cNvPr>
          <p:cNvSpPr>
            <a:spLocks noGrp="1"/>
          </p:cNvSpPr>
          <p:nvPr>
            <p:ph type="dt" sz="half" idx="10"/>
          </p:nvPr>
        </p:nvSpPr>
        <p:spPr/>
        <p:txBody>
          <a:bodyPr/>
          <a:lstStyle/>
          <a:p>
            <a:fld id="{0620DCC4-7355-4C8B-B104-6D0CC1A6C7B8}" type="datetime1">
              <a:rPr lang="ru-RU" smtClean="0"/>
              <a:pPr/>
              <a:t>04.02.2026</a:t>
            </a:fld>
            <a:endParaRPr lang="ru-RU"/>
          </a:p>
        </p:txBody>
      </p:sp>
      <p:sp>
        <p:nvSpPr>
          <p:cNvPr id="5" name="Нижний колонтитул 4">
            <a:extLst>
              <a:ext uri="{FF2B5EF4-FFF2-40B4-BE49-F238E27FC236}">
                <a16:creationId xmlns:a16="http://schemas.microsoft.com/office/drawing/2014/main" id="{785D8130-0DC6-4411-B247-69FCA247853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D43B701-2693-4DC5-A6BF-6688F472EE90}"/>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3348657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1F03150-A03C-4AE0-A8BC-0F6FF8ECDB1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BF3471D-B57F-4599-AA6A-88FC11EEB1C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9E749B4-B83C-4E26-9DBB-8141470B2EFE}"/>
              </a:ext>
            </a:extLst>
          </p:cNvPr>
          <p:cNvSpPr>
            <a:spLocks noGrp="1"/>
          </p:cNvSpPr>
          <p:nvPr>
            <p:ph type="dt" sz="half" idx="10"/>
          </p:nvPr>
        </p:nvSpPr>
        <p:spPr/>
        <p:txBody>
          <a:bodyPr/>
          <a:lstStyle/>
          <a:p>
            <a:fld id="{FE77EC29-CFDC-4C3D-9863-278A03457C88}" type="datetime1">
              <a:rPr lang="ru-RU" smtClean="0"/>
              <a:pPr/>
              <a:t>04.02.2026</a:t>
            </a:fld>
            <a:endParaRPr lang="ru-RU"/>
          </a:p>
        </p:txBody>
      </p:sp>
      <p:sp>
        <p:nvSpPr>
          <p:cNvPr id="5" name="Нижний колонтитул 4">
            <a:extLst>
              <a:ext uri="{FF2B5EF4-FFF2-40B4-BE49-F238E27FC236}">
                <a16:creationId xmlns:a16="http://schemas.microsoft.com/office/drawing/2014/main" id="{262A904E-7876-411A-871B-62D1ED8833C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C3EE222-5FCC-4DF1-BC68-3DB411B2067B}"/>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2780291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267101" y="208356"/>
            <a:ext cx="7657798" cy="651589"/>
          </a:xfrm>
        </p:spPr>
        <p:txBody>
          <a:bodyPr lIns="0" tIns="0" rIns="0" bIns="0"/>
          <a:lstStyle>
            <a:lvl1pPr>
              <a:defRPr sz="4234" b="1" i="0">
                <a:solidFill>
                  <a:srgbClr val="FEEBD4"/>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7611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1ED082-4500-4C66-B306-43F5E34E9215}"/>
              </a:ext>
            </a:extLst>
          </p:cNvPr>
          <p:cNvSpPr>
            <a:spLocks noGrp="1"/>
          </p:cNvSpPr>
          <p:nvPr>
            <p:ph type="ctrTitle"/>
          </p:nvPr>
        </p:nvSpPr>
        <p:spPr>
          <a:xfrm>
            <a:off x="1524000" y="1122363"/>
            <a:ext cx="9144000" cy="2387600"/>
          </a:xfrm>
        </p:spPr>
        <p:txBody>
          <a:bodyPr anchor="b"/>
          <a:lstStyle>
            <a:lvl1pPr algn="ctr">
              <a:defRPr sz="6000"/>
            </a:lvl1pPr>
          </a:lstStyle>
          <a:p>
            <a:r>
              <a:rPr lang="ru-RU" dirty="0"/>
              <a:t>Образец заголовка</a:t>
            </a:r>
          </a:p>
        </p:txBody>
      </p:sp>
      <p:sp>
        <p:nvSpPr>
          <p:cNvPr id="3" name="Подзаголовок 2">
            <a:extLst>
              <a:ext uri="{FF2B5EF4-FFF2-40B4-BE49-F238E27FC236}">
                <a16:creationId xmlns:a16="http://schemas.microsoft.com/office/drawing/2014/main" id="{5A15D786-7653-455D-A537-FD4AC46DF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5435070-52E5-4F16-A467-949E4A91977A}"/>
              </a:ext>
            </a:extLst>
          </p:cNvPr>
          <p:cNvSpPr>
            <a:spLocks noGrp="1"/>
          </p:cNvSpPr>
          <p:nvPr>
            <p:ph type="dt" sz="half" idx="10"/>
          </p:nvPr>
        </p:nvSpPr>
        <p:spPr/>
        <p:txBody>
          <a:bodyPr/>
          <a:lstStyle/>
          <a:p>
            <a:fld id="{024DB0F4-67E3-4AF7-8790-7561F42B7E09}" type="datetime1">
              <a:rPr lang="ru-RU" smtClean="0"/>
              <a:pPr/>
              <a:t>04.02.2026</a:t>
            </a:fld>
            <a:endParaRPr lang="ru-RU"/>
          </a:p>
        </p:txBody>
      </p:sp>
      <p:sp>
        <p:nvSpPr>
          <p:cNvPr id="5" name="Нижний колонтитул 4">
            <a:extLst>
              <a:ext uri="{FF2B5EF4-FFF2-40B4-BE49-F238E27FC236}">
                <a16:creationId xmlns:a16="http://schemas.microsoft.com/office/drawing/2014/main" id="{86D74E38-F4EF-4302-9CA1-872564992CF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EC0361C-1969-444E-94A8-3A92812DF33F}"/>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2902322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0462E2-6CE9-4F52-A405-FA1A14C4A2D2}"/>
              </a:ext>
            </a:extLst>
          </p:cNvPr>
          <p:cNvSpPr>
            <a:spLocks noGrp="1"/>
          </p:cNvSpPr>
          <p:nvPr>
            <p:ph type="title"/>
          </p:nvPr>
        </p:nvSpPr>
        <p:spPr>
          <a:xfrm>
            <a:off x="2422581" y="393701"/>
            <a:ext cx="8931218" cy="856846"/>
          </a:xfrm>
        </p:spPr>
        <p:txBody>
          <a:bodyPr>
            <a:normAutofit/>
          </a:bodyPr>
          <a:lstStyle>
            <a:lvl1pPr algn="l">
              <a:defRPr sz="4000">
                <a:solidFill>
                  <a:srgbClr val="1D3E91"/>
                </a:solidFill>
              </a:defRPr>
            </a:lvl1pPr>
          </a:lstStyle>
          <a:p>
            <a:r>
              <a:rPr lang="ru-RU" dirty="0"/>
              <a:t>Образец заголовка</a:t>
            </a:r>
          </a:p>
        </p:txBody>
      </p:sp>
      <p:sp>
        <p:nvSpPr>
          <p:cNvPr id="3" name="Объект 2">
            <a:extLst>
              <a:ext uri="{FF2B5EF4-FFF2-40B4-BE49-F238E27FC236}">
                <a16:creationId xmlns:a16="http://schemas.microsoft.com/office/drawing/2014/main" id="{55EB9CA4-BE5B-41E4-9059-FBE85F996198}"/>
              </a:ext>
            </a:extLst>
          </p:cNvPr>
          <p:cNvSpPr>
            <a:spLocks noGrp="1"/>
          </p:cNvSpPr>
          <p:nvPr>
            <p:ph idx="1"/>
          </p:nvPr>
        </p:nvSpPr>
        <p:spPr>
          <a:xfrm>
            <a:off x="838200" y="1684421"/>
            <a:ext cx="10515600" cy="4492542"/>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a:extLst>
              <a:ext uri="{FF2B5EF4-FFF2-40B4-BE49-F238E27FC236}">
                <a16:creationId xmlns:a16="http://schemas.microsoft.com/office/drawing/2014/main" id="{731A0DF0-C129-4415-A95E-C15597EFE7C1}"/>
              </a:ext>
            </a:extLst>
          </p:cNvPr>
          <p:cNvSpPr>
            <a:spLocks noGrp="1"/>
          </p:cNvSpPr>
          <p:nvPr>
            <p:ph type="dt" sz="half" idx="10"/>
          </p:nvPr>
        </p:nvSpPr>
        <p:spPr/>
        <p:txBody>
          <a:bodyPr/>
          <a:lstStyle/>
          <a:p>
            <a:fld id="{9940BC17-FB4B-4515-B9E3-E64D9DFE5363}" type="datetime1">
              <a:rPr lang="ru-RU" smtClean="0"/>
              <a:pPr/>
              <a:t>04.02.2026</a:t>
            </a:fld>
            <a:endParaRPr lang="ru-RU"/>
          </a:p>
        </p:txBody>
      </p:sp>
      <p:sp>
        <p:nvSpPr>
          <p:cNvPr id="5" name="Нижний колонтитул 4">
            <a:extLst>
              <a:ext uri="{FF2B5EF4-FFF2-40B4-BE49-F238E27FC236}">
                <a16:creationId xmlns:a16="http://schemas.microsoft.com/office/drawing/2014/main" id="{6EC185FF-ED6D-4849-80C4-833F8D61D79E}"/>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D53641E2-4372-4C07-AFA7-9844984EDFA3}"/>
              </a:ext>
            </a:extLst>
          </p:cNvPr>
          <p:cNvSpPr>
            <a:spLocks noGrp="1"/>
          </p:cNvSpPr>
          <p:nvPr>
            <p:ph type="sldNum" sz="quarter" idx="12"/>
          </p:nvPr>
        </p:nvSpPr>
        <p:spPr/>
        <p:txBody>
          <a:bodyPr/>
          <a:lstStyle/>
          <a:p>
            <a:fld id="{B041DE6A-7C46-4C14-A639-DD6B92F35D91}" type="slidenum">
              <a:rPr lang="ru-RU" smtClean="0"/>
              <a:pPr/>
              <a:t>‹#›</a:t>
            </a:fld>
            <a:endParaRPr lang="ru-RU" dirty="0"/>
          </a:p>
        </p:txBody>
      </p:sp>
      <p:pic>
        <p:nvPicPr>
          <p:cNvPr id="2050" name="Picture 2" descr="C:\Users\larisa1\Desktop\материал для выступлений\Логотип новый.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91625" y="347582"/>
            <a:ext cx="883453" cy="8834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125" y="0"/>
            <a:ext cx="2380456" cy="95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55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E2DD2B-814A-4D62-9E47-81C101DE1D8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4D2EBEF-2C78-43B2-ACF1-B3C1EA3A37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A80F89C-CAA3-4F16-9CF4-03448B703110}"/>
              </a:ext>
            </a:extLst>
          </p:cNvPr>
          <p:cNvSpPr>
            <a:spLocks noGrp="1"/>
          </p:cNvSpPr>
          <p:nvPr>
            <p:ph type="dt" sz="half" idx="10"/>
          </p:nvPr>
        </p:nvSpPr>
        <p:spPr/>
        <p:txBody>
          <a:bodyPr/>
          <a:lstStyle/>
          <a:p>
            <a:fld id="{C562E3AE-DCD7-47B4-948E-0A9A8A3FFFC8}" type="datetime1">
              <a:rPr lang="ru-RU" smtClean="0"/>
              <a:pPr/>
              <a:t>04.02.2026</a:t>
            </a:fld>
            <a:endParaRPr lang="ru-RU"/>
          </a:p>
        </p:txBody>
      </p:sp>
      <p:sp>
        <p:nvSpPr>
          <p:cNvPr id="5" name="Нижний колонтитул 4">
            <a:extLst>
              <a:ext uri="{FF2B5EF4-FFF2-40B4-BE49-F238E27FC236}">
                <a16:creationId xmlns:a16="http://schemas.microsoft.com/office/drawing/2014/main" id="{9501FDB5-B730-405E-B73B-0D8D8E93928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F213314-CE79-40E9-AB35-454694DBC9D6}"/>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3880086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F466E9-5916-479E-BF21-0B6CC95A2D8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ECFC697-9F0F-4FF4-B95E-2BCC735C63E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FE87DFBA-72EC-4D34-A66D-44BCFC9F26D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8CAD588-1882-4122-9483-DC9DED1C70E8}"/>
              </a:ext>
            </a:extLst>
          </p:cNvPr>
          <p:cNvSpPr>
            <a:spLocks noGrp="1"/>
          </p:cNvSpPr>
          <p:nvPr>
            <p:ph type="dt" sz="half" idx="10"/>
          </p:nvPr>
        </p:nvSpPr>
        <p:spPr/>
        <p:txBody>
          <a:bodyPr/>
          <a:lstStyle/>
          <a:p>
            <a:fld id="{0AE2C9E1-00C2-45CF-BB34-2BA64913504F}" type="datetime1">
              <a:rPr lang="ru-RU" smtClean="0"/>
              <a:pPr/>
              <a:t>04.02.2026</a:t>
            </a:fld>
            <a:endParaRPr lang="ru-RU"/>
          </a:p>
        </p:txBody>
      </p:sp>
      <p:sp>
        <p:nvSpPr>
          <p:cNvPr id="6" name="Нижний колонтитул 5">
            <a:extLst>
              <a:ext uri="{FF2B5EF4-FFF2-40B4-BE49-F238E27FC236}">
                <a16:creationId xmlns:a16="http://schemas.microsoft.com/office/drawing/2014/main" id="{17414EBC-DF16-4E5E-AA5A-F6D9520739C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1AD3B4B-0B7F-425E-8B4C-3D48270E7D68}"/>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2029669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5075E0-131D-40B0-B34F-EFE7A665574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0E06EE0-B60B-4EFF-8F1A-0EA54C11BC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AB3CDA0-C154-4E44-8AB5-4BE0E157A727}"/>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C47D5B7-C6AA-4F81-BA89-36ACCF9E9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8742117-0EB0-4F89-B234-14B18729887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5FA411F-18F4-4B84-BB8C-3C6F2E8384F5}"/>
              </a:ext>
            </a:extLst>
          </p:cNvPr>
          <p:cNvSpPr>
            <a:spLocks noGrp="1"/>
          </p:cNvSpPr>
          <p:nvPr>
            <p:ph type="dt" sz="half" idx="10"/>
          </p:nvPr>
        </p:nvSpPr>
        <p:spPr/>
        <p:txBody>
          <a:bodyPr/>
          <a:lstStyle/>
          <a:p>
            <a:fld id="{3E3A7027-289F-4CE6-8183-64A4278AC551}" type="datetime1">
              <a:rPr lang="ru-RU" smtClean="0"/>
              <a:pPr/>
              <a:t>04.02.2026</a:t>
            </a:fld>
            <a:endParaRPr lang="ru-RU"/>
          </a:p>
        </p:txBody>
      </p:sp>
      <p:sp>
        <p:nvSpPr>
          <p:cNvPr id="8" name="Нижний колонтитул 7">
            <a:extLst>
              <a:ext uri="{FF2B5EF4-FFF2-40B4-BE49-F238E27FC236}">
                <a16:creationId xmlns:a16="http://schemas.microsoft.com/office/drawing/2014/main" id="{3E3E1A41-3512-4E57-9954-26893BE57E7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2BDA911-4FE7-4A4A-950B-51052E429E74}"/>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501171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0F5454-2E18-468D-BCB2-163E2118BF10}"/>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5C58666-1CA6-4035-A23C-0549AAF1A35E}"/>
              </a:ext>
            </a:extLst>
          </p:cNvPr>
          <p:cNvSpPr>
            <a:spLocks noGrp="1"/>
          </p:cNvSpPr>
          <p:nvPr>
            <p:ph type="dt" sz="half" idx="10"/>
          </p:nvPr>
        </p:nvSpPr>
        <p:spPr/>
        <p:txBody>
          <a:bodyPr/>
          <a:lstStyle/>
          <a:p>
            <a:fld id="{8F42D971-8FB0-4B66-94AE-E251DC5A6D3E}" type="datetime1">
              <a:rPr lang="ru-RU" smtClean="0"/>
              <a:pPr/>
              <a:t>04.02.2026</a:t>
            </a:fld>
            <a:endParaRPr lang="ru-RU"/>
          </a:p>
        </p:txBody>
      </p:sp>
      <p:sp>
        <p:nvSpPr>
          <p:cNvPr id="4" name="Нижний колонтитул 3">
            <a:extLst>
              <a:ext uri="{FF2B5EF4-FFF2-40B4-BE49-F238E27FC236}">
                <a16:creationId xmlns:a16="http://schemas.microsoft.com/office/drawing/2014/main" id="{AF341EA0-D8F7-430B-A8CC-9027614E2CE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5E6469C-DEAD-43FA-B703-990D827E1D83}"/>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3352242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B1F145D-0506-45AA-8A2C-BBEC673D5251}"/>
              </a:ext>
            </a:extLst>
          </p:cNvPr>
          <p:cNvSpPr>
            <a:spLocks noGrp="1"/>
          </p:cNvSpPr>
          <p:nvPr>
            <p:ph type="dt" sz="half" idx="10"/>
          </p:nvPr>
        </p:nvSpPr>
        <p:spPr/>
        <p:txBody>
          <a:bodyPr/>
          <a:lstStyle/>
          <a:p>
            <a:fld id="{9782ED03-5A5F-46AC-9560-ADEF495625FC}" type="datetime1">
              <a:rPr lang="ru-RU" smtClean="0"/>
              <a:pPr/>
              <a:t>04.02.2026</a:t>
            </a:fld>
            <a:endParaRPr lang="ru-RU"/>
          </a:p>
        </p:txBody>
      </p:sp>
      <p:sp>
        <p:nvSpPr>
          <p:cNvPr id="3" name="Нижний колонтитул 2">
            <a:extLst>
              <a:ext uri="{FF2B5EF4-FFF2-40B4-BE49-F238E27FC236}">
                <a16:creationId xmlns:a16="http://schemas.microsoft.com/office/drawing/2014/main" id="{9022DB67-86FC-42E1-9C8A-60DA0E2ABEAA}"/>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55E1378-CCE7-4C67-8E1C-FDB498AC88E3}"/>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1593871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0462E2-6CE9-4F52-A405-FA1A14C4A2D2}"/>
              </a:ext>
            </a:extLst>
          </p:cNvPr>
          <p:cNvSpPr>
            <a:spLocks noGrp="1"/>
          </p:cNvSpPr>
          <p:nvPr>
            <p:ph type="title"/>
          </p:nvPr>
        </p:nvSpPr>
        <p:spPr>
          <a:xfrm>
            <a:off x="2069868" y="393701"/>
            <a:ext cx="9283931" cy="856846"/>
          </a:xfrm>
        </p:spPr>
        <p:txBody>
          <a:bodyPr>
            <a:normAutofit/>
          </a:bodyPr>
          <a:lstStyle>
            <a:lvl1pPr algn="l">
              <a:defRPr sz="4000">
                <a:solidFill>
                  <a:srgbClr val="1D3E91"/>
                </a:solidFill>
              </a:defRPr>
            </a:lvl1pPr>
          </a:lstStyle>
          <a:p>
            <a:r>
              <a:rPr lang="ru-RU" dirty="0"/>
              <a:t>Образец заголовка</a:t>
            </a:r>
          </a:p>
        </p:txBody>
      </p:sp>
      <p:sp>
        <p:nvSpPr>
          <p:cNvPr id="3" name="Объект 2">
            <a:extLst>
              <a:ext uri="{FF2B5EF4-FFF2-40B4-BE49-F238E27FC236}">
                <a16:creationId xmlns:a16="http://schemas.microsoft.com/office/drawing/2014/main" id="{55EB9CA4-BE5B-41E4-9059-FBE85F996198}"/>
              </a:ext>
            </a:extLst>
          </p:cNvPr>
          <p:cNvSpPr>
            <a:spLocks noGrp="1"/>
          </p:cNvSpPr>
          <p:nvPr>
            <p:ph idx="1"/>
          </p:nvPr>
        </p:nvSpPr>
        <p:spPr>
          <a:xfrm>
            <a:off x="838200" y="1684421"/>
            <a:ext cx="10515600" cy="4492542"/>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a:extLst>
              <a:ext uri="{FF2B5EF4-FFF2-40B4-BE49-F238E27FC236}">
                <a16:creationId xmlns:a16="http://schemas.microsoft.com/office/drawing/2014/main" id="{731A0DF0-C129-4415-A95E-C15597EFE7C1}"/>
              </a:ext>
            </a:extLst>
          </p:cNvPr>
          <p:cNvSpPr>
            <a:spLocks noGrp="1"/>
          </p:cNvSpPr>
          <p:nvPr>
            <p:ph type="dt" sz="half" idx="10"/>
          </p:nvPr>
        </p:nvSpPr>
        <p:spPr/>
        <p:txBody>
          <a:bodyPr/>
          <a:lstStyle/>
          <a:p>
            <a:fld id="{9940BC17-FB4B-4515-B9E3-E64D9DFE5363}" type="datetime1">
              <a:rPr lang="ru-RU" smtClean="0"/>
              <a:pPr/>
              <a:t>04.02.2026</a:t>
            </a:fld>
            <a:endParaRPr lang="ru-RU"/>
          </a:p>
        </p:txBody>
      </p:sp>
      <p:sp>
        <p:nvSpPr>
          <p:cNvPr id="5" name="Нижний колонтитул 4">
            <a:extLst>
              <a:ext uri="{FF2B5EF4-FFF2-40B4-BE49-F238E27FC236}">
                <a16:creationId xmlns:a16="http://schemas.microsoft.com/office/drawing/2014/main" id="{6EC185FF-ED6D-4849-80C4-833F8D61D79E}"/>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D53641E2-4372-4C07-AFA7-9844984EDFA3}"/>
              </a:ext>
            </a:extLst>
          </p:cNvPr>
          <p:cNvSpPr>
            <a:spLocks noGrp="1"/>
          </p:cNvSpPr>
          <p:nvPr>
            <p:ph type="sldNum" sz="quarter" idx="12"/>
          </p:nvPr>
        </p:nvSpPr>
        <p:spPr/>
        <p:txBody>
          <a:bodyPr/>
          <a:lstStyle/>
          <a:p>
            <a:fld id="{B041DE6A-7C46-4C14-A639-DD6B92F35D91}" type="slidenum">
              <a:rPr lang="ru-RU" smtClean="0"/>
              <a:pPr/>
              <a:t>‹#›</a:t>
            </a:fld>
            <a:endParaRPr lang="ru-RU" dirty="0"/>
          </a:p>
        </p:txBody>
      </p:sp>
      <p:pic>
        <p:nvPicPr>
          <p:cNvPr id="8" name="Рисунок 7">
            <a:extLst>
              <a:ext uri="{FF2B5EF4-FFF2-40B4-BE49-F238E27FC236}">
                <a16:creationId xmlns:a16="http://schemas.microsoft.com/office/drawing/2014/main" id="{CD1C4BB6-32E7-4152-BE1A-F83395ACCAF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38200" y="365126"/>
            <a:ext cx="865909" cy="865909"/>
          </a:xfrm>
          <a:prstGeom prst="rect">
            <a:avLst/>
          </a:prstGeom>
        </p:spPr>
      </p:pic>
      <p:sp>
        <p:nvSpPr>
          <p:cNvPr id="9" name="Прямоугольник 8">
            <a:extLst>
              <a:ext uri="{FF2B5EF4-FFF2-40B4-BE49-F238E27FC236}">
                <a16:creationId xmlns:a16="http://schemas.microsoft.com/office/drawing/2014/main" id="{A8555AA3-9D6E-4C17-A36C-F7824505179C}"/>
              </a:ext>
            </a:extLst>
          </p:cNvPr>
          <p:cNvSpPr/>
          <p:nvPr userDrawn="1"/>
        </p:nvSpPr>
        <p:spPr>
          <a:xfrm>
            <a:off x="1879369" y="365126"/>
            <a:ext cx="54000" cy="865909"/>
          </a:xfrm>
          <a:prstGeom prst="rect">
            <a:avLst/>
          </a:prstGeom>
          <a:solidFill>
            <a:srgbClr val="1D3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91565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0FB328-33F7-4EDC-8FA9-A893A96DC78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133272B-44D2-4724-8F39-F6BBFCEBE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5091273-D65F-40C2-B036-4ED788A64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2599AB4-BA02-4ABC-9992-F7F52432EDA3}"/>
              </a:ext>
            </a:extLst>
          </p:cNvPr>
          <p:cNvSpPr>
            <a:spLocks noGrp="1"/>
          </p:cNvSpPr>
          <p:nvPr>
            <p:ph type="dt" sz="half" idx="10"/>
          </p:nvPr>
        </p:nvSpPr>
        <p:spPr/>
        <p:txBody>
          <a:bodyPr/>
          <a:lstStyle/>
          <a:p>
            <a:fld id="{39FCC0A6-0A58-457A-BC89-429766CC00C5}" type="datetime1">
              <a:rPr lang="ru-RU" smtClean="0"/>
              <a:pPr/>
              <a:t>04.02.2026</a:t>
            </a:fld>
            <a:endParaRPr lang="ru-RU"/>
          </a:p>
        </p:txBody>
      </p:sp>
      <p:sp>
        <p:nvSpPr>
          <p:cNvPr id="6" name="Нижний колонтитул 5">
            <a:extLst>
              <a:ext uri="{FF2B5EF4-FFF2-40B4-BE49-F238E27FC236}">
                <a16:creationId xmlns:a16="http://schemas.microsoft.com/office/drawing/2014/main" id="{B5A4D2FE-FB9A-4D5A-A90D-D032E0D1649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6C26F67-5D8C-48BD-B820-745F47D09464}"/>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3798158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254FDD-4CEA-441A-86C2-3C54DFB41D2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4039F35-ED59-4311-A259-22F76E4137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EB488C1-52A9-4215-A7DC-BF1248DAF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8ED5017-5171-4DF9-9982-E980E901F276}"/>
              </a:ext>
            </a:extLst>
          </p:cNvPr>
          <p:cNvSpPr>
            <a:spLocks noGrp="1"/>
          </p:cNvSpPr>
          <p:nvPr>
            <p:ph type="dt" sz="half" idx="10"/>
          </p:nvPr>
        </p:nvSpPr>
        <p:spPr/>
        <p:txBody>
          <a:bodyPr/>
          <a:lstStyle/>
          <a:p>
            <a:fld id="{57549809-B9B2-4771-89A5-0C1BCC9B6A0E}" type="datetime1">
              <a:rPr lang="ru-RU" smtClean="0"/>
              <a:pPr/>
              <a:t>04.02.2026</a:t>
            </a:fld>
            <a:endParaRPr lang="ru-RU"/>
          </a:p>
        </p:txBody>
      </p:sp>
      <p:sp>
        <p:nvSpPr>
          <p:cNvPr id="6" name="Нижний колонтитул 5">
            <a:extLst>
              <a:ext uri="{FF2B5EF4-FFF2-40B4-BE49-F238E27FC236}">
                <a16:creationId xmlns:a16="http://schemas.microsoft.com/office/drawing/2014/main" id="{022E7F88-2DE5-4C08-AB9B-8D32698E337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1636C39-EC35-479D-976E-723184F5EE8F}"/>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501575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F6C528-20F0-4F8C-B22A-8C219795ED8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2576C41-5FC8-4734-950F-4F025B4FB2E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720210F-FA7E-472C-A913-A41137200FDC}"/>
              </a:ext>
            </a:extLst>
          </p:cNvPr>
          <p:cNvSpPr>
            <a:spLocks noGrp="1"/>
          </p:cNvSpPr>
          <p:nvPr>
            <p:ph type="dt" sz="half" idx="10"/>
          </p:nvPr>
        </p:nvSpPr>
        <p:spPr/>
        <p:txBody>
          <a:bodyPr/>
          <a:lstStyle/>
          <a:p>
            <a:fld id="{0620DCC4-7355-4C8B-B104-6D0CC1A6C7B8}" type="datetime1">
              <a:rPr lang="ru-RU" smtClean="0"/>
              <a:pPr/>
              <a:t>04.02.2026</a:t>
            </a:fld>
            <a:endParaRPr lang="ru-RU"/>
          </a:p>
        </p:txBody>
      </p:sp>
      <p:sp>
        <p:nvSpPr>
          <p:cNvPr id="5" name="Нижний колонтитул 4">
            <a:extLst>
              <a:ext uri="{FF2B5EF4-FFF2-40B4-BE49-F238E27FC236}">
                <a16:creationId xmlns:a16="http://schemas.microsoft.com/office/drawing/2014/main" id="{785D8130-0DC6-4411-B247-69FCA247853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D43B701-2693-4DC5-A6BF-6688F472EE90}"/>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3308823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1F03150-A03C-4AE0-A8BC-0F6FF8ECDB1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BF3471D-B57F-4599-AA6A-88FC11EEB1C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9E749B4-B83C-4E26-9DBB-8141470B2EFE}"/>
              </a:ext>
            </a:extLst>
          </p:cNvPr>
          <p:cNvSpPr>
            <a:spLocks noGrp="1"/>
          </p:cNvSpPr>
          <p:nvPr>
            <p:ph type="dt" sz="half" idx="10"/>
          </p:nvPr>
        </p:nvSpPr>
        <p:spPr/>
        <p:txBody>
          <a:bodyPr/>
          <a:lstStyle/>
          <a:p>
            <a:fld id="{FE77EC29-CFDC-4C3D-9863-278A03457C88}" type="datetime1">
              <a:rPr lang="ru-RU" smtClean="0"/>
              <a:pPr/>
              <a:t>04.02.2026</a:t>
            </a:fld>
            <a:endParaRPr lang="ru-RU"/>
          </a:p>
        </p:txBody>
      </p:sp>
      <p:sp>
        <p:nvSpPr>
          <p:cNvPr id="5" name="Нижний колонтитул 4">
            <a:extLst>
              <a:ext uri="{FF2B5EF4-FFF2-40B4-BE49-F238E27FC236}">
                <a16:creationId xmlns:a16="http://schemas.microsoft.com/office/drawing/2014/main" id="{262A904E-7876-411A-871B-62D1ED8833C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C3EE222-5FCC-4DF1-BC68-3DB411B2067B}"/>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3300626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1ED082-4500-4C66-B306-43F5E34E9215}"/>
              </a:ext>
            </a:extLst>
          </p:cNvPr>
          <p:cNvSpPr>
            <a:spLocks noGrp="1"/>
          </p:cNvSpPr>
          <p:nvPr>
            <p:ph type="ctrTitle"/>
          </p:nvPr>
        </p:nvSpPr>
        <p:spPr>
          <a:xfrm>
            <a:off x="1524000" y="1122363"/>
            <a:ext cx="9144000" cy="2387600"/>
          </a:xfrm>
        </p:spPr>
        <p:txBody>
          <a:bodyPr anchor="b"/>
          <a:lstStyle>
            <a:lvl1pPr algn="ctr">
              <a:defRPr sz="6000"/>
            </a:lvl1pPr>
          </a:lstStyle>
          <a:p>
            <a:r>
              <a:rPr lang="ru-RU" dirty="0"/>
              <a:t>Образец заголовка</a:t>
            </a:r>
          </a:p>
        </p:txBody>
      </p:sp>
      <p:sp>
        <p:nvSpPr>
          <p:cNvPr id="3" name="Подзаголовок 2">
            <a:extLst>
              <a:ext uri="{FF2B5EF4-FFF2-40B4-BE49-F238E27FC236}">
                <a16:creationId xmlns:a16="http://schemas.microsoft.com/office/drawing/2014/main" id="{5A15D786-7653-455D-A537-FD4AC46DF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5435070-52E5-4F16-A467-949E4A91977A}"/>
              </a:ext>
            </a:extLst>
          </p:cNvPr>
          <p:cNvSpPr>
            <a:spLocks noGrp="1"/>
          </p:cNvSpPr>
          <p:nvPr>
            <p:ph type="dt" sz="half" idx="10"/>
          </p:nvPr>
        </p:nvSpPr>
        <p:spPr/>
        <p:txBody>
          <a:bodyPr/>
          <a:lstStyle/>
          <a:p>
            <a:fld id="{024DB0F4-67E3-4AF7-8790-7561F42B7E09}" type="datetime1">
              <a:rPr lang="ru-RU" smtClean="0"/>
              <a:pPr/>
              <a:t>04.02.2026</a:t>
            </a:fld>
            <a:endParaRPr lang="ru-RU"/>
          </a:p>
        </p:txBody>
      </p:sp>
      <p:sp>
        <p:nvSpPr>
          <p:cNvPr id="5" name="Нижний колонтитул 4">
            <a:extLst>
              <a:ext uri="{FF2B5EF4-FFF2-40B4-BE49-F238E27FC236}">
                <a16:creationId xmlns:a16="http://schemas.microsoft.com/office/drawing/2014/main" id="{86D74E38-F4EF-4302-9CA1-872564992CF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EC0361C-1969-444E-94A8-3A92812DF33F}"/>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2962145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0462E2-6CE9-4F52-A405-FA1A14C4A2D2}"/>
              </a:ext>
            </a:extLst>
          </p:cNvPr>
          <p:cNvSpPr>
            <a:spLocks noGrp="1"/>
          </p:cNvSpPr>
          <p:nvPr>
            <p:ph type="title"/>
          </p:nvPr>
        </p:nvSpPr>
        <p:spPr>
          <a:xfrm>
            <a:off x="2865120" y="393701"/>
            <a:ext cx="8488679" cy="856846"/>
          </a:xfrm>
        </p:spPr>
        <p:txBody>
          <a:bodyPr>
            <a:normAutofit/>
          </a:bodyPr>
          <a:lstStyle>
            <a:lvl1pPr algn="l">
              <a:defRPr sz="4000">
                <a:solidFill>
                  <a:srgbClr val="1D3E91"/>
                </a:solidFill>
              </a:defRPr>
            </a:lvl1pPr>
          </a:lstStyle>
          <a:p>
            <a:r>
              <a:rPr lang="ru-RU" dirty="0"/>
              <a:t>Образец заголовка</a:t>
            </a:r>
          </a:p>
        </p:txBody>
      </p:sp>
      <p:sp>
        <p:nvSpPr>
          <p:cNvPr id="3" name="Объект 2">
            <a:extLst>
              <a:ext uri="{FF2B5EF4-FFF2-40B4-BE49-F238E27FC236}">
                <a16:creationId xmlns:a16="http://schemas.microsoft.com/office/drawing/2014/main" id="{55EB9CA4-BE5B-41E4-9059-FBE85F996198}"/>
              </a:ext>
            </a:extLst>
          </p:cNvPr>
          <p:cNvSpPr>
            <a:spLocks noGrp="1"/>
          </p:cNvSpPr>
          <p:nvPr>
            <p:ph idx="1"/>
          </p:nvPr>
        </p:nvSpPr>
        <p:spPr>
          <a:xfrm>
            <a:off x="838200" y="1684421"/>
            <a:ext cx="10515600" cy="4492542"/>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a:extLst>
              <a:ext uri="{FF2B5EF4-FFF2-40B4-BE49-F238E27FC236}">
                <a16:creationId xmlns:a16="http://schemas.microsoft.com/office/drawing/2014/main" id="{731A0DF0-C129-4415-A95E-C15597EFE7C1}"/>
              </a:ext>
            </a:extLst>
          </p:cNvPr>
          <p:cNvSpPr>
            <a:spLocks noGrp="1"/>
          </p:cNvSpPr>
          <p:nvPr>
            <p:ph type="dt" sz="half" idx="10"/>
          </p:nvPr>
        </p:nvSpPr>
        <p:spPr/>
        <p:txBody>
          <a:bodyPr/>
          <a:lstStyle/>
          <a:p>
            <a:fld id="{9940BC17-FB4B-4515-B9E3-E64D9DFE5363}" type="datetime1">
              <a:rPr lang="ru-RU" smtClean="0"/>
              <a:pPr/>
              <a:t>04.02.2026</a:t>
            </a:fld>
            <a:endParaRPr lang="ru-RU"/>
          </a:p>
        </p:txBody>
      </p:sp>
      <p:sp>
        <p:nvSpPr>
          <p:cNvPr id="5" name="Нижний колонтитул 4">
            <a:extLst>
              <a:ext uri="{FF2B5EF4-FFF2-40B4-BE49-F238E27FC236}">
                <a16:creationId xmlns:a16="http://schemas.microsoft.com/office/drawing/2014/main" id="{6EC185FF-ED6D-4849-80C4-833F8D61D79E}"/>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D53641E2-4372-4C07-AFA7-9844984EDFA3}"/>
              </a:ext>
            </a:extLst>
          </p:cNvPr>
          <p:cNvSpPr>
            <a:spLocks noGrp="1"/>
          </p:cNvSpPr>
          <p:nvPr>
            <p:ph type="sldNum" sz="quarter" idx="12"/>
          </p:nvPr>
        </p:nvSpPr>
        <p:spPr/>
        <p:txBody>
          <a:bodyPr/>
          <a:lstStyle/>
          <a:p>
            <a:fld id="{B041DE6A-7C46-4C14-A639-DD6B92F35D91}" type="slidenum">
              <a:rPr lang="ru-RU" smtClean="0"/>
              <a:pPr/>
              <a:t>‹#›</a:t>
            </a:fld>
            <a:endParaRPr lang="ru-RU" dirty="0"/>
          </a:p>
        </p:txBody>
      </p:sp>
      <p:sp>
        <p:nvSpPr>
          <p:cNvPr id="9" name="Прямоугольник 8">
            <a:extLst>
              <a:ext uri="{FF2B5EF4-FFF2-40B4-BE49-F238E27FC236}">
                <a16:creationId xmlns:a16="http://schemas.microsoft.com/office/drawing/2014/main" id="{A8555AA3-9D6E-4C17-A36C-F7824505179C}"/>
              </a:ext>
            </a:extLst>
          </p:cNvPr>
          <p:cNvSpPr/>
          <p:nvPr userDrawn="1"/>
        </p:nvSpPr>
        <p:spPr>
          <a:xfrm>
            <a:off x="3714751" y="7253606"/>
            <a:ext cx="54000" cy="865909"/>
          </a:xfrm>
          <a:prstGeom prst="rect">
            <a:avLst/>
          </a:prstGeom>
          <a:solidFill>
            <a:srgbClr val="1D3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2" descr="C:\Users\User\Desktop\Мои Документы\2018-2020\Логотипы\Логотип новый.jpg"/>
          <p:cNvPicPr>
            <a:picLocks noChangeAspect="1" noChangeArrowheads="1"/>
          </p:cNvPicPr>
          <p:nvPr userDrawn="1"/>
        </p:nvPicPr>
        <p:blipFill>
          <a:blip r:embed="rId2" cstate="print"/>
          <a:srcRect/>
          <a:stretch>
            <a:fillRect/>
          </a:stretch>
        </p:blipFill>
        <p:spPr bwMode="auto">
          <a:xfrm>
            <a:off x="11015185" y="279565"/>
            <a:ext cx="951470" cy="951470"/>
          </a:xfrm>
          <a:prstGeom prst="rect">
            <a:avLst/>
          </a:prstGeom>
          <a:noFill/>
        </p:spPr>
      </p:pic>
      <p:pic>
        <p:nvPicPr>
          <p:cNvPr id="205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2560" y="0"/>
            <a:ext cx="2499360" cy="1005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4844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E2DD2B-814A-4D62-9E47-81C101DE1D8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4D2EBEF-2C78-43B2-ACF1-B3C1EA3A37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A80F89C-CAA3-4F16-9CF4-03448B703110}"/>
              </a:ext>
            </a:extLst>
          </p:cNvPr>
          <p:cNvSpPr>
            <a:spLocks noGrp="1"/>
          </p:cNvSpPr>
          <p:nvPr>
            <p:ph type="dt" sz="half" idx="10"/>
          </p:nvPr>
        </p:nvSpPr>
        <p:spPr/>
        <p:txBody>
          <a:bodyPr/>
          <a:lstStyle/>
          <a:p>
            <a:fld id="{C562E3AE-DCD7-47B4-948E-0A9A8A3FFFC8}" type="datetime1">
              <a:rPr lang="ru-RU" smtClean="0"/>
              <a:pPr/>
              <a:t>04.02.2026</a:t>
            </a:fld>
            <a:endParaRPr lang="ru-RU"/>
          </a:p>
        </p:txBody>
      </p:sp>
      <p:sp>
        <p:nvSpPr>
          <p:cNvPr id="5" name="Нижний колонтитул 4">
            <a:extLst>
              <a:ext uri="{FF2B5EF4-FFF2-40B4-BE49-F238E27FC236}">
                <a16:creationId xmlns:a16="http://schemas.microsoft.com/office/drawing/2014/main" id="{9501FDB5-B730-405E-B73B-0D8D8E93928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F213314-CE79-40E9-AB35-454694DBC9D6}"/>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571731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F466E9-5916-479E-BF21-0B6CC95A2D8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ECFC697-9F0F-4FF4-B95E-2BCC735C63E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FE87DFBA-72EC-4D34-A66D-44BCFC9F26D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8CAD588-1882-4122-9483-DC9DED1C70E8}"/>
              </a:ext>
            </a:extLst>
          </p:cNvPr>
          <p:cNvSpPr>
            <a:spLocks noGrp="1"/>
          </p:cNvSpPr>
          <p:nvPr>
            <p:ph type="dt" sz="half" idx="10"/>
          </p:nvPr>
        </p:nvSpPr>
        <p:spPr/>
        <p:txBody>
          <a:bodyPr/>
          <a:lstStyle/>
          <a:p>
            <a:fld id="{0AE2C9E1-00C2-45CF-BB34-2BA64913504F}" type="datetime1">
              <a:rPr lang="ru-RU" smtClean="0"/>
              <a:pPr/>
              <a:t>04.02.2026</a:t>
            </a:fld>
            <a:endParaRPr lang="ru-RU"/>
          </a:p>
        </p:txBody>
      </p:sp>
      <p:sp>
        <p:nvSpPr>
          <p:cNvPr id="6" name="Нижний колонтитул 5">
            <a:extLst>
              <a:ext uri="{FF2B5EF4-FFF2-40B4-BE49-F238E27FC236}">
                <a16:creationId xmlns:a16="http://schemas.microsoft.com/office/drawing/2014/main" id="{17414EBC-DF16-4E5E-AA5A-F6D9520739C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1AD3B4B-0B7F-425E-8B4C-3D48270E7D68}"/>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2955920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5075E0-131D-40B0-B34F-EFE7A665574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0E06EE0-B60B-4EFF-8F1A-0EA54C11BC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AB3CDA0-C154-4E44-8AB5-4BE0E157A727}"/>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C47D5B7-C6AA-4F81-BA89-36ACCF9E9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8742117-0EB0-4F89-B234-14B18729887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5FA411F-18F4-4B84-BB8C-3C6F2E8384F5}"/>
              </a:ext>
            </a:extLst>
          </p:cNvPr>
          <p:cNvSpPr>
            <a:spLocks noGrp="1"/>
          </p:cNvSpPr>
          <p:nvPr>
            <p:ph type="dt" sz="half" idx="10"/>
          </p:nvPr>
        </p:nvSpPr>
        <p:spPr/>
        <p:txBody>
          <a:bodyPr/>
          <a:lstStyle/>
          <a:p>
            <a:fld id="{3E3A7027-289F-4CE6-8183-64A4278AC551}" type="datetime1">
              <a:rPr lang="ru-RU" smtClean="0"/>
              <a:pPr/>
              <a:t>04.02.2026</a:t>
            </a:fld>
            <a:endParaRPr lang="ru-RU"/>
          </a:p>
        </p:txBody>
      </p:sp>
      <p:sp>
        <p:nvSpPr>
          <p:cNvPr id="8" name="Нижний колонтитул 7">
            <a:extLst>
              <a:ext uri="{FF2B5EF4-FFF2-40B4-BE49-F238E27FC236}">
                <a16:creationId xmlns:a16="http://schemas.microsoft.com/office/drawing/2014/main" id="{3E3E1A41-3512-4E57-9954-26893BE57E7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2BDA911-4FE7-4A4A-950B-51052E429E74}"/>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3591068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0F5454-2E18-468D-BCB2-163E2118BF10}"/>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5C58666-1CA6-4035-A23C-0549AAF1A35E}"/>
              </a:ext>
            </a:extLst>
          </p:cNvPr>
          <p:cNvSpPr>
            <a:spLocks noGrp="1"/>
          </p:cNvSpPr>
          <p:nvPr>
            <p:ph type="dt" sz="half" idx="10"/>
          </p:nvPr>
        </p:nvSpPr>
        <p:spPr/>
        <p:txBody>
          <a:bodyPr/>
          <a:lstStyle/>
          <a:p>
            <a:fld id="{8F42D971-8FB0-4B66-94AE-E251DC5A6D3E}" type="datetime1">
              <a:rPr lang="ru-RU" smtClean="0"/>
              <a:pPr/>
              <a:t>04.02.2026</a:t>
            </a:fld>
            <a:endParaRPr lang="ru-RU"/>
          </a:p>
        </p:txBody>
      </p:sp>
      <p:sp>
        <p:nvSpPr>
          <p:cNvPr id="4" name="Нижний колонтитул 3">
            <a:extLst>
              <a:ext uri="{FF2B5EF4-FFF2-40B4-BE49-F238E27FC236}">
                <a16:creationId xmlns:a16="http://schemas.microsoft.com/office/drawing/2014/main" id="{AF341EA0-D8F7-430B-A8CC-9027614E2CE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5E6469C-DEAD-43FA-B703-990D827E1D83}"/>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4149387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E2DD2B-814A-4D62-9E47-81C101DE1D8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4D2EBEF-2C78-43B2-ACF1-B3C1EA3A37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A80F89C-CAA3-4F16-9CF4-03448B703110}"/>
              </a:ext>
            </a:extLst>
          </p:cNvPr>
          <p:cNvSpPr>
            <a:spLocks noGrp="1"/>
          </p:cNvSpPr>
          <p:nvPr>
            <p:ph type="dt" sz="half" idx="10"/>
          </p:nvPr>
        </p:nvSpPr>
        <p:spPr/>
        <p:txBody>
          <a:bodyPr/>
          <a:lstStyle/>
          <a:p>
            <a:fld id="{C562E3AE-DCD7-47B4-948E-0A9A8A3FFFC8}" type="datetime1">
              <a:rPr lang="ru-RU" smtClean="0"/>
              <a:pPr/>
              <a:t>04.02.2026</a:t>
            </a:fld>
            <a:endParaRPr lang="ru-RU"/>
          </a:p>
        </p:txBody>
      </p:sp>
      <p:sp>
        <p:nvSpPr>
          <p:cNvPr id="5" name="Нижний колонтитул 4">
            <a:extLst>
              <a:ext uri="{FF2B5EF4-FFF2-40B4-BE49-F238E27FC236}">
                <a16:creationId xmlns:a16="http://schemas.microsoft.com/office/drawing/2014/main" id="{9501FDB5-B730-405E-B73B-0D8D8E93928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F213314-CE79-40E9-AB35-454694DBC9D6}"/>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3129880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B1F145D-0506-45AA-8A2C-BBEC673D5251}"/>
              </a:ext>
            </a:extLst>
          </p:cNvPr>
          <p:cNvSpPr>
            <a:spLocks noGrp="1"/>
          </p:cNvSpPr>
          <p:nvPr>
            <p:ph type="dt" sz="half" idx="10"/>
          </p:nvPr>
        </p:nvSpPr>
        <p:spPr/>
        <p:txBody>
          <a:bodyPr/>
          <a:lstStyle/>
          <a:p>
            <a:fld id="{9782ED03-5A5F-46AC-9560-ADEF495625FC}" type="datetime1">
              <a:rPr lang="ru-RU" smtClean="0"/>
              <a:pPr/>
              <a:t>04.02.2026</a:t>
            </a:fld>
            <a:endParaRPr lang="ru-RU"/>
          </a:p>
        </p:txBody>
      </p:sp>
      <p:sp>
        <p:nvSpPr>
          <p:cNvPr id="3" name="Нижний колонтитул 2">
            <a:extLst>
              <a:ext uri="{FF2B5EF4-FFF2-40B4-BE49-F238E27FC236}">
                <a16:creationId xmlns:a16="http://schemas.microsoft.com/office/drawing/2014/main" id="{9022DB67-86FC-42E1-9C8A-60DA0E2ABEAA}"/>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55E1378-CCE7-4C67-8E1C-FDB498AC88E3}"/>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138035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0FB328-33F7-4EDC-8FA9-A893A96DC78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133272B-44D2-4724-8F39-F6BBFCEBE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5091273-D65F-40C2-B036-4ED788A64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2599AB4-BA02-4ABC-9992-F7F52432EDA3}"/>
              </a:ext>
            </a:extLst>
          </p:cNvPr>
          <p:cNvSpPr>
            <a:spLocks noGrp="1"/>
          </p:cNvSpPr>
          <p:nvPr>
            <p:ph type="dt" sz="half" idx="10"/>
          </p:nvPr>
        </p:nvSpPr>
        <p:spPr/>
        <p:txBody>
          <a:bodyPr/>
          <a:lstStyle/>
          <a:p>
            <a:fld id="{39FCC0A6-0A58-457A-BC89-429766CC00C5}" type="datetime1">
              <a:rPr lang="ru-RU" smtClean="0"/>
              <a:pPr/>
              <a:t>04.02.2026</a:t>
            </a:fld>
            <a:endParaRPr lang="ru-RU"/>
          </a:p>
        </p:txBody>
      </p:sp>
      <p:sp>
        <p:nvSpPr>
          <p:cNvPr id="6" name="Нижний колонтитул 5">
            <a:extLst>
              <a:ext uri="{FF2B5EF4-FFF2-40B4-BE49-F238E27FC236}">
                <a16:creationId xmlns:a16="http://schemas.microsoft.com/office/drawing/2014/main" id="{B5A4D2FE-FB9A-4D5A-A90D-D032E0D1649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6C26F67-5D8C-48BD-B820-745F47D09464}"/>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130939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254FDD-4CEA-441A-86C2-3C54DFB41D2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4039F35-ED59-4311-A259-22F76E4137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EB488C1-52A9-4215-A7DC-BF1248DAF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8ED5017-5171-4DF9-9982-E980E901F276}"/>
              </a:ext>
            </a:extLst>
          </p:cNvPr>
          <p:cNvSpPr>
            <a:spLocks noGrp="1"/>
          </p:cNvSpPr>
          <p:nvPr>
            <p:ph type="dt" sz="half" idx="10"/>
          </p:nvPr>
        </p:nvSpPr>
        <p:spPr/>
        <p:txBody>
          <a:bodyPr/>
          <a:lstStyle/>
          <a:p>
            <a:fld id="{57549809-B9B2-4771-89A5-0C1BCC9B6A0E}" type="datetime1">
              <a:rPr lang="ru-RU" smtClean="0"/>
              <a:pPr/>
              <a:t>04.02.2026</a:t>
            </a:fld>
            <a:endParaRPr lang="ru-RU"/>
          </a:p>
        </p:txBody>
      </p:sp>
      <p:sp>
        <p:nvSpPr>
          <p:cNvPr id="6" name="Нижний колонтитул 5">
            <a:extLst>
              <a:ext uri="{FF2B5EF4-FFF2-40B4-BE49-F238E27FC236}">
                <a16:creationId xmlns:a16="http://schemas.microsoft.com/office/drawing/2014/main" id="{022E7F88-2DE5-4C08-AB9B-8D32698E337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1636C39-EC35-479D-976E-723184F5EE8F}"/>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2452819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F6C528-20F0-4F8C-B22A-8C219795ED8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2576C41-5FC8-4734-950F-4F025B4FB2E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720210F-FA7E-472C-A913-A41137200FDC}"/>
              </a:ext>
            </a:extLst>
          </p:cNvPr>
          <p:cNvSpPr>
            <a:spLocks noGrp="1"/>
          </p:cNvSpPr>
          <p:nvPr>
            <p:ph type="dt" sz="half" idx="10"/>
          </p:nvPr>
        </p:nvSpPr>
        <p:spPr/>
        <p:txBody>
          <a:bodyPr/>
          <a:lstStyle/>
          <a:p>
            <a:fld id="{0620DCC4-7355-4C8B-B104-6D0CC1A6C7B8}" type="datetime1">
              <a:rPr lang="ru-RU" smtClean="0"/>
              <a:pPr/>
              <a:t>04.02.2026</a:t>
            </a:fld>
            <a:endParaRPr lang="ru-RU"/>
          </a:p>
        </p:txBody>
      </p:sp>
      <p:sp>
        <p:nvSpPr>
          <p:cNvPr id="5" name="Нижний колонтитул 4">
            <a:extLst>
              <a:ext uri="{FF2B5EF4-FFF2-40B4-BE49-F238E27FC236}">
                <a16:creationId xmlns:a16="http://schemas.microsoft.com/office/drawing/2014/main" id="{785D8130-0DC6-4411-B247-69FCA247853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D43B701-2693-4DC5-A6BF-6688F472EE90}"/>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718981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1F03150-A03C-4AE0-A8BC-0F6FF8ECDB1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BF3471D-B57F-4599-AA6A-88FC11EEB1C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9E749B4-B83C-4E26-9DBB-8141470B2EFE}"/>
              </a:ext>
            </a:extLst>
          </p:cNvPr>
          <p:cNvSpPr>
            <a:spLocks noGrp="1"/>
          </p:cNvSpPr>
          <p:nvPr>
            <p:ph type="dt" sz="half" idx="10"/>
          </p:nvPr>
        </p:nvSpPr>
        <p:spPr/>
        <p:txBody>
          <a:bodyPr/>
          <a:lstStyle/>
          <a:p>
            <a:fld id="{FE77EC29-CFDC-4C3D-9863-278A03457C88}" type="datetime1">
              <a:rPr lang="ru-RU" smtClean="0"/>
              <a:pPr/>
              <a:t>04.02.2026</a:t>
            </a:fld>
            <a:endParaRPr lang="ru-RU"/>
          </a:p>
        </p:txBody>
      </p:sp>
      <p:sp>
        <p:nvSpPr>
          <p:cNvPr id="5" name="Нижний колонтитул 4">
            <a:extLst>
              <a:ext uri="{FF2B5EF4-FFF2-40B4-BE49-F238E27FC236}">
                <a16:creationId xmlns:a16="http://schemas.microsoft.com/office/drawing/2014/main" id="{262A904E-7876-411A-871B-62D1ED8833C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C3EE222-5FCC-4DF1-BC68-3DB411B2067B}"/>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17501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F466E9-5916-479E-BF21-0B6CC95A2D8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ECFC697-9F0F-4FF4-B95E-2BCC735C63E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FE87DFBA-72EC-4D34-A66D-44BCFC9F26D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8CAD588-1882-4122-9483-DC9DED1C70E8}"/>
              </a:ext>
            </a:extLst>
          </p:cNvPr>
          <p:cNvSpPr>
            <a:spLocks noGrp="1"/>
          </p:cNvSpPr>
          <p:nvPr>
            <p:ph type="dt" sz="half" idx="10"/>
          </p:nvPr>
        </p:nvSpPr>
        <p:spPr/>
        <p:txBody>
          <a:bodyPr/>
          <a:lstStyle/>
          <a:p>
            <a:fld id="{0AE2C9E1-00C2-45CF-BB34-2BA64913504F}" type="datetime1">
              <a:rPr lang="ru-RU" smtClean="0"/>
              <a:pPr/>
              <a:t>04.02.2026</a:t>
            </a:fld>
            <a:endParaRPr lang="ru-RU"/>
          </a:p>
        </p:txBody>
      </p:sp>
      <p:sp>
        <p:nvSpPr>
          <p:cNvPr id="6" name="Нижний колонтитул 5">
            <a:extLst>
              <a:ext uri="{FF2B5EF4-FFF2-40B4-BE49-F238E27FC236}">
                <a16:creationId xmlns:a16="http://schemas.microsoft.com/office/drawing/2014/main" id="{17414EBC-DF16-4E5E-AA5A-F6D9520739C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1AD3B4B-0B7F-425E-8B4C-3D48270E7D68}"/>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998160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5075E0-131D-40B0-B34F-EFE7A665574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0E06EE0-B60B-4EFF-8F1A-0EA54C11BC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AB3CDA0-C154-4E44-8AB5-4BE0E157A727}"/>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C47D5B7-C6AA-4F81-BA89-36ACCF9E9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8742117-0EB0-4F89-B234-14B18729887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5FA411F-18F4-4B84-BB8C-3C6F2E8384F5}"/>
              </a:ext>
            </a:extLst>
          </p:cNvPr>
          <p:cNvSpPr>
            <a:spLocks noGrp="1"/>
          </p:cNvSpPr>
          <p:nvPr>
            <p:ph type="dt" sz="half" idx="10"/>
          </p:nvPr>
        </p:nvSpPr>
        <p:spPr/>
        <p:txBody>
          <a:bodyPr/>
          <a:lstStyle/>
          <a:p>
            <a:fld id="{3E3A7027-289F-4CE6-8183-64A4278AC551}" type="datetime1">
              <a:rPr lang="ru-RU" smtClean="0"/>
              <a:pPr/>
              <a:t>04.02.2026</a:t>
            </a:fld>
            <a:endParaRPr lang="ru-RU"/>
          </a:p>
        </p:txBody>
      </p:sp>
      <p:sp>
        <p:nvSpPr>
          <p:cNvPr id="8" name="Нижний колонтитул 7">
            <a:extLst>
              <a:ext uri="{FF2B5EF4-FFF2-40B4-BE49-F238E27FC236}">
                <a16:creationId xmlns:a16="http://schemas.microsoft.com/office/drawing/2014/main" id="{3E3E1A41-3512-4E57-9954-26893BE57E7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2BDA911-4FE7-4A4A-950B-51052E429E74}"/>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557511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0F5454-2E18-468D-BCB2-163E2118BF10}"/>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5C58666-1CA6-4035-A23C-0549AAF1A35E}"/>
              </a:ext>
            </a:extLst>
          </p:cNvPr>
          <p:cNvSpPr>
            <a:spLocks noGrp="1"/>
          </p:cNvSpPr>
          <p:nvPr>
            <p:ph type="dt" sz="half" idx="10"/>
          </p:nvPr>
        </p:nvSpPr>
        <p:spPr/>
        <p:txBody>
          <a:bodyPr/>
          <a:lstStyle/>
          <a:p>
            <a:fld id="{8F42D971-8FB0-4B66-94AE-E251DC5A6D3E}" type="datetime1">
              <a:rPr lang="ru-RU" smtClean="0"/>
              <a:pPr/>
              <a:t>04.02.2026</a:t>
            </a:fld>
            <a:endParaRPr lang="ru-RU"/>
          </a:p>
        </p:txBody>
      </p:sp>
      <p:sp>
        <p:nvSpPr>
          <p:cNvPr id="4" name="Нижний колонтитул 3">
            <a:extLst>
              <a:ext uri="{FF2B5EF4-FFF2-40B4-BE49-F238E27FC236}">
                <a16:creationId xmlns:a16="http://schemas.microsoft.com/office/drawing/2014/main" id="{AF341EA0-D8F7-430B-A8CC-9027614E2CE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5E6469C-DEAD-43FA-B703-990D827E1D83}"/>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89612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B1F145D-0506-45AA-8A2C-BBEC673D5251}"/>
              </a:ext>
            </a:extLst>
          </p:cNvPr>
          <p:cNvSpPr>
            <a:spLocks noGrp="1"/>
          </p:cNvSpPr>
          <p:nvPr>
            <p:ph type="dt" sz="half" idx="10"/>
          </p:nvPr>
        </p:nvSpPr>
        <p:spPr/>
        <p:txBody>
          <a:bodyPr/>
          <a:lstStyle/>
          <a:p>
            <a:fld id="{9782ED03-5A5F-46AC-9560-ADEF495625FC}" type="datetime1">
              <a:rPr lang="ru-RU" smtClean="0"/>
              <a:pPr/>
              <a:t>04.02.2026</a:t>
            </a:fld>
            <a:endParaRPr lang="ru-RU"/>
          </a:p>
        </p:txBody>
      </p:sp>
      <p:sp>
        <p:nvSpPr>
          <p:cNvPr id="3" name="Нижний колонтитул 2">
            <a:extLst>
              <a:ext uri="{FF2B5EF4-FFF2-40B4-BE49-F238E27FC236}">
                <a16:creationId xmlns:a16="http://schemas.microsoft.com/office/drawing/2014/main" id="{9022DB67-86FC-42E1-9C8A-60DA0E2ABEAA}"/>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55E1378-CCE7-4C67-8E1C-FDB498AC88E3}"/>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94789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0FB328-33F7-4EDC-8FA9-A893A96DC78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133272B-44D2-4724-8F39-F6BBFCEBE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5091273-D65F-40C2-B036-4ED788A64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2599AB4-BA02-4ABC-9992-F7F52432EDA3}"/>
              </a:ext>
            </a:extLst>
          </p:cNvPr>
          <p:cNvSpPr>
            <a:spLocks noGrp="1"/>
          </p:cNvSpPr>
          <p:nvPr>
            <p:ph type="dt" sz="half" idx="10"/>
          </p:nvPr>
        </p:nvSpPr>
        <p:spPr/>
        <p:txBody>
          <a:bodyPr/>
          <a:lstStyle/>
          <a:p>
            <a:fld id="{39FCC0A6-0A58-457A-BC89-429766CC00C5}" type="datetime1">
              <a:rPr lang="ru-RU" smtClean="0"/>
              <a:pPr/>
              <a:t>04.02.2026</a:t>
            </a:fld>
            <a:endParaRPr lang="ru-RU"/>
          </a:p>
        </p:txBody>
      </p:sp>
      <p:sp>
        <p:nvSpPr>
          <p:cNvPr id="6" name="Нижний колонтитул 5">
            <a:extLst>
              <a:ext uri="{FF2B5EF4-FFF2-40B4-BE49-F238E27FC236}">
                <a16:creationId xmlns:a16="http://schemas.microsoft.com/office/drawing/2014/main" id="{B5A4D2FE-FB9A-4D5A-A90D-D032E0D1649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6C26F67-5D8C-48BD-B820-745F47D09464}"/>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11849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254FDD-4CEA-441A-86C2-3C54DFB41D2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4039F35-ED59-4311-A259-22F76E4137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EB488C1-52A9-4215-A7DC-BF1248DAF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8ED5017-5171-4DF9-9982-E980E901F276}"/>
              </a:ext>
            </a:extLst>
          </p:cNvPr>
          <p:cNvSpPr>
            <a:spLocks noGrp="1"/>
          </p:cNvSpPr>
          <p:nvPr>
            <p:ph type="dt" sz="half" idx="10"/>
          </p:nvPr>
        </p:nvSpPr>
        <p:spPr/>
        <p:txBody>
          <a:bodyPr/>
          <a:lstStyle/>
          <a:p>
            <a:fld id="{57549809-B9B2-4771-89A5-0C1BCC9B6A0E}" type="datetime1">
              <a:rPr lang="ru-RU" smtClean="0"/>
              <a:pPr/>
              <a:t>04.02.2026</a:t>
            </a:fld>
            <a:endParaRPr lang="ru-RU"/>
          </a:p>
        </p:txBody>
      </p:sp>
      <p:sp>
        <p:nvSpPr>
          <p:cNvPr id="6" name="Нижний колонтитул 5">
            <a:extLst>
              <a:ext uri="{FF2B5EF4-FFF2-40B4-BE49-F238E27FC236}">
                <a16:creationId xmlns:a16="http://schemas.microsoft.com/office/drawing/2014/main" id="{022E7F88-2DE5-4C08-AB9B-8D32698E337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1636C39-EC35-479D-976E-723184F5EE8F}"/>
              </a:ext>
            </a:extLst>
          </p:cNvPr>
          <p:cNvSpPr>
            <a:spLocks noGrp="1"/>
          </p:cNvSpPr>
          <p:nvPr>
            <p:ph type="sldNum" sz="quarter" idx="12"/>
          </p:nvPr>
        </p:nvSpPr>
        <p:spPr/>
        <p:txBody>
          <a:bodyPr/>
          <a:lstStyle/>
          <a:p>
            <a:fld id="{B041DE6A-7C46-4C14-A639-DD6B92F35D91}" type="slidenum">
              <a:rPr lang="ru-RU" smtClean="0"/>
              <a:pPr/>
              <a:t>‹#›</a:t>
            </a:fld>
            <a:endParaRPr lang="ru-RU"/>
          </a:p>
        </p:txBody>
      </p:sp>
    </p:spTree>
    <p:extLst>
      <p:ext uri="{BB962C8B-B14F-4D97-AF65-F5344CB8AC3E}">
        <p14:creationId xmlns:p14="http://schemas.microsoft.com/office/powerpoint/2010/main" val="270416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5463E1-D149-49CB-B9F5-8A60C51056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771CD56-F79E-4978-AF36-EC342AE5BD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66A639A-B6A4-40AF-9758-73FF46281B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A3E80-8645-435A-9880-F1E72D12848B}" type="datetime1">
              <a:rPr lang="ru-RU" smtClean="0"/>
              <a:pPr/>
              <a:t>04.02.2026</a:t>
            </a:fld>
            <a:endParaRPr lang="ru-RU"/>
          </a:p>
        </p:txBody>
      </p:sp>
      <p:sp>
        <p:nvSpPr>
          <p:cNvPr id="5" name="Нижний колонтитул 4">
            <a:extLst>
              <a:ext uri="{FF2B5EF4-FFF2-40B4-BE49-F238E27FC236}">
                <a16:creationId xmlns:a16="http://schemas.microsoft.com/office/drawing/2014/main" id="{C1DB05E6-EBC8-42A2-9180-43DAB0A2C8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E0315E3-B295-4048-B08F-1087643BC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1DE6A-7C46-4C14-A639-DD6B92F35D91}" type="slidenum">
              <a:rPr lang="ru-RU" smtClean="0"/>
              <a:pPr/>
              <a:t>‹#›</a:t>
            </a:fld>
            <a:endParaRPr lang="ru-RU"/>
          </a:p>
        </p:txBody>
      </p:sp>
    </p:spTree>
    <p:extLst>
      <p:ext uri="{BB962C8B-B14F-4D97-AF65-F5344CB8AC3E}">
        <p14:creationId xmlns:p14="http://schemas.microsoft.com/office/powerpoint/2010/main" val="3792762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5463E1-D149-49CB-B9F5-8A60C51056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771CD56-F79E-4978-AF36-EC342AE5BD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66A639A-B6A4-40AF-9758-73FF46281B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A3E80-8645-435A-9880-F1E72D12848B}" type="datetime1">
              <a:rPr lang="ru-RU" smtClean="0"/>
              <a:pPr/>
              <a:t>04.02.2026</a:t>
            </a:fld>
            <a:endParaRPr lang="ru-RU"/>
          </a:p>
        </p:txBody>
      </p:sp>
      <p:sp>
        <p:nvSpPr>
          <p:cNvPr id="5" name="Нижний колонтитул 4">
            <a:extLst>
              <a:ext uri="{FF2B5EF4-FFF2-40B4-BE49-F238E27FC236}">
                <a16:creationId xmlns:a16="http://schemas.microsoft.com/office/drawing/2014/main" id="{C1DB05E6-EBC8-42A2-9180-43DAB0A2C8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E0315E3-B295-4048-B08F-1087643BC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1DE6A-7C46-4C14-A639-DD6B92F35D91}" type="slidenum">
              <a:rPr lang="ru-RU" smtClean="0"/>
              <a:pPr/>
              <a:t>‹#›</a:t>
            </a:fld>
            <a:endParaRPr lang="ru-RU"/>
          </a:p>
        </p:txBody>
      </p:sp>
    </p:spTree>
    <p:extLst>
      <p:ext uri="{BB962C8B-B14F-4D97-AF65-F5344CB8AC3E}">
        <p14:creationId xmlns:p14="http://schemas.microsoft.com/office/powerpoint/2010/main" val="361766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5463E1-D149-49CB-B9F5-8A60C51056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771CD56-F79E-4978-AF36-EC342AE5BD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66A639A-B6A4-40AF-9758-73FF46281B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A3E80-8645-435A-9880-F1E72D12848B}" type="datetime1">
              <a:rPr lang="ru-RU" smtClean="0"/>
              <a:pPr/>
              <a:t>04.02.2026</a:t>
            </a:fld>
            <a:endParaRPr lang="ru-RU"/>
          </a:p>
        </p:txBody>
      </p:sp>
      <p:sp>
        <p:nvSpPr>
          <p:cNvPr id="5" name="Нижний колонтитул 4">
            <a:extLst>
              <a:ext uri="{FF2B5EF4-FFF2-40B4-BE49-F238E27FC236}">
                <a16:creationId xmlns:a16="http://schemas.microsoft.com/office/drawing/2014/main" id="{C1DB05E6-EBC8-42A2-9180-43DAB0A2C8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E0315E3-B295-4048-B08F-1087643BC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1DE6A-7C46-4C14-A639-DD6B92F35D91}" type="slidenum">
              <a:rPr lang="ru-RU" smtClean="0"/>
              <a:pPr/>
              <a:t>‹#›</a:t>
            </a:fld>
            <a:endParaRPr lang="ru-RU"/>
          </a:p>
        </p:txBody>
      </p:sp>
    </p:spTree>
    <p:extLst>
      <p:ext uri="{BB962C8B-B14F-4D97-AF65-F5344CB8AC3E}">
        <p14:creationId xmlns:p14="http://schemas.microsoft.com/office/powerpoint/2010/main" val="9725981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Lo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dirty="0">
              <a:ln>
                <a:noFill/>
              </a:ln>
              <a:solidFill>
                <a:srgbClr val="0D0D0D">
                  <a:tint val="75000"/>
                </a:srgbClr>
              </a:solidFill>
              <a:effectLst/>
              <a:uLnTx/>
              <a:uFillTx/>
              <a:latin typeface="Lora"/>
              <a:ea typeface="+mn-ea"/>
              <a:cs typeface="+mn-cs"/>
            </a:endParaRPr>
          </a:p>
        </p:txBody>
      </p:sp>
      <p:sp>
        <p:nvSpPr>
          <p:cNvPr id="11" name="Заголовок 1">
            <a:extLst>
              <a:ext uri="{FF2B5EF4-FFF2-40B4-BE49-F238E27FC236}">
                <a16:creationId xmlns:a16="http://schemas.microsoft.com/office/drawing/2014/main" id="{61DA88A4-D182-4328-A797-7FC8E550AF75}"/>
              </a:ext>
            </a:extLst>
          </p:cNvPr>
          <p:cNvSpPr txBox="1">
            <a:spLocks/>
          </p:cNvSpPr>
          <p:nvPr/>
        </p:nvSpPr>
        <p:spPr>
          <a:xfrm>
            <a:off x="-1471448" y="1950808"/>
            <a:ext cx="13179971" cy="27157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ru-RU" sz="1400" dirty="0">
              <a:latin typeface="Times New Roman" panose="02020603050405020304" pitchFamily="18" charset="0"/>
              <a:cs typeface="Times New Roman" panose="02020603050405020304" pitchFamily="18" charset="0"/>
            </a:endParaRPr>
          </a:p>
        </p:txBody>
      </p:sp>
      <p:sp>
        <p:nvSpPr>
          <p:cNvPr id="8" name="Заголовок 1"/>
          <p:cNvSpPr>
            <a:spLocks noGrp="1"/>
          </p:cNvSpPr>
          <p:nvPr>
            <p:ph type="title"/>
          </p:nvPr>
        </p:nvSpPr>
        <p:spPr>
          <a:xfrm>
            <a:off x="1590725" y="1720023"/>
            <a:ext cx="9319012" cy="2185266"/>
          </a:xfrm>
        </p:spPr>
        <p:txBody>
          <a:bodyPr>
            <a:normAutofit/>
          </a:bodyPr>
          <a:lstStyle/>
          <a:p>
            <a:pPr algn="ctr"/>
            <a:r>
              <a:rPr lang="ru-RU" sz="4800" b="1" dirty="0" smtClean="0">
                <a:solidFill>
                  <a:schemeClr val="tx1"/>
                </a:solidFill>
                <a:latin typeface="Times New Roman" panose="02020603050405020304" pitchFamily="18" charset="0"/>
                <a:cs typeface="Times New Roman" panose="02020603050405020304" pitchFamily="18" charset="0"/>
              </a:rPr>
              <a:t>Профилактика ВИЧ-инфекции</a:t>
            </a:r>
            <a:endParaRPr lang="ru-RU" sz="4800" b="1" dirty="0">
              <a:solidFill>
                <a:schemeClr val="tx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21317" t="8546" r="23093" b="7117"/>
          <a:stretch/>
        </p:blipFill>
        <p:spPr>
          <a:xfrm>
            <a:off x="115614" y="3486009"/>
            <a:ext cx="3791338" cy="32354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38984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9869" y="374073"/>
            <a:ext cx="9283931" cy="1095747"/>
          </a:xfrm>
        </p:spPr>
        <p:txBody>
          <a:bodyPr>
            <a:normAutofit fontScale="90000"/>
          </a:bodyPr>
          <a:lstStyle/>
          <a:p>
            <a:pPr algn="ct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smtClean="0">
                <a:solidFill>
                  <a:schemeClr val="tx1"/>
                </a:solidFill>
                <a:latin typeface="Times New Roman" panose="02020603050405020304" pitchFamily="18" charset="0"/>
                <a:cs typeface="Times New Roman" panose="02020603050405020304" pitchFamily="18" charset="0"/>
              </a:rPr>
              <a:t>Особенности</a:t>
            </a:r>
            <a:r>
              <a:rPr lang="ru-RU" b="1" dirty="0">
                <a:solidFill>
                  <a:schemeClr val="tx1"/>
                </a:solidFill>
                <a:latin typeface="Times New Roman" panose="02020603050405020304" pitchFamily="18" charset="0"/>
                <a:cs typeface="Times New Roman" panose="02020603050405020304" pitchFamily="18" charset="0"/>
              </a:rPr>
              <a:t/>
            </a:r>
            <a:br>
              <a:rPr lang="ru-RU" b="1" dirty="0">
                <a:solidFill>
                  <a:schemeClr val="tx1"/>
                </a:solidFill>
                <a:latin typeface="Times New Roman" panose="02020603050405020304" pitchFamily="18" charset="0"/>
                <a:cs typeface="Times New Roman" panose="02020603050405020304" pitchFamily="18" charset="0"/>
              </a:rPr>
            </a:br>
            <a:r>
              <a:rPr lang="ru-RU" b="1" dirty="0">
                <a:solidFill>
                  <a:schemeClr val="tx1"/>
                </a:solidFill>
                <a:latin typeface="Times New Roman" panose="02020603050405020304" pitchFamily="18" charset="0"/>
                <a:cs typeface="Times New Roman" panose="02020603050405020304" pitchFamily="18" charset="0"/>
              </a:rPr>
              <a:t>ВИЧ-инфекции</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
        <p:nvSpPr>
          <p:cNvPr id="7" name="AutoShape 8"/>
          <p:cNvSpPr>
            <a:spLocks noChangeArrowheads="1"/>
          </p:cNvSpPr>
          <p:nvPr/>
        </p:nvSpPr>
        <p:spPr bwMode="auto">
          <a:xfrm>
            <a:off x="467856" y="4310757"/>
            <a:ext cx="5952397" cy="2405179"/>
          </a:xfrm>
          <a:prstGeom prst="roundRect">
            <a:avLst>
              <a:gd name="adj" fmla="val 50000"/>
            </a:avLst>
          </a:prstGeom>
          <a:solidFill>
            <a:schemeClr val="bg1"/>
          </a:solidFill>
          <a:ln w="9525">
            <a:solidFill>
              <a:srgbClr val="333399"/>
            </a:solidFill>
            <a:round/>
            <a:headEnd/>
            <a:tailEnd/>
          </a:ln>
        </p:spPr>
        <p:txBody>
          <a:bodyPr/>
          <a:lstStyle/>
          <a:p>
            <a:pPr marR="0" lvl="0" algn="ctr" defTabSz="914400" rtl="0" eaLnBrk="1" fontAlgn="auto" latinLnBrk="0" hangingPunct="1">
              <a:lnSpc>
                <a:spcPct val="100000"/>
              </a:lnSpc>
              <a:spcBef>
                <a:spcPts val="0"/>
              </a:spcBef>
              <a:spcAft>
                <a:spcPts val="0"/>
              </a:spcAft>
              <a:buClrTx/>
              <a:buSzPct val="85000"/>
              <a:tabLst/>
              <a:defRPr/>
            </a:pPr>
            <a:r>
              <a:rPr kumimoji="0" lang="ru-RU" sz="2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ВИЧ-инфекция регистрируется </a:t>
            </a:r>
            <a:r>
              <a:rPr kumimoji="0" lang="ru-RU" sz="2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во всех возрастах</a:t>
            </a:r>
            <a:r>
              <a:rPr kumimoji="0" lang="ru-RU" sz="2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независимо от пола, социального статуса или профессии.</a:t>
            </a:r>
          </a:p>
        </p:txBody>
      </p:sp>
      <p:sp>
        <p:nvSpPr>
          <p:cNvPr id="3" name="AutoShape 8">
            <a:extLst>
              <a:ext uri="{FF2B5EF4-FFF2-40B4-BE49-F238E27FC236}">
                <a16:creationId xmlns:a16="http://schemas.microsoft.com/office/drawing/2014/main" id="{5E5A5685-EC16-622D-A8B8-50411AD7C5C6}"/>
              </a:ext>
            </a:extLst>
          </p:cNvPr>
          <p:cNvSpPr>
            <a:spLocks noChangeArrowheads="1"/>
          </p:cNvSpPr>
          <p:nvPr/>
        </p:nvSpPr>
        <p:spPr bwMode="auto">
          <a:xfrm>
            <a:off x="6420254" y="2869871"/>
            <a:ext cx="5485995" cy="1993959"/>
          </a:xfrm>
          <a:prstGeom prst="roundRect">
            <a:avLst>
              <a:gd name="adj" fmla="val 50000"/>
            </a:avLst>
          </a:prstGeom>
          <a:solidFill>
            <a:schemeClr val="bg1"/>
          </a:solidFill>
          <a:ln w="9525">
            <a:solidFill>
              <a:srgbClr val="333399"/>
            </a:solidFill>
            <a:round/>
            <a:headEnd/>
            <a:tailEnd/>
          </a:ln>
        </p:spPr>
        <p:txBody>
          <a:bodyPr/>
          <a:lstStyle/>
          <a:p>
            <a:pPr marR="0" lvl="0" algn="ctr" defTabSz="914400" rtl="0" eaLnBrk="1" fontAlgn="auto" latinLnBrk="0" hangingPunct="1">
              <a:lnSpc>
                <a:spcPct val="100000"/>
              </a:lnSpc>
              <a:spcBef>
                <a:spcPts val="0"/>
              </a:spcBef>
              <a:spcAft>
                <a:spcPts val="0"/>
              </a:spcAft>
              <a:buClrTx/>
              <a:buSzPct val="85000"/>
              <a:tabLst/>
              <a:defRPr/>
            </a:pPr>
            <a:r>
              <a:rPr kumimoji="0" lang="ru-RU" sz="2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Нет ни одной территории, где не выявлена ВИЧ- инфекция. Заболевание регистрируется </a:t>
            </a:r>
            <a:r>
              <a:rPr kumimoji="0" lang="ru-RU" sz="2400" b="1" i="0" u="none" strike="noStrike" kern="1200" cap="none" spc="0" normalizeH="0" baseline="0" noProof="0" dirty="0" smtClean="0">
                <a:ln>
                  <a:noFill/>
                </a:ln>
                <a:solidFill>
                  <a:srgbClr val="0D0D0D"/>
                </a:solidFill>
                <a:effectLst/>
                <a:uLnTx/>
                <a:uFillTx/>
                <a:latin typeface="Times New Roman" panose="02020603050405020304" pitchFamily="18" charset="0"/>
                <a:cs typeface="Times New Roman" panose="02020603050405020304" pitchFamily="18" charset="0"/>
              </a:rPr>
              <a:t>повсеместно</a:t>
            </a:r>
            <a:endParaRPr kumimoji="0" lang="ru-RU" sz="2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endParaRPr>
          </a:p>
        </p:txBody>
      </p:sp>
      <p:sp>
        <p:nvSpPr>
          <p:cNvPr id="5" name="AutoShape 8">
            <a:extLst>
              <a:ext uri="{FF2B5EF4-FFF2-40B4-BE49-F238E27FC236}">
                <a16:creationId xmlns:a16="http://schemas.microsoft.com/office/drawing/2014/main" id="{45EF9814-D940-7530-BEB7-AFA0DF2C6D3D}"/>
              </a:ext>
            </a:extLst>
          </p:cNvPr>
          <p:cNvSpPr>
            <a:spLocks noChangeArrowheads="1"/>
          </p:cNvSpPr>
          <p:nvPr/>
        </p:nvSpPr>
        <p:spPr bwMode="auto">
          <a:xfrm>
            <a:off x="152400" y="1469820"/>
            <a:ext cx="5800928" cy="1876495"/>
          </a:xfrm>
          <a:prstGeom prst="roundRect">
            <a:avLst>
              <a:gd name="adj" fmla="val 50000"/>
            </a:avLst>
          </a:prstGeom>
          <a:solidFill>
            <a:schemeClr val="bg1"/>
          </a:solidFill>
          <a:ln w="9525">
            <a:solidFill>
              <a:srgbClr val="333399"/>
            </a:solidFill>
            <a:round/>
            <a:headEnd/>
            <a:tailEnd/>
          </a:ln>
        </p:spPr>
        <p:txBody>
          <a:bodyPr/>
          <a:lstStyle/>
          <a:p>
            <a:pPr marR="0" lvl="0" algn="ctr" defTabSz="914400" rtl="0" eaLnBrk="1" fontAlgn="auto" latinLnBrk="0" hangingPunct="1">
              <a:lnSpc>
                <a:spcPct val="100000"/>
              </a:lnSpc>
              <a:spcBef>
                <a:spcPts val="0"/>
              </a:spcBef>
              <a:spcAft>
                <a:spcPts val="0"/>
              </a:spcAft>
              <a:buClrTx/>
              <a:buSzPct val="85000"/>
              <a:tabLst/>
              <a:defRPr/>
            </a:pPr>
            <a:r>
              <a:rPr kumimoji="0" lang="ru-RU" sz="2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Основной путь заражения ВИЧ в настоящее время- </a:t>
            </a:r>
            <a:r>
              <a:rPr kumimoji="0" lang="ru-RU" sz="2400" b="1" i="0" u="none" strike="noStrike" kern="1200" cap="none" spc="0" normalizeH="0" baseline="0" noProof="0" dirty="0" smtClean="0">
                <a:ln>
                  <a:noFill/>
                </a:ln>
                <a:solidFill>
                  <a:srgbClr val="0D0D0D"/>
                </a:solidFill>
                <a:effectLst/>
                <a:uLnTx/>
                <a:uFillTx/>
                <a:latin typeface="Times New Roman" panose="02020603050405020304" pitchFamily="18" charset="0"/>
                <a:cs typeface="Times New Roman" panose="02020603050405020304" pitchFamily="18" charset="0"/>
              </a:rPr>
              <a:t>половой</a:t>
            </a:r>
            <a:r>
              <a:rPr lang="ru-RU" sz="2000" b="1" dirty="0">
                <a:solidFill>
                  <a:srgbClr val="0D0D0D"/>
                </a:solidFill>
                <a:latin typeface="Times New Roman" panose="02020603050405020304" pitchFamily="18" charset="0"/>
                <a:cs typeface="Times New Roman" panose="02020603050405020304" pitchFamily="18" charset="0"/>
              </a:rPr>
              <a:t> </a:t>
            </a:r>
            <a:r>
              <a:rPr lang="ru-RU" sz="2400" b="1" dirty="0" smtClean="0">
                <a:solidFill>
                  <a:srgbClr val="0D0D0D"/>
                </a:solidFill>
                <a:latin typeface="Times New Roman" panose="02020603050405020304" pitchFamily="18" charset="0"/>
                <a:cs typeface="Times New Roman" panose="02020603050405020304" pitchFamily="18" charset="0"/>
              </a:rPr>
              <a:t>(2024 год – 84, 2%)</a:t>
            </a:r>
            <a:endParaRPr kumimoji="0" lang="ru-RU" sz="2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408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12326" t="4805" r="8856" b="2630"/>
          <a:stretch/>
        </p:blipFill>
        <p:spPr>
          <a:xfrm rot="278742">
            <a:off x="5010511" y="1348824"/>
            <a:ext cx="1877010" cy="3083048"/>
          </a:xfrm>
          <a:prstGeom prst="rect">
            <a:avLst/>
          </a:prstGeom>
        </p:spPr>
      </p:pic>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2422582" y="483545"/>
            <a:ext cx="8931218" cy="856846"/>
          </a:xfrm>
        </p:spPr>
        <p:txBody>
          <a:bodyPr>
            <a:normAutofit fontScale="90000"/>
          </a:bodyPr>
          <a:lstStyle/>
          <a:p>
            <a:r>
              <a:rPr lang="ru-RU" sz="4400" b="1" spc="133" dirty="0">
                <a:solidFill>
                  <a:schemeClr val="tx1"/>
                </a:solidFill>
                <a:latin typeface="Times New Roman" panose="02020603050405020304" pitchFamily="18" charset="0"/>
                <a:cs typeface="Times New Roman" panose="02020603050405020304" pitchFamily="18" charset="0"/>
              </a:rPr>
              <a:t>В</a:t>
            </a:r>
            <a:r>
              <a:rPr lang="ru-RU" sz="4400" b="1" spc="-107" dirty="0">
                <a:solidFill>
                  <a:schemeClr val="tx1"/>
                </a:solidFill>
                <a:latin typeface="Times New Roman" panose="02020603050405020304" pitchFamily="18" charset="0"/>
                <a:cs typeface="Times New Roman" panose="02020603050405020304" pitchFamily="18" charset="0"/>
              </a:rPr>
              <a:t>о</a:t>
            </a:r>
            <a:r>
              <a:rPr lang="ru-RU" sz="4400" b="1" spc="-30" dirty="0">
                <a:solidFill>
                  <a:schemeClr val="tx1"/>
                </a:solidFill>
                <a:latin typeface="Times New Roman" panose="02020603050405020304" pitchFamily="18" charset="0"/>
                <a:cs typeface="Times New Roman" panose="02020603050405020304" pitchFamily="18" charset="0"/>
              </a:rPr>
              <a:t>з</a:t>
            </a:r>
            <a:r>
              <a:rPr lang="ru-RU" sz="4400" b="1" spc="133" dirty="0">
                <a:solidFill>
                  <a:schemeClr val="tx1"/>
                </a:solidFill>
                <a:latin typeface="Times New Roman" panose="02020603050405020304" pitchFamily="18" charset="0"/>
                <a:cs typeface="Times New Roman" panose="02020603050405020304" pitchFamily="18" charset="0"/>
              </a:rPr>
              <a:t>в</a:t>
            </a:r>
            <a:r>
              <a:rPr lang="ru-RU" sz="4400" b="1" spc="-43" dirty="0">
                <a:solidFill>
                  <a:schemeClr val="tx1"/>
                </a:solidFill>
                <a:latin typeface="Times New Roman" panose="02020603050405020304" pitchFamily="18" charset="0"/>
                <a:cs typeface="Times New Roman" panose="02020603050405020304" pitchFamily="18" charset="0"/>
              </a:rPr>
              <a:t>р</a:t>
            </a:r>
            <a:r>
              <a:rPr lang="ru-RU" sz="4400" b="1" spc="-40" dirty="0">
                <a:solidFill>
                  <a:schemeClr val="tx1"/>
                </a:solidFill>
                <a:latin typeface="Times New Roman" panose="02020603050405020304" pitchFamily="18" charset="0"/>
                <a:cs typeface="Times New Roman" panose="02020603050405020304" pitchFamily="18" charset="0"/>
              </a:rPr>
              <a:t>а</a:t>
            </a:r>
            <a:r>
              <a:rPr lang="ru-RU" sz="4400" b="1" spc="490" dirty="0">
                <a:solidFill>
                  <a:schemeClr val="tx1"/>
                </a:solidFill>
                <a:latin typeface="Times New Roman" panose="02020603050405020304" pitchFamily="18" charset="0"/>
                <a:cs typeface="Times New Roman" panose="02020603050405020304" pitchFamily="18" charset="0"/>
              </a:rPr>
              <a:t>щ</a:t>
            </a:r>
            <a:r>
              <a:rPr lang="ru-RU" sz="4400" b="1" spc="-40" dirty="0">
                <a:solidFill>
                  <a:schemeClr val="tx1"/>
                </a:solidFill>
                <a:latin typeface="Times New Roman" panose="02020603050405020304" pitchFamily="18" charset="0"/>
                <a:cs typeface="Times New Roman" panose="02020603050405020304" pitchFamily="18" charset="0"/>
              </a:rPr>
              <a:t>а</a:t>
            </a:r>
            <a:r>
              <a:rPr lang="ru-RU" sz="4400" b="1" spc="-7" dirty="0">
                <a:solidFill>
                  <a:schemeClr val="tx1"/>
                </a:solidFill>
                <a:latin typeface="Times New Roman" panose="02020603050405020304" pitchFamily="18" charset="0"/>
                <a:cs typeface="Times New Roman" panose="02020603050405020304" pitchFamily="18" charset="0"/>
              </a:rPr>
              <a:t>я</a:t>
            </a:r>
            <a:r>
              <a:rPr lang="ru-RU" sz="4400" b="1" spc="27" dirty="0">
                <a:solidFill>
                  <a:schemeClr val="tx1"/>
                </a:solidFill>
                <a:latin typeface="Times New Roman" panose="02020603050405020304" pitchFamily="18" charset="0"/>
                <a:cs typeface="Times New Roman" panose="02020603050405020304" pitchFamily="18" charset="0"/>
              </a:rPr>
              <a:t>с</a:t>
            </a:r>
            <a:r>
              <a:rPr lang="ru-RU" sz="4400" b="1" spc="-40" dirty="0">
                <a:solidFill>
                  <a:schemeClr val="tx1"/>
                </a:solidFill>
                <a:latin typeface="Times New Roman" panose="02020603050405020304" pitchFamily="18" charset="0"/>
                <a:cs typeface="Times New Roman" panose="02020603050405020304" pitchFamily="18" charset="0"/>
              </a:rPr>
              <a:t>ь</a:t>
            </a:r>
            <a:r>
              <a:rPr lang="ru-RU" sz="4400" b="1" spc="-523" dirty="0">
                <a:solidFill>
                  <a:schemeClr val="tx1"/>
                </a:solidFill>
                <a:latin typeface="Times New Roman" panose="02020603050405020304" pitchFamily="18" charset="0"/>
                <a:cs typeface="Times New Roman" panose="02020603050405020304" pitchFamily="18" charset="0"/>
              </a:rPr>
              <a:t> </a:t>
            </a:r>
            <a:r>
              <a:rPr lang="ru-RU" sz="4400" b="1" spc="120" dirty="0">
                <a:solidFill>
                  <a:schemeClr val="tx1"/>
                </a:solidFill>
                <a:latin typeface="Times New Roman" panose="02020603050405020304" pitchFamily="18" charset="0"/>
                <a:cs typeface="Times New Roman" panose="02020603050405020304" pitchFamily="18" charset="0"/>
              </a:rPr>
              <a:t>к</a:t>
            </a:r>
            <a:r>
              <a:rPr lang="ru-RU" sz="4400" b="1" spc="-523" dirty="0">
                <a:solidFill>
                  <a:schemeClr val="tx1"/>
                </a:solidFill>
                <a:latin typeface="Times New Roman" panose="02020603050405020304" pitchFamily="18" charset="0"/>
                <a:cs typeface="Times New Roman" panose="02020603050405020304" pitchFamily="18" charset="0"/>
              </a:rPr>
              <a:t> </a:t>
            </a:r>
            <a:r>
              <a:rPr lang="ru-RU" sz="4400" b="1" spc="133" dirty="0">
                <a:solidFill>
                  <a:schemeClr val="tx1"/>
                </a:solidFill>
                <a:latin typeface="Times New Roman" panose="02020603050405020304" pitchFamily="18" charset="0"/>
                <a:cs typeface="Times New Roman" panose="02020603050405020304" pitchFamily="18" charset="0"/>
              </a:rPr>
              <a:t>ВИЧ: </a:t>
            </a:r>
            <a:r>
              <a:rPr lang="ru-RU" sz="4400" b="1" spc="117" dirty="0">
                <a:solidFill>
                  <a:schemeClr val="tx1"/>
                </a:solidFill>
                <a:latin typeface="Times New Roman" panose="02020603050405020304" pitchFamily="18" charset="0"/>
                <a:cs typeface="Times New Roman" panose="02020603050405020304" pitchFamily="18" charset="0"/>
              </a:rPr>
              <a:t>к</a:t>
            </a:r>
            <a:r>
              <a:rPr lang="ru-RU" sz="4400" b="1" spc="-40" dirty="0">
                <a:solidFill>
                  <a:schemeClr val="tx1"/>
                </a:solidFill>
                <a:latin typeface="Times New Roman" panose="02020603050405020304" pitchFamily="18" charset="0"/>
                <a:cs typeface="Times New Roman" panose="02020603050405020304" pitchFamily="18" charset="0"/>
              </a:rPr>
              <a:t>а</a:t>
            </a:r>
            <a:r>
              <a:rPr lang="ru-RU" sz="4400" b="1" spc="120" dirty="0">
                <a:solidFill>
                  <a:schemeClr val="tx1"/>
                </a:solidFill>
                <a:latin typeface="Times New Roman" panose="02020603050405020304" pitchFamily="18" charset="0"/>
                <a:cs typeface="Times New Roman" panose="02020603050405020304" pitchFamily="18" charset="0"/>
              </a:rPr>
              <a:t>к</a:t>
            </a:r>
            <a:r>
              <a:rPr lang="ru-RU" sz="4400" b="1" spc="-523" dirty="0">
                <a:solidFill>
                  <a:schemeClr val="tx1"/>
                </a:solidFill>
                <a:latin typeface="Times New Roman" panose="02020603050405020304" pitchFamily="18" charset="0"/>
                <a:cs typeface="Times New Roman" panose="02020603050405020304" pitchFamily="18" charset="0"/>
              </a:rPr>
              <a:t> </a:t>
            </a:r>
            <a:r>
              <a:rPr lang="ru-RU" sz="4400" b="1" spc="133" dirty="0">
                <a:solidFill>
                  <a:schemeClr val="tx1"/>
                </a:solidFill>
                <a:latin typeface="Times New Roman" panose="02020603050405020304" pitchFamily="18" charset="0"/>
                <a:cs typeface="Times New Roman" panose="02020603050405020304" pitchFamily="18" charset="0"/>
              </a:rPr>
              <a:t>в</a:t>
            </a:r>
            <a:r>
              <a:rPr lang="ru-RU" sz="4400" b="1" spc="287" dirty="0">
                <a:solidFill>
                  <a:schemeClr val="tx1"/>
                </a:solidFill>
                <a:latin typeface="Times New Roman" panose="02020603050405020304" pitchFamily="18" charset="0"/>
                <a:cs typeface="Times New Roman" panose="02020603050405020304" pitchFamily="18" charset="0"/>
              </a:rPr>
              <a:t>ы</a:t>
            </a:r>
            <a:r>
              <a:rPr lang="ru-RU" sz="4400" b="1" spc="-7" dirty="0">
                <a:solidFill>
                  <a:schemeClr val="tx1"/>
                </a:solidFill>
                <a:latin typeface="Times New Roman" panose="02020603050405020304" pitchFamily="18" charset="0"/>
                <a:cs typeface="Times New Roman" panose="02020603050405020304" pitchFamily="18" charset="0"/>
              </a:rPr>
              <a:t>я</a:t>
            </a:r>
            <a:r>
              <a:rPr lang="ru-RU" sz="4400" b="1" spc="133" dirty="0">
                <a:solidFill>
                  <a:schemeClr val="tx1"/>
                </a:solidFill>
                <a:latin typeface="Times New Roman" panose="02020603050405020304" pitchFamily="18" charset="0"/>
                <a:cs typeface="Times New Roman" panose="02020603050405020304" pitchFamily="18" charset="0"/>
              </a:rPr>
              <a:t>в</a:t>
            </a:r>
            <a:r>
              <a:rPr lang="ru-RU" sz="4400" b="1" spc="213" dirty="0">
                <a:solidFill>
                  <a:schemeClr val="tx1"/>
                </a:solidFill>
                <a:latin typeface="Times New Roman" panose="02020603050405020304" pitchFamily="18" charset="0"/>
                <a:cs typeface="Times New Roman" panose="02020603050405020304" pitchFamily="18" charset="0"/>
              </a:rPr>
              <a:t>и</a:t>
            </a:r>
            <a:r>
              <a:rPr lang="ru-RU" sz="4400" b="1" spc="-333" dirty="0">
                <a:solidFill>
                  <a:schemeClr val="tx1"/>
                </a:solidFill>
                <a:latin typeface="Times New Roman" panose="02020603050405020304" pitchFamily="18" charset="0"/>
                <a:cs typeface="Times New Roman" panose="02020603050405020304" pitchFamily="18" charset="0"/>
              </a:rPr>
              <a:t>т</a:t>
            </a:r>
            <a:r>
              <a:rPr lang="ru-RU" sz="4400" b="1" spc="-43" dirty="0">
                <a:solidFill>
                  <a:schemeClr val="tx1"/>
                </a:solidFill>
                <a:latin typeface="Times New Roman" panose="02020603050405020304" pitchFamily="18" charset="0"/>
                <a:cs typeface="Times New Roman" panose="02020603050405020304" pitchFamily="18" charset="0"/>
              </a:rPr>
              <a:t>ь</a:t>
            </a:r>
            <a:r>
              <a:rPr lang="ru-RU" sz="4400" b="1" spc="-277" dirty="0">
                <a:solidFill>
                  <a:schemeClr val="tx1"/>
                </a:solidFill>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11285" y="1277876"/>
            <a:ext cx="3984504" cy="2454005"/>
          </a:xfrm>
          <a:prstGeom prst="rect">
            <a:avLst/>
          </a:prstGeom>
        </p:spPr>
        <p:txBody>
          <a:bodyPr wrap="square">
            <a:spAutoFit/>
          </a:bodyPr>
          <a:lstStyle/>
          <a:p>
            <a:pPr marL="721819" indent="-713776" algn="just" defTabSz="609630">
              <a:spcBef>
                <a:spcPts val="723"/>
              </a:spcBef>
              <a:buFontTx/>
              <a:buAutoNum type="arabicPeriod"/>
              <a:tabLst>
                <a:tab pos="721819" algn="l"/>
                <a:tab pos="722243" algn="l"/>
              </a:tabLst>
            </a:pPr>
            <a:r>
              <a:rPr lang="ru-RU" sz="2800" b="1" dirty="0" smtClean="0">
                <a:solidFill>
                  <a:prstClr val="black"/>
                </a:solidFill>
                <a:latin typeface="Times New Roman" panose="02020603050405020304" pitchFamily="18" charset="0"/>
                <a:cs typeface="Times New Roman" panose="02020603050405020304" pitchFamily="18" charset="0"/>
              </a:rPr>
              <a:t>Экспресс-тесты</a:t>
            </a:r>
            <a:endParaRPr lang="en-US" sz="2800" b="1" dirty="0" smtClean="0">
              <a:solidFill>
                <a:prstClr val="black"/>
              </a:solidFill>
              <a:latin typeface="Times New Roman" panose="02020603050405020304" pitchFamily="18" charset="0"/>
              <a:cs typeface="Times New Roman" panose="02020603050405020304" pitchFamily="18" charset="0"/>
            </a:endParaRPr>
          </a:p>
          <a:p>
            <a:pPr marL="8043" marR="3387" algn="just" defTabSz="609630">
              <a:lnSpc>
                <a:spcPct val="115199"/>
              </a:lnSpc>
              <a:spcBef>
                <a:spcPts val="67"/>
              </a:spcBef>
              <a:tabLst>
                <a:tab pos="310319" algn="l"/>
              </a:tabLst>
            </a:pPr>
            <a:r>
              <a:rPr lang="en-US" dirty="0" smtClean="0">
                <a:solidFill>
                  <a:prstClr val="black"/>
                </a:solidFill>
                <a:latin typeface="Times New Roman" panose="02020603050405020304" pitchFamily="18" charset="0"/>
                <a:cs typeface="Times New Roman" panose="02020603050405020304" pitchFamily="18" charset="0"/>
              </a:rPr>
              <a:t>-</a:t>
            </a:r>
            <a:r>
              <a:rPr lang="ru-RU" dirty="0" smtClean="0">
                <a:solidFill>
                  <a:prstClr val="black"/>
                </a:solidFill>
                <a:latin typeface="Times New Roman" panose="02020603050405020304" pitchFamily="18" charset="0"/>
                <a:cs typeface="Times New Roman" panose="02020603050405020304" pitchFamily="18" charset="0"/>
              </a:rPr>
              <a:t>Точность </a:t>
            </a:r>
            <a:r>
              <a:rPr lang="ru-RU" b="1" dirty="0">
                <a:solidFill>
                  <a:prstClr val="black"/>
                </a:solidFill>
                <a:latin typeface="Times New Roman" panose="02020603050405020304" pitchFamily="18" charset="0"/>
                <a:cs typeface="Times New Roman" panose="02020603050405020304" pitchFamily="18" charset="0"/>
              </a:rPr>
              <a:t>98 - 99,9 %</a:t>
            </a:r>
            <a:endParaRPr lang="ru-RU" dirty="0">
              <a:solidFill>
                <a:prstClr val="black"/>
              </a:solidFill>
              <a:latin typeface="Times New Roman" panose="02020603050405020304" pitchFamily="18" charset="0"/>
              <a:cs typeface="Times New Roman" panose="02020603050405020304" pitchFamily="18" charset="0"/>
            </a:endParaRPr>
          </a:p>
          <a:p>
            <a:pPr marL="8043" marR="3387" algn="just" defTabSz="609630">
              <a:lnSpc>
                <a:spcPct val="115199"/>
              </a:lnSpc>
              <a:spcBef>
                <a:spcPts val="67"/>
              </a:spcBef>
              <a:tabLst>
                <a:tab pos="310319" algn="l"/>
              </a:tabLst>
            </a:pPr>
            <a:r>
              <a:rPr lang="en-US" dirty="0" smtClean="0">
                <a:solidFill>
                  <a:prstClr val="black"/>
                </a:solidFill>
                <a:latin typeface="Times New Roman" panose="02020603050405020304" pitchFamily="18" charset="0"/>
                <a:cs typeface="Times New Roman" panose="02020603050405020304" pitchFamily="18" charset="0"/>
              </a:rPr>
              <a:t>-</a:t>
            </a:r>
            <a:r>
              <a:rPr lang="ru-RU" dirty="0" smtClean="0">
                <a:solidFill>
                  <a:prstClr val="black"/>
                </a:solidFill>
                <a:latin typeface="Times New Roman" panose="02020603050405020304" pitchFamily="18" charset="0"/>
                <a:cs typeface="Times New Roman" panose="02020603050405020304" pitchFamily="18" charset="0"/>
              </a:rPr>
              <a:t>Разновидность</a:t>
            </a:r>
            <a:r>
              <a:rPr lang="ru-RU" dirty="0">
                <a:solidFill>
                  <a:prstClr val="black"/>
                </a:solidFill>
                <a:latin typeface="Times New Roman" panose="02020603050405020304" pitchFamily="18" charset="0"/>
                <a:cs typeface="Times New Roman" panose="02020603050405020304" pitchFamily="18" charset="0"/>
              </a:rPr>
              <a:t>: </a:t>
            </a:r>
            <a:r>
              <a:rPr lang="ru-RU" dirty="0" smtClean="0">
                <a:solidFill>
                  <a:prstClr val="black"/>
                </a:solidFill>
                <a:latin typeface="Times New Roman" panose="02020603050405020304" pitchFamily="18" charset="0"/>
                <a:cs typeface="Times New Roman" panose="02020603050405020304" pitchFamily="18" charset="0"/>
              </a:rPr>
              <a:t> по слюне/по крови</a:t>
            </a:r>
          </a:p>
          <a:p>
            <a:pPr marL="8043" marR="3387" algn="just" defTabSz="609630">
              <a:lnSpc>
                <a:spcPct val="115199"/>
              </a:lnSpc>
              <a:spcBef>
                <a:spcPts val="67"/>
              </a:spcBef>
              <a:tabLst>
                <a:tab pos="310319" algn="l"/>
              </a:tabLst>
            </a:pPr>
            <a:r>
              <a:rPr lang="ru-RU" dirty="0">
                <a:solidFill>
                  <a:prstClr val="black"/>
                </a:solidFill>
                <a:latin typeface="Times New Roman" panose="02020603050405020304" pitchFamily="18" charset="0"/>
                <a:cs typeface="Times New Roman" panose="02020603050405020304" pitchFamily="18" charset="0"/>
              </a:rPr>
              <a:t>- Широко применяются в мобильных пунктах тестирования </a:t>
            </a:r>
          </a:p>
          <a:p>
            <a:pPr marL="27942" algn="just" defTabSz="609630">
              <a:spcBef>
                <a:spcPts val="490"/>
              </a:spcBef>
              <a:tabLst>
                <a:tab pos="310319" algn="l"/>
              </a:tabLst>
            </a:pPr>
            <a:r>
              <a:rPr lang="en-US" b="1" dirty="0" smtClean="0">
                <a:solidFill>
                  <a:prstClr val="black"/>
                </a:solidFill>
                <a:latin typeface="Times New Roman" panose="02020603050405020304" pitchFamily="18" charset="0"/>
                <a:cs typeface="Times New Roman" panose="02020603050405020304" pitchFamily="18" charset="0"/>
              </a:rPr>
              <a:t>-</a:t>
            </a:r>
            <a:r>
              <a:rPr lang="ru-RU" b="1" dirty="0" smtClean="0">
                <a:solidFill>
                  <a:prstClr val="black"/>
                </a:solidFill>
                <a:latin typeface="Times New Roman" panose="02020603050405020304" pitchFamily="18" charset="0"/>
                <a:cs typeface="Times New Roman" panose="02020603050405020304" pitchFamily="18" charset="0"/>
              </a:rPr>
              <a:t>Необходимо </a:t>
            </a:r>
            <a:r>
              <a:rPr lang="ru-RU" b="1" dirty="0">
                <a:solidFill>
                  <a:prstClr val="black"/>
                </a:solidFill>
                <a:latin typeface="Times New Roman" panose="02020603050405020304" pitchFamily="18" charset="0"/>
                <a:cs typeface="Times New Roman" panose="02020603050405020304" pitchFamily="18" charset="0"/>
              </a:rPr>
              <a:t>учитывать период </a:t>
            </a:r>
            <a:r>
              <a:rPr lang="ru-RU" b="1" dirty="0" err="1">
                <a:solidFill>
                  <a:prstClr val="black"/>
                </a:solidFill>
                <a:latin typeface="Times New Roman" panose="02020603050405020304" pitchFamily="18" charset="0"/>
                <a:cs typeface="Times New Roman" panose="02020603050405020304" pitchFamily="18" charset="0"/>
              </a:rPr>
              <a:t>сероконверсии</a:t>
            </a:r>
            <a:r>
              <a:rPr lang="ru-RU" b="1" dirty="0">
                <a:solidFill>
                  <a:prstClr val="black"/>
                </a:solidFill>
                <a:latin typeface="Times New Roman" panose="02020603050405020304" pitchFamily="18" charset="0"/>
                <a:cs typeface="Times New Roman" panose="02020603050405020304" pitchFamily="18" charset="0"/>
              </a:rPr>
              <a:t>!  </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7602242" y="1340391"/>
            <a:ext cx="3954217" cy="2746906"/>
          </a:xfrm>
          <a:prstGeom prst="rect">
            <a:avLst/>
          </a:prstGeom>
        </p:spPr>
        <p:txBody>
          <a:bodyPr wrap="square">
            <a:spAutoFit/>
          </a:bodyPr>
          <a:lstStyle/>
          <a:p>
            <a:pPr marL="8043" algn="just" defTabSz="609630">
              <a:spcBef>
                <a:spcPts val="723"/>
              </a:spcBef>
              <a:tabLst>
                <a:tab pos="721819" algn="l"/>
                <a:tab pos="722243" algn="l"/>
              </a:tabLst>
            </a:pPr>
            <a:r>
              <a:rPr lang="en-US" sz="2800" b="1" dirty="0" smtClean="0">
                <a:solidFill>
                  <a:prstClr val="black"/>
                </a:solidFill>
                <a:latin typeface="Times New Roman" panose="02020603050405020304" pitchFamily="18" charset="0"/>
                <a:cs typeface="Times New Roman" panose="02020603050405020304" pitchFamily="18" charset="0"/>
              </a:rPr>
              <a:t>2</a:t>
            </a:r>
            <a:r>
              <a:rPr lang="ru-RU" sz="2800" b="1" dirty="0" smtClean="0">
                <a:solidFill>
                  <a:prstClr val="black"/>
                </a:solidFill>
                <a:latin typeface="Times New Roman" panose="02020603050405020304" pitchFamily="18" charset="0"/>
                <a:cs typeface="Times New Roman" panose="02020603050405020304" pitchFamily="18" charset="0"/>
              </a:rPr>
              <a:t>. ИФА </a:t>
            </a:r>
            <a:r>
              <a:rPr lang="ru-RU" sz="2400" b="1" dirty="0">
                <a:solidFill>
                  <a:prstClr val="black"/>
                </a:solidFill>
                <a:latin typeface="Times New Roman" panose="02020603050405020304" pitchFamily="18" charset="0"/>
                <a:cs typeface="Times New Roman" panose="02020603050405020304" pitchFamily="18" charset="0"/>
              </a:rPr>
              <a:t>(наиболее распространенный)</a:t>
            </a:r>
            <a:endParaRPr lang="en-US" sz="2400" b="1" dirty="0">
              <a:solidFill>
                <a:prstClr val="black"/>
              </a:solidFill>
              <a:latin typeface="Times New Roman" panose="02020603050405020304" pitchFamily="18" charset="0"/>
              <a:cs typeface="Times New Roman" panose="02020603050405020304" pitchFamily="18" charset="0"/>
            </a:endParaRPr>
          </a:p>
          <a:p>
            <a:pPr marL="60540" algn="just" defTabSz="609630">
              <a:spcBef>
                <a:spcPts val="687"/>
              </a:spcBef>
              <a:tabLst>
                <a:tab pos="358158" algn="l"/>
              </a:tabLst>
            </a:pPr>
            <a:r>
              <a:rPr lang="en-US" dirty="0">
                <a:solidFill>
                  <a:prstClr val="black"/>
                </a:solidFill>
                <a:latin typeface="Times New Roman" panose="02020603050405020304" pitchFamily="18" charset="0"/>
                <a:cs typeface="Times New Roman" panose="02020603050405020304" pitchFamily="18" charset="0"/>
              </a:rPr>
              <a:t>-</a:t>
            </a:r>
            <a:r>
              <a:rPr lang="ru-RU" dirty="0">
                <a:solidFill>
                  <a:prstClr val="black"/>
                </a:solidFill>
                <a:latin typeface="Times New Roman" panose="02020603050405020304" pitchFamily="18" charset="0"/>
                <a:cs typeface="Times New Roman" panose="02020603050405020304" pitchFamily="18" charset="0"/>
              </a:rPr>
              <a:t>Тест на </a:t>
            </a:r>
            <a:r>
              <a:rPr lang="ru-RU" b="1" dirty="0">
                <a:solidFill>
                  <a:prstClr val="black"/>
                </a:solidFill>
                <a:latin typeface="Times New Roman" panose="02020603050405020304" pitchFamily="18" charset="0"/>
                <a:cs typeface="Times New Roman" panose="02020603050405020304" pitchFamily="18" charset="0"/>
              </a:rPr>
              <a:t>АТ к ВИЧ</a:t>
            </a:r>
            <a:endParaRPr lang="ru-RU" dirty="0">
              <a:solidFill>
                <a:prstClr val="black"/>
              </a:solidFill>
              <a:latin typeface="Times New Roman" panose="02020603050405020304" pitchFamily="18" charset="0"/>
              <a:cs typeface="Times New Roman" panose="02020603050405020304" pitchFamily="18" charset="0"/>
            </a:endParaRPr>
          </a:p>
          <a:p>
            <a:pPr marL="31752" marR="3387" algn="just" defTabSz="609630">
              <a:spcBef>
                <a:spcPts val="247"/>
              </a:spcBef>
              <a:tabLst>
                <a:tab pos="358158" algn="l"/>
              </a:tabLst>
            </a:pPr>
            <a:r>
              <a:rPr lang="en-US" dirty="0">
                <a:solidFill>
                  <a:prstClr val="black"/>
                </a:solidFill>
                <a:latin typeface="Times New Roman" panose="02020603050405020304" pitchFamily="18" charset="0"/>
                <a:cs typeface="Times New Roman" panose="02020603050405020304" pitchFamily="18" charset="0"/>
              </a:rPr>
              <a:t>-</a:t>
            </a:r>
            <a:r>
              <a:rPr lang="ru-RU" dirty="0">
                <a:solidFill>
                  <a:prstClr val="black"/>
                </a:solidFill>
                <a:latin typeface="Times New Roman" panose="02020603050405020304" pitchFamily="18" charset="0"/>
                <a:cs typeface="Times New Roman" panose="02020603050405020304" pitchFamily="18" charset="0"/>
              </a:rPr>
              <a:t>Кровь берется из вены</a:t>
            </a:r>
          </a:p>
          <a:p>
            <a:pPr marL="31752" marR="3387" algn="just" defTabSz="609630">
              <a:spcBef>
                <a:spcPts val="247"/>
              </a:spcBef>
              <a:tabLst>
                <a:tab pos="358158" algn="l"/>
              </a:tabLst>
            </a:pPr>
            <a:r>
              <a:rPr lang="en-US" b="1" dirty="0">
                <a:solidFill>
                  <a:prstClr val="black"/>
                </a:solidFill>
                <a:latin typeface="Times New Roman" panose="02020603050405020304" pitchFamily="18" charset="0"/>
                <a:cs typeface="Times New Roman" panose="02020603050405020304" pitchFamily="18" charset="0"/>
              </a:rPr>
              <a:t>-</a:t>
            </a:r>
            <a:r>
              <a:rPr lang="ru-RU" b="1" dirty="0">
                <a:solidFill>
                  <a:prstClr val="black"/>
                </a:solidFill>
                <a:latin typeface="Times New Roman" panose="02020603050405020304" pitchFamily="18" charset="0"/>
                <a:cs typeface="Times New Roman" panose="02020603050405020304" pitchFamily="18" charset="0"/>
              </a:rPr>
              <a:t>Необходимо учитывать  период </a:t>
            </a:r>
            <a:r>
              <a:rPr lang="ru-RU" b="1" dirty="0" err="1">
                <a:solidFill>
                  <a:prstClr val="black"/>
                </a:solidFill>
                <a:latin typeface="Times New Roman" panose="02020603050405020304" pitchFamily="18" charset="0"/>
                <a:cs typeface="Times New Roman" panose="02020603050405020304" pitchFamily="18" charset="0"/>
              </a:rPr>
              <a:t>сероконверсии</a:t>
            </a:r>
            <a:r>
              <a:rPr lang="ru-RU" b="1" dirty="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marL="16512" algn="just" defTabSz="609630">
              <a:spcBef>
                <a:spcPts val="370"/>
              </a:spcBef>
              <a:tabLst>
                <a:tab pos="358158" algn="l"/>
              </a:tabLst>
            </a:pPr>
            <a:r>
              <a:rPr lang="en-US" dirty="0">
                <a:solidFill>
                  <a:prstClr val="black"/>
                </a:solidFill>
                <a:latin typeface="Times New Roman" panose="02020603050405020304" pitchFamily="18" charset="0"/>
                <a:cs typeface="Times New Roman" panose="02020603050405020304" pitchFamily="18" charset="0"/>
              </a:rPr>
              <a:t>-</a:t>
            </a:r>
            <a:r>
              <a:rPr lang="ru-RU" dirty="0">
                <a:solidFill>
                  <a:prstClr val="black"/>
                </a:solidFill>
                <a:latin typeface="Times New Roman" panose="02020603050405020304" pitchFamily="18" charset="0"/>
                <a:cs typeface="Times New Roman" panose="02020603050405020304" pitchFamily="18" charset="0"/>
              </a:rPr>
              <a:t>Положительный результат подтвердить </a:t>
            </a:r>
            <a:r>
              <a:rPr lang="ru-RU" b="1" dirty="0">
                <a:solidFill>
                  <a:prstClr val="black"/>
                </a:solidFill>
                <a:latin typeface="Times New Roman" panose="02020603050405020304" pitchFamily="18" charset="0"/>
                <a:cs typeface="Times New Roman" panose="02020603050405020304" pitchFamily="18" charset="0"/>
              </a:rPr>
              <a:t>иммунным </a:t>
            </a:r>
            <a:r>
              <a:rPr lang="ru-RU" b="1" dirty="0" err="1">
                <a:solidFill>
                  <a:prstClr val="black"/>
                </a:solidFill>
                <a:latin typeface="Times New Roman" panose="02020603050405020304" pitchFamily="18" charset="0"/>
                <a:cs typeface="Times New Roman" panose="02020603050405020304" pitchFamily="18" charset="0"/>
              </a:rPr>
              <a:t>блотом</a:t>
            </a:r>
            <a:endParaRPr lang="ru-RU" dirty="0"/>
          </a:p>
        </p:txBody>
      </p:sp>
      <p:sp>
        <p:nvSpPr>
          <p:cNvPr id="7" name="Прямоугольник 6"/>
          <p:cNvSpPr/>
          <p:nvPr/>
        </p:nvSpPr>
        <p:spPr>
          <a:xfrm>
            <a:off x="6096000" y="4405062"/>
            <a:ext cx="5051898" cy="2395528"/>
          </a:xfrm>
          <a:prstGeom prst="rect">
            <a:avLst/>
          </a:prstGeom>
        </p:spPr>
        <p:txBody>
          <a:bodyPr wrap="square">
            <a:spAutoFit/>
          </a:bodyPr>
          <a:lstStyle/>
          <a:p>
            <a:pPr marL="522393" indent="-514350" algn="just" defTabSz="609630">
              <a:spcBef>
                <a:spcPts val="723"/>
              </a:spcBef>
              <a:buAutoNum type="arabicPeriod" startAt="4"/>
              <a:tabLst>
                <a:tab pos="721819" algn="l"/>
                <a:tab pos="722243" algn="l"/>
              </a:tabLst>
            </a:pPr>
            <a:r>
              <a:rPr lang="ru-RU" sz="2800" b="1" dirty="0">
                <a:solidFill>
                  <a:prstClr val="black"/>
                </a:solidFill>
                <a:latin typeface="Times New Roman" panose="02020603050405020304" pitchFamily="18" charset="0"/>
                <a:cs typeface="Times New Roman" panose="02020603050405020304" pitchFamily="18" charset="0"/>
              </a:rPr>
              <a:t>ПЦР РНК ВИЧ</a:t>
            </a:r>
          </a:p>
          <a:p>
            <a:pPr marL="8043" algn="just" defTabSz="609630">
              <a:spcBef>
                <a:spcPts val="723"/>
              </a:spcBef>
              <a:tabLst>
                <a:tab pos="721819" algn="l"/>
                <a:tab pos="722243" algn="l"/>
              </a:tabLst>
            </a:pPr>
            <a:r>
              <a:rPr lang="ru-RU" sz="2800" b="1" dirty="0" smtClean="0">
                <a:solidFill>
                  <a:prstClr val="black"/>
                </a:solidFill>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Позволяет </a:t>
            </a:r>
            <a:r>
              <a:rPr lang="ru-RU" dirty="0">
                <a:latin typeface="Times New Roman" panose="02020603050405020304" pitchFamily="18" charset="0"/>
                <a:cs typeface="Times New Roman" panose="02020603050405020304" pitchFamily="18" charset="0"/>
              </a:rPr>
              <a:t>обнаружить непосредственно генетический материал вируса (РНК ВИЧ)</a:t>
            </a:r>
          </a:p>
          <a:p>
            <a:pPr marL="8043" algn="just" defTabSz="609630">
              <a:spcBef>
                <a:spcPts val="723"/>
              </a:spcBef>
              <a:tabLst>
                <a:tab pos="721819" algn="l"/>
                <a:tab pos="722243" algn="l"/>
              </a:tabLst>
            </a:pPr>
            <a:r>
              <a:rPr lang="ru-RU" sz="2800" b="1" dirty="0" smtClean="0">
                <a:solidFill>
                  <a:prstClr val="black"/>
                </a:solidFill>
                <a:latin typeface="Times New Roman" panose="02020603050405020304" pitchFamily="18" charset="0"/>
                <a:cs typeface="Times New Roman" panose="02020603050405020304" pitchFamily="18" charset="0"/>
              </a:rPr>
              <a:t>-</a:t>
            </a:r>
            <a:r>
              <a:rPr lang="ru-RU" dirty="0" smtClean="0">
                <a:solidFill>
                  <a:prstClr val="black"/>
                </a:solidFill>
                <a:latin typeface="Times New Roman" panose="02020603050405020304" pitchFamily="18" charset="0"/>
                <a:cs typeface="Times New Roman" panose="02020603050405020304" pitchFamily="18" charset="0"/>
              </a:rPr>
              <a:t>Используется </a:t>
            </a:r>
            <a:r>
              <a:rPr lang="ru-RU" dirty="0">
                <a:solidFill>
                  <a:prstClr val="black"/>
                </a:solidFill>
                <a:latin typeface="Times New Roman" panose="02020603050405020304" pitchFamily="18" charset="0"/>
                <a:cs typeface="Times New Roman" panose="02020603050405020304" pitchFamily="18" charset="0"/>
              </a:rPr>
              <a:t>для диагностики в период окна, а также для определения вирусной нагрузки ВИЧ-положительных</a:t>
            </a:r>
          </a:p>
        </p:txBody>
      </p:sp>
      <p:sp>
        <p:nvSpPr>
          <p:cNvPr id="8" name="Прямоугольник 7"/>
          <p:cNvSpPr/>
          <p:nvPr/>
        </p:nvSpPr>
        <p:spPr>
          <a:xfrm>
            <a:off x="311285" y="4405062"/>
            <a:ext cx="4338537" cy="1720984"/>
          </a:xfrm>
          <a:prstGeom prst="rect">
            <a:avLst/>
          </a:prstGeom>
        </p:spPr>
        <p:txBody>
          <a:bodyPr wrap="square">
            <a:spAutoFit/>
          </a:bodyPr>
          <a:lstStyle/>
          <a:p>
            <a:pPr marL="350943" indent="-342900" algn="just" defTabSz="609630">
              <a:spcBef>
                <a:spcPts val="723"/>
              </a:spcBef>
              <a:buAutoNum type="arabicPeriod" startAt="3"/>
              <a:tabLst>
                <a:tab pos="721819" algn="l"/>
                <a:tab pos="722243" algn="l"/>
              </a:tabLst>
            </a:pPr>
            <a:r>
              <a:rPr lang="ru-RU" sz="2000" b="1" dirty="0" smtClean="0">
                <a:solidFill>
                  <a:prstClr val="black"/>
                </a:solidFill>
                <a:latin typeface="Times New Roman" panose="02020603050405020304" pitchFamily="18" charset="0"/>
                <a:cs typeface="Times New Roman" panose="02020603050405020304" pitchFamily="18" charset="0"/>
              </a:rPr>
              <a:t>Иммунный </a:t>
            </a:r>
            <a:r>
              <a:rPr lang="ru-RU" sz="2000" b="1" dirty="0" err="1" smtClean="0">
                <a:solidFill>
                  <a:prstClr val="black"/>
                </a:solidFill>
                <a:latin typeface="Times New Roman" panose="02020603050405020304" pitchFamily="18" charset="0"/>
                <a:cs typeface="Times New Roman" panose="02020603050405020304" pitchFamily="18" charset="0"/>
              </a:rPr>
              <a:t>блоттинг</a:t>
            </a:r>
            <a:endParaRPr lang="ru-RU" sz="2000" b="1" dirty="0" smtClean="0">
              <a:solidFill>
                <a:prstClr val="black"/>
              </a:solidFill>
              <a:latin typeface="Times New Roman" panose="02020603050405020304" pitchFamily="18" charset="0"/>
              <a:cs typeface="Times New Roman" panose="02020603050405020304" pitchFamily="18" charset="0"/>
            </a:endParaRPr>
          </a:p>
          <a:p>
            <a:pPr marL="8043" algn="just" defTabSz="609630">
              <a:spcBef>
                <a:spcPts val="723"/>
              </a:spcBef>
              <a:tabLst>
                <a:tab pos="721819" algn="l"/>
                <a:tab pos="722243" algn="l"/>
              </a:tabLst>
            </a:pPr>
            <a:r>
              <a:rPr lang="ru-RU" sz="2000" dirty="0" smtClean="0">
                <a:solidFill>
                  <a:prstClr val="black"/>
                </a:solidFill>
                <a:latin typeface="Times New Roman" panose="02020603050405020304" pitchFamily="18" charset="0"/>
                <a:cs typeface="Times New Roman" panose="02020603050405020304" pitchFamily="18" charset="0"/>
              </a:rPr>
              <a:t>- Приводится, когда </a:t>
            </a:r>
            <a:r>
              <a:rPr lang="ru-RU" sz="2000" dirty="0">
                <a:solidFill>
                  <a:prstClr val="black"/>
                </a:solidFill>
                <a:latin typeface="Times New Roman" panose="02020603050405020304" pitchFamily="18" charset="0"/>
                <a:cs typeface="Times New Roman" panose="02020603050405020304" pitchFamily="18" charset="0"/>
              </a:rPr>
              <a:t>первоначальный </a:t>
            </a:r>
            <a:r>
              <a:rPr lang="ru-RU" sz="2000" dirty="0" err="1">
                <a:solidFill>
                  <a:prstClr val="black"/>
                </a:solidFill>
                <a:latin typeface="Times New Roman" panose="02020603050405020304" pitchFamily="18" charset="0"/>
                <a:cs typeface="Times New Roman" panose="02020603050405020304" pitchFamily="18" charset="0"/>
              </a:rPr>
              <a:t>скрининговый</a:t>
            </a:r>
            <a:r>
              <a:rPr lang="ru-RU" sz="2000" dirty="0">
                <a:solidFill>
                  <a:prstClr val="black"/>
                </a:solidFill>
                <a:latin typeface="Times New Roman" panose="02020603050405020304" pitchFamily="18" charset="0"/>
                <a:cs typeface="Times New Roman" panose="02020603050405020304" pitchFamily="18" charset="0"/>
              </a:rPr>
              <a:t> тест на антитела и антиген к ВИЧ дает положительный или неясный результат</a:t>
            </a:r>
          </a:p>
        </p:txBody>
      </p:sp>
    </p:spTree>
    <p:extLst>
      <p:ext uri="{BB962C8B-B14F-4D97-AF65-F5344CB8AC3E}">
        <p14:creationId xmlns:p14="http://schemas.microsoft.com/office/powerpoint/2010/main" val="960253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Lo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dirty="0">
              <a:ln>
                <a:noFill/>
              </a:ln>
              <a:solidFill>
                <a:srgbClr val="0D0D0D">
                  <a:tint val="75000"/>
                </a:srgbClr>
              </a:solidFill>
              <a:effectLst/>
              <a:uLnTx/>
              <a:uFillTx/>
              <a:latin typeface="Lora"/>
              <a:ea typeface="+mn-ea"/>
              <a:cs typeface="+mn-cs"/>
            </a:endParaRPr>
          </a:p>
        </p:txBody>
      </p:sp>
      <p:grpSp>
        <p:nvGrpSpPr>
          <p:cNvPr id="7" name="object 2"/>
          <p:cNvGrpSpPr/>
          <p:nvPr/>
        </p:nvGrpSpPr>
        <p:grpSpPr>
          <a:xfrm>
            <a:off x="666750" y="1028700"/>
            <a:ext cx="11010900" cy="5829300"/>
            <a:chOff x="-1442814" y="-789414"/>
            <a:chExt cx="20435639" cy="15005848"/>
          </a:xfrm>
        </p:grpSpPr>
        <p:pic>
          <p:nvPicPr>
            <p:cNvPr id="8" name="object 5"/>
            <p:cNvPicPr/>
            <p:nvPr/>
          </p:nvPicPr>
          <p:blipFill>
            <a:blip r:embed="rId2" cstate="print"/>
            <a:stretch>
              <a:fillRect/>
            </a:stretch>
          </p:blipFill>
          <p:spPr>
            <a:xfrm>
              <a:off x="-1442814" y="-789414"/>
              <a:ext cx="9674998" cy="8878460"/>
            </a:xfrm>
            <a:prstGeom prst="rect">
              <a:avLst/>
            </a:prstGeom>
          </p:spPr>
        </p:pic>
        <p:pic>
          <p:nvPicPr>
            <p:cNvPr id="9" name="object 6"/>
            <p:cNvPicPr/>
            <p:nvPr/>
          </p:nvPicPr>
          <p:blipFill>
            <a:blip r:embed="rId3" cstate="print"/>
            <a:stretch>
              <a:fillRect/>
            </a:stretch>
          </p:blipFill>
          <p:spPr>
            <a:xfrm>
              <a:off x="8232184" y="6463413"/>
              <a:ext cx="10760641" cy="7753021"/>
            </a:xfrm>
            <a:prstGeom prst="rect">
              <a:avLst/>
            </a:prstGeom>
          </p:spPr>
        </p:pic>
      </p:grpSp>
    </p:spTree>
    <p:extLst>
      <p:ext uri="{BB962C8B-B14F-4D97-AF65-F5344CB8AC3E}">
        <p14:creationId xmlns:p14="http://schemas.microsoft.com/office/powerpoint/2010/main" val="578837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610599" y="6356350"/>
            <a:ext cx="288435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923393" y="311879"/>
            <a:ext cx="9700342" cy="1323439"/>
          </a:xfrm>
          <a:prstGeom prst="rect">
            <a:avLst/>
          </a:prstGeom>
        </p:spPr>
        <p:txBody>
          <a:bodyPr wrap="square">
            <a:spAutoFit/>
          </a:bodyPr>
          <a:lstStyle/>
          <a:p>
            <a:r>
              <a:rPr lang="ru-RU" sz="4000" b="1" dirty="0">
                <a:latin typeface="Times New Roman" panose="02020603050405020304" pitchFamily="18" charset="0"/>
                <a:cs typeface="Times New Roman" panose="02020603050405020304" pitchFamily="18" charset="0"/>
              </a:rPr>
              <a:t>При аварийных </a:t>
            </a:r>
            <a:r>
              <a:rPr lang="ru-RU" sz="4000" b="1" dirty="0" smtClean="0">
                <a:latin typeface="Times New Roman" panose="02020603050405020304" pitchFamily="18" charset="0"/>
                <a:cs typeface="Times New Roman" panose="02020603050405020304" pitchFamily="18" charset="0"/>
              </a:rPr>
              <a:t>ситуациях необходимо знать</a:t>
            </a:r>
            <a:endParaRPr lang="ru-RU" sz="4000" dirty="0">
              <a:latin typeface="Times New Roman" panose="02020603050405020304" pitchFamily="18" charset="0"/>
              <a:cs typeface="Times New Roman" panose="02020603050405020304" pitchFamily="18" charset="0"/>
            </a:endParaRPr>
          </a:p>
        </p:txBody>
      </p:sp>
      <p:sp>
        <p:nvSpPr>
          <p:cNvPr id="10" name="Объект 2"/>
          <p:cNvSpPr>
            <a:spLocks noGrp="1"/>
          </p:cNvSpPr>
          <p:nvPr>
            <p:ph idx="1"/>
          </p:nvPr>
        </p:nvSpPr>
        <p:spPr>
          <a:xfrm>
            <a:off x="5228555" y="4890061"/>
            <a:ext cx="4598617" cy="1200328"/>
          </a:xfr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a:noAutofit/>
          </a:bodyPr>
          <a:lstStyle/>
          <a:p>
            <a:pPr marL="0" indent="0" algn="ctr">
              <a:buNone/>
            </a:pPr>
            <a:r>
              <a:rPr lang="ru-RU" sz="2000" dirty="0">
                <a:latin typeface="Times New Roman" panose="02020603050405020304" pitchFamily="18" charset="0"/>
                <a:cs typeface="Times New Roman" panose="02020603050405020304" pitchFamily="18" charset="0"/>
              </a:rPr>
              <a:t>Как можно быстрее (</a:t>
            </a:r>
            <a:r>
              <a:rPr lang="ru-RU" sz="2000" b="1" dirty="0">
                <a:solidFill>
                  <a:srgbClr val="FF0000"/>
                </a:solidFill>
                <a:latin typeface="Times New Roman" panose="02020603050405020304" pitchFamily="18" charset="0"/>
                <a:cs typeface="Times New Roman" panose="02020603050405020304" pitchFamily="18" charset="0"/>
              </a:rPr>
              <a:t>но не позднее 72 часов</a:t>
            </a:r>
            <a:r>
              <a:rPr lang="ru-RU" sz="2000" dirty="0">
                <a:latin typeface="Times New Roman" panose="02020603050405020304" pitchFamily="18" charset="0"/>
                <a:cs typeface="Times New Roman" panose="02020603050405020304" pitchFamily="18" charset="0"/>
              </a:rPr>
              <a:t>) обратиться в СПИД Центр в целях постконтактной профилактики заражения ВИЧ</a:t>
            </a:r>
          </a:p>
        </p:txBody>
      </p:sp>
      <p:sp>
        <p:nvSpPr>
          <p:cNvPr id="11" name="Прямоугольник 10"/>
          <p:cNvSpPr/>
          <p:nvPr/>
        </p:nvSpPr>
        <p:spPr>
          <a:xfrm>
            <a:off x="243616" y="1578648"/>
            <a:ext cx="4864251" cy="1200329"/>
          </a:xfrm>
          <a:prstGeom prst="rect">
            <a:avLst/>
          </a:prstGeom>
        </p:spPr>
        <p:txBody>
          <a:bodyPr wrap="square">
            <a:spAutoFit/>
          </a:bodyPr>
          <a:lstStyle/>
          <a:p>
            <a:pPr algn="ctr"/>
            <a:r>
              <a:rPr lang="ru-RU" sz="2400" dirty="0">
                <a:latin typeface="Times New Roman" panose="02020603050405020304" pitchFamily="18" charset="0"/>
                <a:cs typeface="Times New Roman" panose="02020603050405020304" pitchFamily="18" charset="0"/>
              </a:rPr>
              <a:t>При попадании крови или других биологических жидкостей на кожные покровы: </a:t>
            </a:r>
          </a:p>
        </p:txBody>
      </p:sp>
      <p:pic>
        <p:nvPicPr>
          <p:cNvPr id="12" name="Picture 5" descr="C:\Users\larisa1\Desktop\Снимок.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9" b="98804" l="9664" r="89916">
                        <a14:foregroundMark x1="83613" y1="57895" x2="83613" y2="62679"/>
                        <a14:foregroundMark x1="84454" y1="68182" x2="84454" y2="68182"/>
                        <a14:foregroundMark x1="44958" y1="3349" x2="51681" y2="3349"/>
                        <a14:foregroundMark x1="42437" y1="4785" x2="44118" y2="3349"/>
                      </a14:backgroundRemoval>
                    </a14:imgEffect>
                  </a14:imgLayer>
                </a14:imgProps>
              </a:ext>
              <a:ext uri="{28A0092B-C50C-407E-A947-70E740481C1C}">
                <a14:useLocalDpi xmlns:a14="http://schemas.microsoft.com/office/drawing/2010/main" val="0"/>
              </a:ext>
            </a:extLst>
          </a:blip>
          <a:srcRect/>
          <a:stretch>
            <a:fillRect/>
          </a:stretch>
        </p:blipFill>
        <p:spPr bwMode="auto">
          <a:xfrm>
            <a:off x="108767" y="2899525"/>
            <a:ext cx="1182393" cy="18238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larisa1\Desktop\Снимок.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9" b="98804" l="9664" r="89916">
                        <a14:foregroundMark x1="83613" y1="57895" x2="83613" y2="62679"/>
                        <a14:foregroundMark x1="84454" y1="68182" x2="84454" y2="68182"/>
                        <a14:foregroundMark x1="44958" y1="3349" x2="51681" y2="3349"/>
                        <a14:foregroundMark x1="42437" y1="4785" x2="44118" y2="3349"/>
                      </a14:backgroundRemoval>
                    </a14:imgEffect>
                  </a14:imgLayer>
                </a14:imgProps>
              </a:ext>
              <a:ext uri="{28A0092B-C50C-407E-A947-70E740481C1C}">
                <a14:useLocalDpi xmlns:a14="http://schemas.microsoft.com/office/drawing/2010/main" val="0"/>
              </a:ext>
            </a:extLst>
          </a:blip>
          <a:srcRect/>
          <a:stretch>
            <a:fillRect/>
          </a:stretch>
        </p:blipFill>
        <p:spPr bwMode="auto">
          <a:xfrm>
            <a:off x="3786724" y="2988077"/>
            <a:ext cx="1199685" cy="18238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larisa1\Desktop\myte-ruki-72945539.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9000" r="99875">
                        <a14:foregroundMark x1="69750" y1="18375" x2="73375" y2="9000"/>
                      </a14:backgroundRemoval>
                    </a14:imgEffect>
                  </a14:imgLayer>
                </a14:imgProps>
              </a:ext>
              <a:ext uri="{28A0092B-C50C-407E-A947-70E740481C1C}">
                <a14:useLocalDpi xmlns:a14="http://schemas.microsoft.com/office/drawing/2010/main" val="0"/>
              </a:ext>
            </a:extLst>
          </a:blip>
          <a:srcRect/>
          <a:stretch>
            <a:fillRect/>
          </a:stretch>
        </p:blipFill>
        <p:spPr bwMode="auto">
          <a:xfrm>
            <a:off x="1811401" y="3168827"/>
            <a:ext cx="1602104" cy="1575707"/>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19174" y="4651666"/>
            <a:ext cx="1756529" cy="1323439"/>
          </a:xfrm>
          <a:prstGeom prst="rect">
            <a:avLst/>
          </a:prstGeom>
        </p:spPr>
        <p:txBody>
          <a:bodyPr wrap="square">
            <a:spAutoFit/>
          </a:bodyPr>
          <a:lstStyle/>
          <a:p>
            <a:pPr algn="ctr"/>
            <a:r>
              <a:rPr lang="ru-RU" sz="2000" dirty="0">
                <a:latin typeface="Times New Roman" panose="02020603050405020304" pitchFamily="18" charset="0"/>
                <a:cs typeface="Times New Roman" panose="02020603050405020304" pitchFamily="18" charset="0"/>
              </a:rPr>
              <a:t>Обработать это место 70%-м спиртом</a:t>
            </a:r>
          </a:p>
        </p:txBody>
      </p:sp>
      <p:sp>
        <p:nvSpPr>
          <p:cNvPr id="16" name="Прямоугольник 15"/>
          <p:cNvSpPr/>
          <p:nvPr/>
        </p:nvSpPr>
        <p:spPr>
          <a:xfrm>
            <a:off x="1811113" y="4651666"/>
            <a:ext cx="1731166" cy="1015663"/>
          </a:xfrm>
          <a:prstGeom prst="rect">
            <a:avLst/>
          </a:prstGeom>
        </p:spPr>
        <p:txBody>
          <a:bodyPr wrap="square">
            <a:spAutoFit/>
          </a:bodyPr>
          <a:lstStyle/>
          <a:p>
            <a:pPr algn="ctr"/>
            <a:r>
              <a:rPr lang="ru-RU" sz="2000" dirty="0">
                <a:latin typeface="Times New Roman" panose="02020603050405020304" pitchFamily="18" charset="0"/>
                <a:cs typeface="Times New Roman" panose="02020603050405020304" pitchFamily="18" charset="0"/>
              </a:rPr>
              <a:t>Промыть водой с мылом  </a:t>
            </a:r>
          </a:p>
        </p:txBody>
      </p:sp>
      <p:sp>
        <p:nvSpPr>
          <p:cNvPr id="17" name="Прямоугольник 16"/>
          <p:cNvSpPr/>
          <p:nvPr/>
        </p:nvSpPr>
        <p:spPr>
          <a:xfrm>
            <a:off x="3305858" y="4672185"/>
            <a:ext cx="1884275" cy="1015663"/>
          </a:xfrm>
          <a:prstGeom prst="rect">
            <a:avLst/>
          </a:prstGeom>
        </p:spPr>
        <p:txBody>
          <a:bodyPr wrap="square">
            <a:spAutoFit/>
          </a:bodyPr>
          <a:lstStyle/>
          <a:p>
            <a:pPr algn="ctr"/>
            <a:r>
              <a:rPr lang="ru-RU" sz="2000" dirty="0">
                <a:latin typeface="Times New Roman" panose="02020603050405020304" pitchFamily="18" charset="0"/>
                <a:cs typeface="Times New Roman" panose="02020603050405020304" pitchFamily="18" charset="0"/>
              </a:rPr>
              <a:t>Повторно обработать 70%-м спиртом</a:t>
            </a:r>
          </a:p>
        </p:txBody>
      </p:sp>
      <p:sp>
        <p:nvSpPr>
          <p:cNvPr id="18" name="Прямоугольник 17"/>
          <p:cNvSpPr/>
          <p:nvPr/>
        </p:nvSpPr>
        <p:spPr>
          <a:xfrm>
            <a:off x="6370686" y="1547336"/>
            <a:ext cx="4675044" cy="1200329"/>
          </a:xfrm>
          <a:prstGeom prst="rect">
            <a:avLst/>
          </a:prstGeom>
        </p:spPr>
        <p:txBody>
          <a:bodyPr wrap="square">
            <a:spAutoFit/>
          </a:bodyPr>
          <a:lstStyle/>
          <a:p>
            <a:pPr algn="ctr"/>
            <a:r>
              <a:rPr lang="ru-RU" sz="2400" dirty="0">
                <a:latin typeface="Times New Roman" panose="02020603050405020304" pitchFamily="18" charset="0"/>
                <a:cs typeface="Times New Roman" panose="02020603050405020304" pitchFamily="18" charset="0"/>
              </a:rPr>
              <a:t>При попадании крови и других биологических жидкостей на слизистую глаз, носа и рта:</a:t>
            </a:r>
          </a:p>
        </p:txBody>
      </p:sp>
      <p:sp>
        <p:nvSpPr>
          <p:cNvPr id="19" name="Прямоугольник 18"/>
          <p:cNvSpPr/>
          <p:nvPr/>
        </p:nvSpPr>
        <p:spPr>
          <a:xfrm>
            <a:off x="5084631" y="3082785"/>
            <a:ext cx="2989973" cy="1015663"/>
          </a:xfrm>
          <a:prstGeom prst="rect">
            <a:avLst/>
          </a:prstGeom>
        </p:spPr>
        <p:txBody>
          <a:bodyPr wrap="square">
            <a:spAutoFit/>
          </a:bodyPr>
          <a:lstStyle/>
          <a:p>
            <a:pPr algn="ctr"/>
            <a:r>
              <a:rPr lang="ru-RU" sz="2000" dirty="0">
                <a:latin typeface="Times New Roman" panose="02020603050405020304" pitchFamily="18" charset="0"/>
                <a:cs typeface="Times New Roman" panose="02020603050405020304" pitchFamily="18" charset="0"/>
              </a:rPr>
              <a:t>Ротовую полость прополоскать большим количеством воды</a:t>
            </a:r>
          </a:p>
        </p:txBody>
      </p:sp>
      <p:sp>
        <p:nvSpPr>
          <p:cNvPr id="20" name="Стрелка вправо 19"/>
          <p:cNvSpPr/>
          <p:nvPr/>
        </p:nvSpPr>
        <p:spPr>
          <a:xfrm rot="2784712">
            <a:off x="10353904" y="2733108"/>
            <a:ext cx="700418" cy="34533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21" name="Стрелка вправо 20"/>
          <p:cNvSpPr/>
          <p:nvPr/>
        </p:nvSpPr>
        <p:spPr>
          <a:xfrm rot="8294276">
            <a:off x="6125569" y="2738233"/>
            <a:ext cx="795558" cy="35805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22" name="Стрелка вправо 21"/>
          <p:cNvSpPr/>
          <p:nvPr/>
        </p:nvSpPr>
        <p:spPr>
          <a:xfrm>
            <a:off x="1356023" y="3643984"/>
            <a:ext cx="453307" cy="60016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23" name="Стрелка вправо 22"/>
          <p:cNvSpPr/>
          <p:nvPr/>
        </p:nvSpPr>
        <p:spPr>
          <a:xfrm>
            <a:off x="3300473" y="3540908"/>
            <a:ext cx="455615" cy="69763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pic>
        <p:nvPicPr>
          <p:cNvPr id="24" name="Picture 2" descr="C:\Users\ASU-OMSR1\Desktop\Downloads\images.png"/>
          <p:cNvPicPr>
            <a:picLocks noChangeAspect="1" noChangeArrowheads="1"/>
          </p:cNvPicPr>
          <p:nvPr/>
        </p:nvPicPr>
        <p:blipFill>
          <a:blip r:embed="rId6"/>
          <a:srcRect/>
          <a:stretch>
            <a:fillRect/>
          </a:stretch>
        </p:blipFill>
        <p:spPr bwMode="auto">
          <a:xfrm>
            <a:off x="9963479" y="4428896"/>
            <a:ext cx="2254624" cy="2097681"/>
          </a:xfrm>
          <a:prstGeom prst="rect">
            <a:avLst/>
          </a:prstGeom>
          <a:noFill/>
        </p:spPr>
      </p:pic>
      <p:sp>
        <p:nvSpPr>
          <p:cNvPr id="6" name="Прямоугольник 5"/>
          <p:cNvSpPr/>
          <p:nvPr/>
        </p:nvSpPr>
        <p:spPr>
          <a:xfrm>
            <a:off x="9203987" y="3074681"/>
            <a:ext cx="3141767" cy="1015663"/>
          </a:xfrm>
          <a:prstGeom prst="rect">
            <a:avLst/>
          </a:prstGeom>
        </p:spPr>
        <p:txBody>
          <a:bodyPr wrap="square">
            <a:spAutoFit/>
          </a:bodyPr>
          <a:lstStyle/>
          <a:p>
            <a:pPr lvl="0" algn="ctr"/>
            <a:r>
              <a:rPr lang="ru-RU" sz="2000" dirty="0">
                <a:solidFill>
                  <a:srgbClr val="0D0D0D"/>
                </a:solidFill>
                <a:latin typeface="Times New Roman" panose="02020603050405020304" pitchFamily="18" charset="0"/>
                <a:cs typeface="Times New Roman" panose="02020603050405020304" pitchFamily="18" charset="0"/>
              </a:rPr>
              <a:t>Слизистую оболочку носа и глаза обильно промыть водой </a:t>
            </a:r>
            <a:r>
              <a:rPr lang="ru-RU" sz="2000" dirty="0" smtClean="0">
                <a:solidFill>
                  <a:srgbClr val="0D0D0D"/>
                </a:solidFill>
                <a:latin typeface="Times New Roman" panose="02020603050405020304" pitchFamily="18" charset="0"/>
                <a:cs typeface="Times New Roman" panose="02020603050405020304" pitchFamily="18" charset="0"/>
              </a:rPr>
              <a:t>(</a:t>
            </a:r>
            <a:r>
              <a:rPr lang="ru-RU" sz="2000" b="1" dirty="0">
                <a:solidFill>
                  <a:srgbClr val="0D0D0D"/>
                </a:solidFill>
                <a:latin typeface="Times New Roman" panose="02020603050405020304" pitchFamily="18" charset="0"/>
                <a:cs typeface="Times New Roman" panose="02020603050405020304" pitchFamily="18" charset="0"/>
              </a:rPr>
              <a:t>Н</a:t>
            </a:r>
            <a:r>
              <a:rPr lang="ru-RU" sz="2000" b="1" dirty="0" smtClean="0">
                <a:solidFill>
                  <a:srgbClr val="0D0D0D"/>
                </a:solidFill>
                <a:latin typeface="Times New Roman" panose="02020603050405020304" pitchFamily="18" charset="0"/>
                <a:cs typeface="Times New Roman" panose="02020603050405020304" pitchFamily="18" charset="0"/>
              </a:rPr>
              <a:t>е </a:t>
            </a:r>
            <a:r>
              <a:rPr lang="ru-RU" sz="2000" b="1" dirty="0">
                <a:solidFill>
                  <a:srgbClr val="0D0D0D"/>
                </a:solidFill>
                <a:latin typeface="Times New Roman" panose="02020603050405020304" pitchFamily="18" charset="0"/>
                <a:cs typeface="Times New Roman" panose="02020603050405020304" pitchFamily="18" charset="0"/>
              </a:rPr>
              <a:t>тереть!)</a:t>
            </a:r>
          </a:p>
        </p:txBody>
      </p:sp>
    </p:spTree>
    <p:extLst>
      <p:ext uri="{BB962C8B-B14F-4D97-AF65-F5344CB8AC3E}">
        <p14:creationId xmlns:p14="http://schemas.microsoft.com/office/powerpoint/2010/main" val="41609514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Заголовок 1"/>
          <p:cNvSpPr>
            <a:spLocks noGrp="1"/>
          </p:cNvSpPr>
          <p:nvPr>
            <p:ph type="title"/>
          </p:nvPr>
        </p:nvSpPr>
        <p:spPr>
          <a:xfrm>
            <a:off x="2069868" y="393701"/>
            <a:ext cx="9283931" cy="856846"/>
          </a:xfrm>
        </p:spPr>
        <p:txBody>
          <a:bodyPr>
            <a:normAutofit/>
          </a:bodyPr>
          <a:lstStyle/>
          <a:p>
            <a:r>
              <a:rPr lang="ru-RU" sz="3600" b="1" dirty="0">
                <a:solidFill>
                  <a:schemeClr val="tx1"/>
                </a:solidFill>
                <a:latin typeface="Times New Roman" panose="02020603050405020304" pitchFamily="18" charset="0"/>
                <a:cs typeface="Times New Roman" panose="02020603050405020304" pitchFamily="18" charset="0"/>
              </a:rPr>
              <a:t>Возвращаясь к ВИЧ: как выявить?</a:t>
            </a:r>
          </a:p>
        </p:txBody>
      </p:sp>
      <p:sp>
        <p:nvSpPr>
          <p:cNvPr id="39" name="Номер слайда 3"/>
          <p:cNvSpPr>
            <a:spLocks noGrp="1"/>
          </p:cNvSpPr>
          <p:nvPr>
            <p:ph type="sldNum" sz="quarter" idx="12"/>
          </p:nvPr>
        </p:nvSpPr>
        <p:spPr>
          <a:xfrm>
            <a:off x="8610600" y="6356350"/>
            <a:ext cx="2743200" cy="365125"/>
          </a:xfrm>
        </p:spPr>
        <p:txBody>
          <a:bodyPr/>
          <a:lstStyle/>
          <a:p>
            <a:fld id="{B041DE6A-7C46-4C14-A639-DD6B92F35D91}" type="slidenum">
              <a:rPr lang="ru-RU" smtClean="0">
                <a:latin typeface="Times New Roman" panose="02020603050405020304" pitchFamily="18" charset="0"/>
                <a:cs typeface="Times New Roman" panose="02020603050405020304" pitchFamily="18" charset="0"/>
              </a:rPr>
              <a:pPr/>
              <a:t>14</a:t>
            </a:fld>
            <a:endParaRPr lang="ru-RU" dirty="0">
              <a:latin typeface="Times New Roman" panose="02020603050405020304" pitchFamily="18" charset="0"/>
              <a:cs typeface="Times New Roman" panose="02020603050405020304" pitchFamily="18" charset="0"/>
            </a:endParaRPr>
          </a:p>
        </p:txBody>
      </p:sp>
      <p:sp>
        <p:nvSpPr>
          <p:cNvPr id="40" name="Скругленный прямоугольник 39"/>
          <p:cNvSpPr/>
          <p:nvPr/>
        </p:nvSpPr>
        <p:spPr>
          <a:xfrm>
            <a:off x="475928" y="1535584"/>
            <a:ext cx="3312368" cy="14401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latin typeface="Times New Roman" panose="02020603050405020304" pitchFamily="18" charset="0"/>
                <a:cs typeface="Times New Roman" panose="02020603050405020304" pitchFamily="18" charset="0"/>
              </a:rPr>
              <a:t>Центр СПИД </a:t>
            </a:r>
          </a:p>
        </p:txBody>
      </p:sp>
      <p:sp>
        <p:nvSpPr>
          <p:cNvPr id="41" name="Стрелка вправо 40"/>
          <p:cNvSpPr/>
          <p:nvPr/>
        </p:nvSpPr>
        <p:spPr>
          <a:xfrm>
            <a:off x="5215321" y="1863232"/>
            <a:ext cx="1450344" cy="68108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42" name="Скругленный прямоугольник 41"/>
          <p:cNvSpPr/>
          <p:nvPr/>
        </p:nvSpPr>
        <p:spPr>
          <a:xfrm>
            <a:off x="7765338" y="1296994"/>
            <a:ext cx="3626562" cy="176370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400" b="1" dirty="0">
                <a:solidFill>
                  <a:srgbClr val="0D0D0D"/>
                </a:solidFill>
                <a:latin typeface="Times New Roman" panose="02020603050405020304" pitchFamily="18" charset="0"/>
                <a:cs typeface="Times New Roman" panose="02020603050405020304" pitchFamily="18" charset="0"/>
              </a:rPr>
              <a:t>г. Казань, ул. Николая Ершова, 65</a:t>
            </a:r>
          </a:p>
          <a:p>
            <a:pPr lvl="0" algn="ctr"/>
            <a:r>
              <a:rPr lang="ru-RU" sz="2400" b="1" dirty="0">
                <a:solidFill>
                  <a:srgbClr val="0D0D0D"/>
                </a:solidFill>
                <a:latin typeface="Times New Roman" panose="02020603050405020304" pitchFamily="18" charset="0"/>
                <a:cs typeface="Times New Roman" panose="02020603050405020304" pitchFamily="18" charset="0"/>
              </a:rPr>
              <a:t>Телефон Доверия </a:t>
            </a:r>
          </a:p>
          <a:p>
            <a:pPr lvl="0" algn="ctr"/>
            <a:r>
              <a:rPr lang="ru-RU" sz="2400" b="1" dirty="0">
                <a:solidFill>
                  <a:srgbClr val="0D0D0D"/>
                </a:solidFill>
                <a:latin typeface="Times New Roman" panose="02020603050405020304" pitchFamily="18" charset="0"/>
                <a:cs typeface="Times New Roman" panose="02020603050405020304" pitchFamily="18" charset="0"/>
              </a:rPr>
              <a:t>(843) 272-70-90</a:t>
            </a:r>
            <a:endParaRPr lang="ru-RU" sz="2400" b="1" dirty="0">
              <a:latin typeface="Times New Roman" panose="02020603050405020304" pitchFamily="18" charset="0"/>
              <a:cs typeface="Times New Roman" panose="02020603050405020304" pitchFamily="18" charset="0"/>
            </a:endParaRPr>
          </a:p>
        </p:txBody>
      </p:sp>
      <p:sp>
        <p:nvSpPr>
          <p:cNvPr id="43" name="Скругленный прямоугольник 42"/>
          <p:cNvSpPr/>
          <p:nvPr/>
        </p:nvSpPr>
        <p:spPr>
          <a:xfrm>
            <a:off x="1847528" y="3140968"/>
            <a:ext cx="8136904" cy="115212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tx1"/>
                </a:solidFill>
                <a:latin typeface="Times New Roman" panose="02020603050405020304" pitchFamily="18" charset="0"/>
                <a:cs typeface="Times New Roman" panose="02020603050405020304" pitchFamily="18" charset="0"/>
              </a:rPr>
              <a:t>Поликлиника по месту жительства </a:t>
            </a:r>
          </a:p>
        </p:txBody>
      </p:sp>
      <p:sp>
        <p:nvSpPr>
          <p:cNvPr id="44" name="Скругленный прямоугольник 43"/>
          <p:cNvSpPr/>
          <p:nvPr/>
        </p:nvSpPr>
        <p:spPr>
          <a:xfrm>
            <a:off x="348928" y="4466828"/>
            <a:ext cx="3456384" cy="79208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tx1"/>
                </a:solidFill>
                <a:latin typeface="Times New Roman" panose="02020603050405020304" pitchFamily="18" charset="0"/>
                <a:cs typeface="Times New Roman" panose="02020603050405020304" pitchFamily="18" charset="0"/>
              </a:rPr>
              <a:t>Экспресс-тест на дому</a:t>
            </a:r>
          </a:p>
        </p:txBody>
      </p:sp>
      <p:sp>
        <p:nvSpPr>
          <p:cNvPr id="45" name="Стрелка вправо 44"/>
          <p:cNvSpPr/>
          <p:nvPr/>
        </p:nvSpPr>
        <p:spPr>
          <a:xfrm>
            <a:off x="5169247" y="4689789"/>
            <a:ext cx="1496418" cy="63785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46" name="Скругленный прямоугольник 45"/>
          <p:cNvSpPr/>
          <p:nvPr/>
        </p:nvSpPr>
        <p:spPr>
          <a:xfrm>
            <a:off x="7978972" y="4416028"/>
            <a:ext cx="3451028" cy="84177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latin typeface="Times New Roman" panose="02020603050405020304" pitchFamily="18" charset="0"/>
                <a:cs typeface="Times New Roman" panose="02020603050405020304" pitchFamily="18" charset="0"/>
              </a:rPr>
              <a:t>Можно купить в аптеке </a:t>
            </a:r>
          </a:p>
        </p:txBody>
      </p:sp>
      <p:sp>
        <p:nvSpPr>
          <p:cNvPr id="47" name="Скругленный прямоугольник 46"/>
          <p:cNvSpPr/>
          <p:nvPr/>
        </p:nvSpPr>
        <p:spPr>
          <a:xfrm>
            <a:off x="323528" y="5441032"/>
            <a:ext cx="3456384" cy="119675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latin typeface="Times New Roman" panose="02020603050405020304" pitchFamily="18" charset="0"/>
                <a:cs typeface="Times New Roman" panose="02020603050405020304" pitchFamily="18" charset="0"/>
              </a:rPr>
              <a:t>В рамках профилактических акций </a:t>
            </a:r>
          </a:p>
        </p:txBody>
      </p:sp>
      <p:sp>
        <p:nvSpPr>
          <p:cNvPr id="48" name="Стрелка вправо 47"/>
          <p:cNvSpPr/>
          <p:nvPr/>
        </p:nvSpPr>
        <p:spPr>
          <a:xfrm>
            <a:off x="5194647" y="5718490"/>
            <a:ext cx="1471018" cy="63786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49" name="Скругленный прямоугольник 48"/>
          <p:cNvSpPr/>
          <p:nvPr/>
        </p:nvSpPr>
        <p:spPr>
          <a:xfrm>
            <a:off x="7929916" y="5439379"/>
            <a:ext cx="3525484" cy="120272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latin typeface="Times New Roman" panose="02020603050405020304" pitchFamily="18" charset="0"/>
                <a:cs typeface="Times New Roman" panose="02020603050405020304" pitchFamily="18" charset="0"/>
              </a:rPr>
              <a:t>Расписание на сайте </a:t>
            </a:r>
            <a:r>
              <a:rPr lang="en-US" sz="3200" b="1" dirty="0">
                <a:solidFill>
                  <a:schemeClr val="tx1"/>
                </a:solidFill>
                <a:latin typeface="Times New Roman" panose="02020603050405020304" pitchFamily="18" charset="0"/>
                <a:cs typeface="Times New Roman" panose="02020603050405020304" pitchFamily="18" charset="0"/>
              </a:rPr>
              <a:t>infospid.ru</a:t>
            </a:r>
            <a:endParaRPr lang="ru-RU" sz="3200" dirty="0">
              <a:solidFill>
                <a:schemeClr val="tx1"/>
              </a:solidFill>
              <a:latin typeface="Times New Roman" panose="02020603050405020304" pitchFamily="18" charset="0"/>
              <a:cs typeface="Times New Roman" panose="02020603050405020304" pitchFamily="18" charset="0"/>
            </a:endParaRPr>
          </a:p>
        </p:txBody>
      </p:sp>
      <p:sp>
        <p:nvSpPr>
          <p:cNvPr id="50" name="Номер слайда 3">
            <a:extLst>
              <a:ext uri="{FF2B5EF4-FFF2-40B4-BE49-F238E27FC236}">
                <a16:creationId xmlns:a16="http://schemas.microsoft.com/office/drawing/2014/main" id="{C3F09EC9-2FB5-341F-A48A-426652E3A82D}"/>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41DE6A-7C46-4C14-A639-DD6B92F35D91}" type="slidenum">
              <a:rPr lang="ru-RU" smtClean="0">
                <a:latin typeface="Times New Roman" panose="02020603050405020304" pitchFamily="18" charset="0"/>
                <a:cs typeface="Times New Roman" panose="02020603050405020304" pitchFamily="18" charset="0"/>
              </a:rPr>
              <a:pPr/>
              <a:t>14</a:t>
            </a:fld>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12177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p:cNvSpPr>
            <a:spLocks noGrp="1"/>
          </p:cNvSpPr>
          <p:nvPr>
            <p:ph type="title"/>
          </p:nvPr>
        </p:nvSpPr>
        <p:spPr>
          <a:xfrm>
            <a:off x="2450868" y="484274"/>
            <a:ext cx="9283931" cy="856846"/>
          </a:xfrm>
        </p:spPr>
        <p:txBody>
          <a:bodyPr>
            <a:noAutofit/>
          </a:bodyPr>
          <a:lstStyle/>
          <a:p>
            <a:r>
              <a:rPr lang="ru-RU" b="1" dirty="0">
                <a:solidFill>
                  <a:schemeClr val="tx1"/>
                </a:solidFill>
                <a:latin typeface="Times New Roman" panose="02020603050405020304" pitchFamily="18" charset="0"/>
                <a:cs typeface="Times New Roman" panose="02020603050405020304" pitchFamily="18" charset="0"/>
              </a:rPr>
              <a:t>Тест на ВИЧ нужно проходить регулярно!</a:t>
            </a:r>
          </a:p>
        </p:txBody>
      </p:sp>
      <p:sp>
        <p:nvSpPr>
          <p:cNvPr id="17" name="Номер слайда 3"/>
          <p:cNvSpPr>
            <a:spLocks noGrp="1"/>
          </p:cNvSpPr>
          <p:nvPr>
            <p:ph type="sldNum" sz="quarter" idx="12"/>
          </p:nvPr>
        </p:nvSpPr>
        <p:spPr>
          <a:xfrm>
            <a:off x="8610600" y="6356350"/>
            <a:ext cx="2743200" cy="365125"/>
          </a:xfrm>
        </p:spPr>
        <p:txBody>
          <a:bodyPr/>
          <a:lstStyle/>
          <a:p>
            <a:fld id="{B041DE6A-7C46-4C14-A639-DD6B92F35D91}" type="slidenum">
              <a:rPr lang="ru-RU" smtClean="0">
                <a:latin typeface="Times New Roman" panose="02020603050405020304" pitchFamily="18" charset="0"/>
                <a:cs typeface="Times New Roman" panose="02020603050405020304" pitchFamily="18" charset="0"/>
              </a:rPr>
              <a:pPr/>
              <a:t>15</a:t>
            </a:fld>
            <a:endParaRPr lang="ru-RU" dirty="0">
              <a:latin typeface="Times New Roman" panose="02020603050405020304" pitchFamily="18" charset="0"/>
              <a:cs typeface="Times New Roman" panose="02020603050405020304" pitchFamily="18" charset="0"/>
            </a:endParaRPr>
          </a:p>
        </p:txBody>
      </p:sp>
      <p:graphicFrame>
        <p:nvGraphicFramePr>
          <p:cNvPr id="18" name="Таблица 17"/>
          <p:cNvGraphicFramePr>
            <a:graphicFrameLocks noGrp="1"/>
          </p:cNvGraphicFramePr>
          <p:nvPr>
            <p:extLst>
              <p:ext uri="{D42A27DB-BD31-4B8C-83A1-F6EECF244321}">
                <p14:modId xmlns:p14="http://schemas.microsoft.com/office/powerpoint/2010/main" val="994851316"/>
              </p:ext>
            </p:extLst>
          </p:nvPr>
        </p:nvGraphicFramePr>
        <p:xfrm>
          <a:off x="514349" y="1615440"/>
          <a:ext cx="11220449" cy="5106035"/>
        </p:xfrm>
        <a:graphic>
          <a:graphicData uri="http://schemas.openxmlformats.org/drawingml/2006/table">
            <a:tbl>
              <a:tblPr firstRow="1" bandRow="1">
                <a:tableStyleId>{5C22544A-7EE6-4342-B048-85BDC9FD1C3A}</a:tableStyleId>
              </a:tblPr>
              <a:tblGrid>
                <a:gridCol w="5506201">
                  <a:extLst>
                    <a:ext uri="{9D8B030D-6E8A-4147-A177-3AD203B41FA5}">
                      <a16:colId xmlns:a16="http://schemas.microsoft.com/office/drawing/2014/main" val="20000"/>
                    </a:ext>
                  </a:extLst>
                </a:gridCol>
                <a:gridCol w="5714248">
                  <a:extLst>
                    <a:ext uri="{9D8B030D-6E8A-4147-A177-3AD203B41FA5}">
                      <a16:colId xmlns:a16="http://schemas.microsoft.com/office/drawing/2014/main" val="20001"/>
                    </a:ext>
                  </a:extLst>
                </a:gridCol>
              </a:tblGrid>
              <a:tr h="5106035">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  </a:t>
                      </a:r>
                      <a:r>
                        <a:rPr lang="ru-RU" sz="3200" dirty="0" smtClean="0">
                          <a:solidFill>
                            <a:schemeClr val="tx1"/>
                          </a:solidFill>
                          <a:latin typeface="Times New Roman" panose="02020603050405020304" pitchFamily="18" charset="0"/>
                          <a:cs typeface="Times New Roman" panose="02020603050405020304" pitchFamily="18" charset="0"/>
                        </a:rPr>
                        <a:t>Если результат </a:t>
                      </a:r>
                    </a:p>
                    <a:p>
                      <a:pPr algn="ctr"/>
                      <a:r>
                        <a:rPr lang="ru-RU" sz="3200" dirty="0" smtClean="0">
                          <a:solidFill>
                            <a:srgbClr val="FF0000"/>
                          </a:solidFill>
                          <a:latin typeface="Times New Roman" panose="02020603050405020304" pitchFamily="18" charset="0"/>
                          <a:cs typeface="Times New Roman" panose="02020603050405020304" pitchFamily="18" charset="0"/>
                        </a:rPr>
                        <a:t>Отрицательный</a:t>
                      </a:r>
                      <a:r>
                        <a:rPr lang="ru-RU" sz="3200" dirty="0" smtClean="0">
                          <a:solidFill>
                            <a:schemeClr val="tx1"/>
                          </a:solidFill>
                          <a:latin typeface="Times New Roman" panose="02020603050405020304" pitchFamily="18" charset="0"/>
                          <a:cs typeface="Times New Roman" panose="02020603050405020304" pitchFamily="18" charset="0"/>
                        </a:rPr>
                        <a:t>  </a:t>
                      </a:r>
                    </a:p>
                    <a:p>
                      <a:pPr algn="ctr"/>
                      <a:endParaRPr lang="ru-RU" sz="3200" dirty="0" smtClean="0">
                        <a:solidFill>
                          <a:schemeClr val="tx1"/>
                        </a:solidFill>
                        <a:latin typeface="Times New Roman" panose="02020603050405020304" pitchFamily="18" charset="0"/>
                        <a:cs typeface="Times New Roman" panose="02020603050405020304" pitchFamily="18" charset="0"/>
                      </a:endParaRPr>
                    </a:p>
                    <a:p>
                      <a:pPr marL="457200" indent="-457200" algn="ctr">
                        <a:buFont typeface="Arial" panose="020B0604020202020204" pitchFamily="34" charset="0"/>
                        <a:buChar char="•"/>
                      </a:pPr>
                      <a:r>
                        <a:rPr lang="ru-RU" sz="3200" b="0" dirty="0" smtClean="0">
                          <a:solidFill>
                            <a:schemeClr val="tx1"/>
                          </a:solidFill>
                          <a:latin typeface="Times New Roman" panose="02020603050405020304" pitchFamily="18" charset="0"/>
                          <a:cs typeface="Times New Roman" panose="02020603050405020304" pitchFamily="18" charset="0"/>
                        </a:rPr>
                        <a:t> это означает, что антитела к ВИЧ</a:t>
                      </a:r>
                      <a:r>
                        <a:rPr lang="ru-RU" sz="3200" b="0" baseline="0" dirty="0" smtClean="0">
                          <a:solidFill>
                            <a:schemeClr val="tx1"/>
                          </a:solidFill>
                          <a:latin typeface="Times New Roman" panose="02020603050405020304" pitchFamily="18" charset="0"/>
                          <a:cs typeface="Times New Roman" panose="02020603050405020304" pitchFamily="18" charset="0"/>
                        </a:rPr>
                        <a:t> </a:t>
                      </a:r>
                      <a:r>
                        <a:rPr lang="ru-RU" sz="3200" b="0" dirty="0" smtClean="0">
                          <a:solidFill>
                            <a:schemeClr val="tx1"/>
                          </a:solidFill>
                          <a:latin typeface="Times New Roman" panose="02020603050405020304" pitchFamily="18" charset="0"/>
                          <a:cs typeface="Times New Roman" panose="02020603050405020304" pitchFamily="18" charset="0"/>
                        </a:rPr>
                        <a:t>не обнаружены</a:t>
                      </a:r>
                    </a:p>
                    <a:p>
                      <a:pPr marL="457200" indent="-457200" algn="ctr">
                        <a:buFont typeface="Arial" panose="020B0604020202020204" pitchFamily="34" charset="0"/>
                        <a:buChar char="•"/>
                      </a:pPr>
                      <a:endParaRPr lang="ru-RU" sz="3200" b="0" dirty="0" smtClean="0">
                        <a:solidFill>
                          <a:schemeClr val="tx1"/>
                        </a:solidFill>
                        <a:latin typeface="Times New Roman" panose="02020603050405020304" pitchFamily="18" charset="0"/>
                        <a:cs typeface="Times New Roman" panose="02020603050405020304" pitchFamily="18" charset="0"/>
                      </a:endParaRPr>
                    </a:p>
                    <a:p>
                      <a:pPr marL="457200" indent="-457200" algn="ctr">
                        <a:buFont typeface="Arial" panose="020B0604020202020204" pitchFamily="34" charset="0"/>
                        <a:buChar char="•"/>
                      </a:pPr>
                      <a:r>
                        <a:rPr lang="ru-RU" sz="3200" b="0" dirty="0" smtClean="0">
                          <a:solidFill>
                            <a:schemeClr val="tx1"/>
                          </a:solidFill>
                          <a:latin typeface="Times New Roman" panose="02020603050405020304" pitchFamily="18" charset="0"/>
                          <a:cs typeface="Times New Roman" panose="02020603050405020304" pitchFamily="18" charset="0"/>
                        </a:rPr>
                        <a:t>либо человек</a:t>
                      </a:r>
                      <a:r>
                        <a:rPr lang="ru-RU" sz="3200" b="0" baseline="0" dirty="0" smtClean="0">
                          <a:solidFill>
                            <a:schemeClr val="tx1"/>
                          </a:solidFill>
                          <a:latin typeface="Times New Roman" panose="02020603050405020304" pitchFamily="18" charset="0"/>
                          <a:cs typeface="Times New Roman" panose="02020603050405020304" pitchFamily="18" charset="0"/>
                        </a:rPr>
                        <a:t> </a:t>
                      </a:r>
                      <a:r>
                        <a:rPr lang="ru-RU" sz="3200" b="0" dirty="0" smtClean="0">
                          <a:solidFill>
                            <a:schemeClr val="tx1"/>
                          </a:solidFill>
                          <a:latin typeface="Times New Roman" panose="02020603050405020304" pitchFamily="18" charset="0"/>
                          <a:cs typeface="Times New Roman" panose="02020603050405020304" pitchFamily="18" charset="0"/>
                        </a:rPr>
                        <a:t>находится </a:t>
                      </a:r>
                      <a:r>
                        <a:rPr lang="ru-RU" sz="3200" b="1" dirty="0" smtClean="0">
                          <a:solidFill>
                            <a:schemeClr val="tx1"/>
                          </a:solidFill>
                          <a:latin typeface="Times New Roman" panose="02020603050405020304" pitchFamily="18" charset="0"/>
                          <a:cs typeface="Times New Roman" panose="02020603050405020304" pitchFamily="18" charset="0"/>
                        </a:rPr>
                        <a:t>в</a:t>
                      </a:r>
                      <a:r>
                        <a:rPr lang="ru-RU" sz="3200" b="1" baseline="0" dirty="0" smtClean="0">
                          <a:solidFill>
                            <a:schemeClr val="tx1"/>
                          </a:solidFill>
                          <a:latin typeface="Times New Roman" panose="02020603050405020304" pitchFamily="18" charset="0"/>
                          <a:cs typeface="Times New Roman" panose="02020603050405020304" pitchFamily="18" charset="0"/>
                        </a:rPr>
                        <a:t> </a:t>
                      </a:r>
                      <a:r>
                        <a:rPr lang="ru-RU" sz="3200" b="1" dirty="0" smtClean="0">
                          <a:solidFill>
                            <a:schemeClr val="tx1"/>
                          </a:solidFill>
                          <a:latin typeface="Times New Roman" panose="02020603050405020304" pitchFamily="18" charset="0"/>
                          <a:cs typeface="Times New Roman" panose="02020603050405020304" pitchFamily="18" charset="0"/>
                        </a:rPr>
                        <a:t>«периоде окна»</a:t>
                      </a:r>
                    </a:p>
                    <a:p>
                      <a:pPr algn="ctr"/>
                      <a:endParaRPr lang="ru-RU"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ru-RU" sz="3200" dirty="0">
                          <a:solidFill>
                            <a:schemeClr val="tx1"/>
                          </a:solidFill>
                          <a:latin typeface="Times New Roman" panose="02020603050405020304" pitchFamily="18" charset="0"/>
                          <a:cs typeface="Times New Roman" panose="02020603050405020304" pitchFamily="18" charset="0"/>
                        </a:rPr>
                        <a:t>Если результат </a:t>
                      </a:r>
                    </a:p>
                    <a:p>
                      <a:pPr algn="ctr"/>
                      <a:r>
                        <a:rPr lang="ru-RU" sz="3200" b="1" dirty="0">
                          <a:solidFill>
                            <a:schemeClr val="accent6">
                              <a:lumMod val="75000"/>
                            </a:schemeClr>
                          </a:solidFill>
                          <a:latin typeface="Times New Roman" panose="02020603050405020304" pitchFamily="18" charset="0"/>
                          <a:cs typeface="Times New Roman" panose="02020603050405020304" pitchFamily="18" charset="0"/>
                        </a:rPr>
                        <a:t>Положительный</a:t>
                      </a:r>
                      <a:r>
                        <a:rPr lang="ru-RU" sz="3200" dirty="0">
                          <a:solidFill>
                            <a:schemeClr val="tx1"/>
                          </a:solidFill>
                          <a:latin typeface="Times New Roman" panose="02020603050405020304" pitchFamily="18" charset="0"/>
                          <a:cs typeface="Times New Roman" panose="02020603050405020304" pitchFamily="18" charset="0"/>
                        </a:rPr>
                        <a:t> </a:t>
                      </a:r>
                    </a:p>
                    <a:p>
                      <a:pPr algn="ctr"/>
                      <a:endParaRPr lang="ru-RU" sz="3200" dirty="0">
                        <a:solidFill>
                          <a:schemeClr val="tx1"/>
                        </a:solidFill>
                        <a:latin typeface="Times New Roman" panose="02020603050405020304" pitchFamily="18" charset="0"/>
                        <a:cs typeface="Times New Roman" panose="02020603050405020304" pitchFamily="18" charset="0"/>
                      </a:endParaRPr>
                    </a:p>
                    <a:p>
                      <a:pPr marL="457200" indent="-457200" algn="ctr">
                        <a:buFont typeface="Arial" pitchFamily="34" charset="0"/>
                        <a:buChar char="•"/>
                      </a:pPr>
                      <a:r>
                        <a:rPr lang="ru-RU" sz="3200" b="0" dirty="0">
                          <a:solidFill>
                            <a:schemeClr val="tx1"/>
                          </a:solidFill>
                          <a:latin typeface="Times New Roman" panose="02020603050405020304" pitchFamily="18" charset="0"/>
                          <a:cs typeface="Times New Roman" panose="02020603050405020304" pitchFamily="18" charset="0"/>
                        </a:rPr>
                        <a:t>это означает, </a:t>
                      </a:r>
                      <a:r>
                        <a:rPr lang="ru-RU" sz="3200" b="0" dirty="0" smtClean="0">
                          <a:solidFill>
                            <a:schemeClr val="tx1"/>
                          </a:solidFill>
                          <a:latin typeface="Times New Roman" panose="02020603050405020304" pitchFamily="18" charset="0"/>
                          <a:cs typeface="Times New Roman" panose="02020603050405020304" pitchFamily="18" charset="0"/>
                        </a:rPr>
                        <a:t>что</a:t>
                      </a:r>
                      <a:r>
                        <a:rPr lang="ru-RU" sz="3200" b="0" baseline="0" dirty="0" smtClean="0">
                          <a:solidFill>
                            <a:schemeClr val="tx1"/>
                          </a:solidFill>
                          <a:latin typeface="Times New Roman" panose="02020603050405020304" pitchFamily="18" charset="0"/>
                          <a:cs typeface="Times New Roman" panose="02020603050405020304" pitchFamily="18" charset="0"/>
                        </a:rPr>
                        <a:t> </a:t>
                      </a:r>
                      <a:r>
                        <a:rPr lang="ru-RU" sz="3200" b="0" dirty="0" smtClean="0">
                          <a:solidFill>
                            <a:schemeClr val="tx1"/>
                          </a:solidFill>
                          <a:latin typeface="Times New Roman" panose="02020603050405020304" pitchFamily="18" charset="0"/>
                          <a:cs typeface="Times New Roman" panose="02020603050405020304" pitchFamily="18" charset="0"/>
                        </a:rPr>
                        <a:t>обнаружены </a:t>
                      </a:r>
                      <a:r>
                        <a:rPr lang="ru-RU" sz="3200" b="0" dirty="0">
                          <a:solidFill>
                            <a:schemeClr val="tx1"/>
                          </a:solidFill>
                          <a:latin typeface="Times New Roman" panose="02020603050405020304" pitchFamily="18" charset="0"/>
                          <a:cs typeface="Times New Roman" panose="02020603050405020304" pitchFamily="18" charset="0"/>
                        </a:rPr>
                        <a:t>антитела к ВИЧ</a:t>
                      </a:r>
                      <a:r>
                        <a:rPr lang="ru-RU" sz="3200" b="0" baseline="0" dirty="0">
                          <a:solidFill>
                            <a:schemeClr val="tx1"/>
                          </a:solidFill>
                          <a:latin typeface="Times New Roman" panose="02020603050405020304" pitchFamily="18" charset="0"/>
                          <a:cs typeface="Times New Roman" panose="02020603050405020304" pitchFamily="18" charset="0"/>
                        </a:rPr>
                        <a:t>             </a:t>
                      </a:r>
                    </a:p>
                    <a:p>
                      <a:pPr marL="0" indent="0" algn="ctr">
                        <a:buFont typeface="Arial" pitchFamily="34" charset="0"/>
                        <a:buNone/>
                      </a:pPr>
                      <a:endParaRPr lang="ru-RU" sz="3200" b="0" dirty="0">
                        <a:solidFill>
                          <a:schemeClr val="tx1"/>
                        </a:solidFill>
                        <a:latin typeface="Times New Roman" panose="02020603050405020304" pitchFamily="18" charset="0"/>
                        <a:cs typeface="Times New Roman" panose="02020603050405020304" pitchFamily="18" charset="0"/>
                      </a:endParaRPr>
                    </a:p>
                    <a:p>
                      <a:pPr marL="457200" indent="-457200" algn="ctr">
                        <a:buFont typeface="Arial" pitchFamily="34" charset="0"/>
                        <a:buChar char="•"/>
                      </a:pPr>
                      <a:endParaRPr lang="ru-RU" sz="3200" b="0" dirty="0">
                        <a:solidFill>
                          <a:schemeClr val="tx1"/>
                        </a:solidFill>
                        <a:latin typeface="Times New Roman" panose="02020603050405020304" pitchFamily="18" charset="0"/>
                        <a:cs typeface="Times New Roman" panose="02020603050405020304" pitchFamily="18" charset="0"/>
                      </a:endParaRPr>
                    </a:p>
                    <a:p>
                      <a:pPr marL="457200" indent="-457200" algn="ctr">
                        <a:buFont typeface="Arial" pitchFamily="34" charset="0"/>
                        <a:buChar char="•"/>
                      </a:pPr>
                      <a:r>
                        <a:rPr lang="ru-RU" sz="3200" b="0" dirty="0">
                          <a:solidFill>
                            <a:schemeClr val="tx1"/>
                          </a:solidFill>
                          <a:latin typeface="Times New Roman" panose="02020603050405020304" pitchFamily="18" charset="0"/>
                          <a:cs typeface="Times New Roman" panose="02020603050405020304" pitchFamily="18" charset="0"/>
                        </a:rPr>
                        <a:t>Обратиться</a:t>
                      </a:r>
                      <a:r>
                        <a:rPr lang="ru-RU" sz="3200" b="0" baseline="0" dirty="0">
                          <a:solidFill>
                            <a:schemeClr val="tx1"/>
                          </a:solidFill>
                          <a:latin typeface="Times New Roman" panose="02020603050405020304" pitchFamily="18" charset="0"/>
                          <a:cs typeface="Times New Roman" panose="02020603050405020304" pitchFamily="18" charset="0"/>
                        </a:rPr>
                        <a:t> </a:t>
                      </a:r>
                      <a:r>
                        <a:rPr lang="ru-RU" sz="3200" b="1" baseline="0" dirty="0">
                          <a:solidFill>
                            <a:schemeClr val="tx1"/>
                          </a:solidFill>
                          <a:latin typeface="Times New Roman" panose="02020603050405020304" pitchFamily="18" charset="0"/>
                          <a:cs typeface="Times New Roman" panose="02020603050405020304" pitchFamily="18" charset="0"/>
                        </a:rPr>
                        <a:t>в Центр СПИД  </a:t>
                      </a:r>
                      <a:endParaRPr lang="ru-RU" sz="32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sp>
        <p:nvSpPr>
          <p:cNvPr id="19" name="Стрелка вниз 18"/>
          <p:cNvSpPr/>
          <p:nvPr/>
        </p:nvSpPr>
        <p:spPr>
          <a:xfrm>
            <a:off x="8610600" y="4298523"/>
            <a:ext cx="1080120" cy="648072"/>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47546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p:cNvSpPr>
            <a:spLocks noGrp="1"/>
          </p:cNvSpPr>
          <p:nvPr>
            <p:ph type="title"/>
          </p:nvPr>
        </p:nvSpPr>
        <p:spPr>
          <a:xfrm>
            <a:off x="2247669" y="211820"/>
            <a:ext cx="9283931" cy="856846"/>
          </a:xfrm>
        </p:spPr>
        <p:txBody>
          <a:bodyPr>
            <a:normAutofit/>
          </a:bodyPr>
          <a:lstStyle/>
          <a:p>
            <a:r>
              <a:rPr lang="ru-RU" sz="3600" b="1" dirty="0">
                <a:solidFill>
                  <a:schemeClr val="tx1"/>
                </a:solidFill>
                <a:latin typeface="Times New Roman" panose="02020603050405020304" pitchFamily="18" charset="0"/>
                <a:cs typeface="Times New Roman" panose="02020603050405020304" pitchFamily="18" charset="0"/>
              </a:rPr>
              <a:t>Если тест на ВИЧ положительный</a:t>
            </a:r>
          </a:p>
        </p:txBody>
      </p:sp>
      <p:sp>
        <p:nvSpPr>
          <p:cNvPr id="17" name="Номер слайда 3"/>
          <p:cNvSpPr>
            <a:spLocks noGrp="1"/>
          </p:cNvSpPr>
          <p:nvPr>
            <p:ph type="sldNum" sz="quarter" idx="12"/>
          </p:nvPr>
        </p:nvSpPr>
        <p:spPr>
          <a:xfrm>
            <a:off x="8610600" y="6356350"/>
            <a:ext cx="2743200" cy="365125"/>
          </a:xfrm>
        </p:spPr>
        <p:txBody>
          <a:bodyPr/>
          <a:lstStyle/>
          <a:p>
            <a:fld id="{B041DE6A-7C46-4C14-A639-DD6B92F35D91}" type="slidenum">
              <a:rPr lang="ru-RU" smtClean="0">
                <a:latin typeface="Times New Roman" panose="02020603050405020304" pitchFamily="18" charset="0"/>
                <a:cs typeface="Times New Roman" panose="02020603050405020304" pitchFamily="18" charset="0"/>
              </a:rPr>
              <a:pPr/>
              <a:t>16</a:t>
            </a:fld>
            <a:endParaRPr lang="ru-RU" dirty="0">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1409700" y="1030304"/>
            <a:ext cx="9161451" cy="74523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rgbClr val="C00000"/>
                </a:solidFill>
                <a:latin typeface="Times New Roman" panose="02020603050405020304" pitchFamily="18" charset="0"/>
                <a:cs typeface="Times New Roman" panose="02020603050405020304" pitchFamily="18" charset="0"/>
              </a:rPr>
              <a:t>ВИЧ-инфекция – это еще не СПИД!</a:t>
            </a:r>
          </a:p>
        </p:txBody>
      </p:sp>
      <p:sp>
        <p:nvSpPr>
          <p:cNvPr id="19" name="Прямоугольник 18"/>
          <p:cNvSpPr/>
          <p:nvPr/>
        </p:nvSpPr>
        <p:spPr>
          <a:xfrm>
            <a:off x="1409700" y="1779835"/>
            <a:ext cx="9156700" cy="1354217"/>
          </a:xfrm>
          <a:prstGeom prst="rect">
            <a:avLst/>
          </a:prstGeom>
          <a:solidFill>
            <a:schemeClr val="accent6">
              <a:lumMod val="60000"/>
              <a:lumOff val="40000"/>
            </a:schemeClr>
          </a:solidFill>
          <a:ln>
            <a:solidFill>
              <a:srgbClr val="002060"/>
            </a:solidFill>
          </a:ln>
        </p:spPr>
        <p:txBody>
          <a:bodyPr wrap="square">
            <a:spAutoFit/>
          </a:bodyPr>
          <a:lstStyle/>
          <a:p>
            <a:pPr algn="ctr"/>
            <a:r>
              <a:rPr lang="ru-RU" sz="3200" b="1" dirty="0">
                <a:latin typeface="Times New Roman" panose="02020603050405020304" pitchFamily="18" charset="0"/>
                <a:cs typeface="Times New Roman" panose="02020603050405020304" pitchFamily="18" charset="0"/>
              </a:rPr>
              <a:t>ВИЧ инфекция </a:t>
            </a:r>
            <a:r>
              <a:rPr lang="ru-RU" sz="3200" b="1" dirty="0">
                <a:solidFill>
                  <a:srgbClr val="C00000"/>
                </a:solidFill>
                <a:latin typeface="Times New Roman" panose="02020603050405020304" pitchFamily="18" charset="0"/>
                <a:cs typeface="Times New Roman" panose="02020603050405020304" pitchFamily="18" charset="0"/>
              </a:rPr>
              <a:t>перестала быть смертельным </a:t>
            </a:r>
            <a:r>
              <a:rPr lang="ru-RU" sz="3200" b="1" dirty="0">
                <a:latin typeface="Times New Roman" panose="02020603050405020304" pitchFamily="18" charset="0"/>
                <a:cs typeface="Times New Roman" panose="02020603050405020304" pitchFamily="18" charset="0"/>
              </a:rPr>
              <a:t>заболеванием</a:t>
            </a:r>
            <a:endParaRPr lang="ru-RU" sz="3200"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
        <p:nvSpPr>
          <p:cNvPr id="20" name="Пятиугольник 19"/>
          <p:cNvSpPr/>
          <p:nvPr/>
        </p:nvSpPr>
        <p:spPr>
          <a:xfrm>
            <a:off x="901184" y="3104382"/>
            <a:ext cx="4932891" cy="2053579"/>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500" b="1" dirty="0">
                <a:solidFill>
                  <a:schemeClr val="tx1"/>
                </a:solidFill>
                <a:latin typeface="Times New Roman" panose="02020603050405020304" pitchFamily="18" charset="0"/>
                <a:cs typeface="Times New Roman" panose="02020603050405020304" pitchFamily="18" charset="0"/>
              </a:rPr>
              <a:t>Антиретровирусная терапия</a:t>
            </a:r>
          </a:p>
          <a:p>
            <a:pPr algn="ctr"/>
            <a:r>
              <a:rPr lang="ru-RU" sz="2500" b="1" dirty="0">
                <a:solidFill>
                  <a:schemeClr val="tx1"/>
                </a:solidFill>
                <a:latin typeface="Times New Roman" panose="02020603050405020304" pitchFamily="18" charset="0"/>
                <a:cs typeface="Times New Roman" panose="02020603050405020304" pitchFamily="18" charset="0"/>
              </a:rPr>
              <a:t>Гражданам РФ предоставляется бесплатно </a:t>
            </a:r>
          </a:p>
        </p:txBody>
      </p:sp>
      <p:sp>
        <p:nvSpPr>
          <p:cNvPr id="22" name="Прямоугольник 21"/>
          <p:cNvSpPr/>
          <p:nvPr/>
        </p:nvSpPr>
        <p:spPr>
          <a:xfrm>
            <a:off x="492675" y="5169768"/>
            <a:ext cx="11038925" cy="149773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a:solidFill>
                  <a:schemeClr val="tx1"/>
                </a:solidFill>
                <a:latin typeface="Times New Roman" panose="02020603050405020304" pitchFamily="18" charset="0"/>
                <a:cs typeface="Times New Roman" panose="02020603050405020304" pitchFamily="18" charset="0"/>
              </a:rPr>
              <a:t>Препарат нужно принимать </a:t>
            </a:r>
            <a:r>
              <a:rPr lang="ru-RU" sz="3600" b="1" dirty="0">
                <a:solidFill>
                  <a:schemeClr val="tx1"/>
                </a:solidFill>
                <a:latin typeface="Times New Roman" panose="02020603050405020304" pitchFamily="18" charset="0"/>
                <a:cs typeface="Times New Roman" panose="02020603050405020304" pitchFamily="18" charset="0"/>
              </a:rPr>
              <a:t>постоянно</a:t>
            </a:r>
            <a:r>
              <a:rPr lang="ru-RU" sz="3600" dirty="0">
                <a:solidFill>
                  <a:schemeClr val="tx1"/>
                </a:solidFill>
                <a:latin typeface="Times New Roman" panose="02020603050405020304" pitchFamily="18" charset="0"/>
                <a:cs typeface="Times New Roman" panose="02020603050405020304" pitchFamily="18" charset="0"/>
              </a:rPr>
              <a:t> и только </a:t>
            </a:r>
            <a:r>
              <a:rPr lang="ru-RU" sz="3600" b="1" dirty="0">
                <a:solidFill>
                  <a:schemeClr val="tx1"/>
                </a:solidFill>
                <a:latin typeface="Times New Roman" panose="02020603050405020304" pitchFamily="18" charset="0"/>
                <a:cs typeface="Times New Roman" panose="02020603050405020304" pitchFamily="18" charset="0"/>
              </a:rPr>
              <a:t>под контролем лечащего врача </a:t>
            </a:r>
          </a:p>
        </p:txBody>
      </p:sp>
      <p:sp>
        <p:nvSpPr>
          <p:cNvPr id="23" name="Номер слайда 3">
            <a:extLst>
              <a:ext uri="{FF2B5EF4-FFF2-40B4-BE49-F238E27FC236}">
                <a16:creationId xmlns:a16="http://schemas.microsoft.com/office/drawing/2014/main" id="{076B4023-58EC-03F9-E341-70A2D36E68AB}"/>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41DE6A-7C46-4C14-A639-DD6B92F35D91}" type="slidenum">
              <a:rPr lang="ru-RU" smtClean="0">
                <a:latin typeface="Times New Roman" panose="02020603050405020304" pitchFamily="18" charset="0"/>
                <a:cs typeface="Times New Roman" panose="02020603050405020304" pitchFamily="18" charset="0"/>
              </a:rPr>
              <a:pPr/>
              <a:t>16</a:t>
            </a:fld>
            <a:endParaRPr lang="ru-RU" dirty="0">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5838826" y="2962118"/>
            <a:ext cx="5333672" cy="237188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rgbClr val="FF0000"/>
                </a:solidFill>
                <a:latin typeface="Times New Roman" panose="02020603050405020304" pitchFamily="18" charset="0"/>
                <a:cs typeface="Times New Roman" panose="02020603050405020304" pitchFamily="18" charset="0"/>
              </a:rPr>
              <a:t>Уменьшает</a:t>
            </a:r>
            <a:r>
              <a:rPr lang="ru-RU" sz="2000" dirty="0">
                <a:solidFill>
                  <a:schemeClr val="tx1"/>
                </a:solidFill>
                <a:latin typeface="Times New Roman" panose="02020603050405020304" pitchFamily="18" charset="0"/>
                <a:cs typeface="Times New Roman" panose="02020603050405020304" pitchFamily="18" charset="0"/>
              </a:rPr>
              <a:t> вирусную нагрузку</a:t>
            </a:r>
          </a:p>
          <a:p>
            <a:r>
              <a:rPr lang="ru-RU" sz="2000" dirty="0">
                <a:solidFill>
                  <a:srgbClr val="FF0000"/>
                </a:solidFill>
                <a:latin typeface="Times New Roman" panose="02020603050405020304" pitchFamily="18" charset="0"/>
                <a:cs typeface="Times New Roman" panose="02020603050405020304" pitchFamily="18" charset="0"/>
              </a:rPr>
              <a:t>Поддерживает</a:t>
            </a:r>
            <a:r>
              <a:rPr lang="ru-RU" sz="2000" dirty="0">
                <a:solidFill>
                  <a:schemeClr val="tx1"/>
                </a:solidFill>
                <a:latin typeface="Times New Roman" panose="02020603050405020304" pitchFamily="18" charset="0"/>
                <a:cs typeface="Times New Roman" panose="02020603050405020304" pitchFamily="18" charset="0"/>
              </a:rPr>
              <a:t> иммунитет</a:t>
            </a:r>
          </a:p>
          <a:p>
            <a:r>
              <a:rPr lang="ru-RU" sz="2000" dirty="0">
                <a:solidFill>
                  <a:srgbClr val="FF0000"/>
                </a:solidFill>
                <a:latin typeface="Times New Roman" panose="02020603050405020304" pitchFamily="18" charset="0"/>
                <a:cs typeface="Times New Roman" panose="02020603050405020304" pitchFamily="18" charset="0"/>
              </a:rPr>
              <a:t>Снижает риск</a:t>
            </a:r>
            <a:r>
              <a:rPr lang="ru-RU" sz="2000" dirty="0">
                <a:solidFill>
                  <a:schemeClr val="tx1"/>
                </a:solidFill>
                <a:latin typeface="Times New Roman" panose="02020603050405020304" pitchFamily="18" charset="0"/>
                <a:cs typeface="Times New Roman" panose="02020603050405020304" pitchFamily="18" charset="0"/>
              </a:rPr>
              <a:t> оппортунистических инфекций</a:t>
            </a:r>
          </a:p>
          <a:p>
            <a:r>
              <a:rPr lang="ru-RU" sz="2000" dirty="0">
                <a:solidFill>
                  <a:srgbClr val="FF0000"/>
                </a:solidFill>
                <a:latin typeface="Times New Roman" panose="02020603050405020304" pitchFamily="18" charset="0"/>
                <a:cs typeface="Times New Roman" panose="02020603050405020304" pitchFamily="18" charset="0"/>
              </a:rPr>
              <a:t>Продлевает жизнь </a:t>
            </a:r>
            <a:r>
              <a:rPr lang="ru-RU" sz="2000" dirty="0">
                <a:solidFill>
                  <a:schemeClr val="tx1"/>
                </a:solidFill>
                <a:latin typeface="Times New Roman" panose="02020603050405020304" pitchFamily="18" charset="0"/>
                <a:cs typeface="Times New Roman" panose="02020603050405020304" pitchFamily="18" charset="0"/>
              </a:rPr>
              <a:t>и сохраняет ее качество</a:t>
            </a:r>
          </a:p>
          <a:p>
            <a:r>
              <a:rPr lang="ru-RU" sz="2000" dirty="0">
                <a:solidFill>
                  <a:srgbClr val="FF0000"/>
                </a:solidFill>
                <a:latin typeface="Times New Roman" panose="02020603050405020304" pitchFamily="18" charset="0"/>
                <a:cs typeface="Times New Roman" panose="02020603050405020304" pitchFamily="18" charset="0"/>
              </a:rPr>
              <a:t>Дает шанс </a:t>
            </a:r>
            <a:r>
              <a:rPr lang="ru-RU" sz="2000" dirty="0">
                <a:solidFill>
                  <a:schemeClr val="tx1"/>
                </a:solidFill>
                <a:latin typeface="Times New Roman" panose="02020603050405020304" pitchFamily="18" charset="0"/>
                <a:cs typeface="Times New Roman" panose="02020603050405020304" pitchFamily="18" charset="0"/>
              </a:rPr>
              <a:t>на рождение здорового ребенка</a:t>
            </a:r>
          </a:p>
        </p:txBody>
      </p:sp>
    </p:spTree>
    <p:extLst>
      <p:ext uri="{BB962C8B-B14F-4D97-AF65-F5344CB8AC3E}">
        <p14:creationId xmlns:p14="http://schemas.microsoft.com/office/powerpoint/2010/main" val="2020230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1958" y="1543707"/>
            <a:ext cx="10838793" cy="5419397"/>
          </a:xfrm>
          <a:prstGeom prst="rect">
            <a:avLst/>
          </a:prstGeom>
        </p:spPr>
      </p:pic>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2422582" y="581757"/>
            <a:ext cx="8931218" cy="856846"/>
          </a:xfrm>
        </p:spPr>
        <p:txBody>
          <a:bodyPr>
            <a:normAutofit fontScale="90000"/>
          </a:bodyPr>
          <a:lstStyle/>
          <a:p>
            <a:r>
              <a:rPr lang="ru-RU" sz="4400" b="1" dirty="0" smtClean="0">
                <a:solidFill>
                  <a:srgbClr val="000000"/>
                </a:solidFill>
                <a:latin typeface="Times New Roman" panose="02020603050405020304" pitchFamily="18" charset="0"/>
                <a:cs typeface="Times New Roman" panose="02020603050405020304" pitchFamily="18" charset="0"/>
              </a:rPr>
              <a:t>Профилактика ВИЧ-инфекции</a:t>
            </a: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0" y="1328717"/>
            <a:ext cx="11848289" cy="4419158"/>
          </a:xfrm>
          <a:prstGeom prst="rect">
            <a:avLst/>
          </a:prstGeom>
        </p:spPr>
        <p:txBody>
          <a:bodyPr wrap="square">
            <a:spAutoFit/>
          </a:bodyPr>
          <a:lstStyle/>
          <a:p>
            <a:pPr marL="898333" indent="-514350" algn="just" defTabSz="609630">
              <a:spcBef>
                <a:spcPts val="657"/>
              </a:spcBef>
              <a:buAutoNum type="arabicPeriod"/>
              <a:tabLst>
                <a:tab pos="679061" algn="l"/>
              </a:tabLst>
            </a:pPr>
            <a:r>
              <a:rPr lang="ru-RU" sz="2800" dirty="0">
                <a:solidFill>
                  <a:prstClr val="black"/>
                </a:solidFill>
                <a:latin typeface="Times New Roman" panose="02020603050405020304" pitchFamily="18" charset="0"/>
                <a:cs typeface="Times New Roman" panose="02020603050405020304" pitchFamily="18" charset="0"/>
              </a:rPr>
              <a:t>Просветительская работа, повышение уровня знаний населения, формирование ответственного отношения к здоровью.</a:t>
            </a:r>
          </a:p>
          <a:p>
            <a:pPr marL="898333" indent="-514350" algn="just" defTabSz="609630">
              <a:spcBef>
                <a:spcPts val="657"/>
              </a:spcBef>
              <a:buAutoNum type="arabicPeriod"/>
              <a:tabLst>
                <a:tab pos="679061" algn="l"/>
              </a:tabLst>
            </a:pPr>
            <a:r>
              <a:rPr lang="ru-RU" sz="2800" dirty="0">
                <a:solidFill>
                  <a:prstClr val="black"/>
                </a:solidFill>
                <a:latin typeface="Times New Roman" panose="02020603050405020304" pitchFamily="18" charset="0"/>
                <a:cs typeface="Times New Roman" panose="02020603050405020304" pitchFamily="18" charset="0"/>
              </a:rPr>
              <a:t>Использование барьерных методов контрацепции (презервативы)</a:t>
            </a:r>
          </a:p>
          <a:p>
            <a:pPr marL="898333" indent="-514350" algn="just" defTabSz="609630">
              <a:spcBef>
                <a:spcPts val="657"/>
              </a:spcBef>
              <a:buAutoNum type="arabicPeriod"/>
              <a:tabLst>
                <a:tab pos="679061" algn="l"/>
              </a:tabLst>
            </a:pPr>
            <a:r>
              <a:rPr lang="ru-RU" sz="2800" dirty="0">
                <a:solidFill>
                  <a:prstClr val="black"/>
                </a:solidFill>
                <a:latin typeface="Times New Roman" panose="02020603050405020304" pitchFamily="18" charset="0"/>
                <a:cs typeface="Times New Roman" panose="02020603050405020304" pitchFamily="18" charset="0"/>
              </a:rPr>
              <a:t>Стерильный инъекционный  инструментарий</a:t>
            </a:r>
          </a:p>
          <a:p>
            <a:pPr marL="898333" indent="-514350" algn="just" defTabSz="609630">
              <a:spcBef>
                <a:spcPts val="657"/>
              </a:spcBef>
              <a:buFontTx/>
              <a:buAutoNum type="arabicPeriod"/>
              <a:tabLst>
                <a:tab pos="679061" algn="l"/>
              </a:tabLst>
            </a:pPr>
            <a:r>
              <a:rPr lang="ru-RU" sz="2800" dirty="0">
                <a:solidFill>
                  <a:prstClr val="black"/>
                </a:solidFill>
                <a:latin typeface="Times New Roman" panose="02020603050405020304" pitchFamily="18" charset="0"/>
                <a:cs typeface="Times New Roman" panose="02020603050405020304" pitchFamily="18" charset="0"/>
              </a:rPr>
              <a:t>Регулярное прохождение тестирования на ВИЧ и инфекции, передающиеся половым путем</a:t>
            </a:r>
          </a:p>
          <a:p>
            <a:pPr marL="898333" indent="-514350" algn="just" defTabSz="609630">
              <a:spcBef>
                <a:spcPts val="657"/>
              </a:spcBef>
              <a:buFontTx/>
              <a:buAutoNum type="arabicPeriod"/>
              <a:tabLst>
                <a:tab pos="679061" algn="l"/>
              </a:tabLst>
            </a:pPr>
            <a:r>
              <a:rPr lang="ru-RU" sz="2800" dirty="0">
                <a:solidFill>
                  <a:prstClr val="black"/>
                </a:solidFill>
                <a:latin typeface="Times New Roman" panose="02020603050405020304" pitchFamily="18" charset="0"/>
                <a:cs typeface="Times New Roman" panose="02020603050405020304" pitchFamily="18" charset="0"/>
              </a:rPr>
              <a:t>Профилактика до и после возможного контакта (</a:t>
            </a:r>
            <a:r>
              <a:rPr lang="ru-RU" sz="2800" dirty="0" err="1">
                <a:solidFill>
                  <a:prstClr val="black"/>
                </a:solidFill>
                <a:latin typeface="Times New Roman" panose="02020603050405020304" pitchFamily="18" charset="0"/>
                <a:cs typeface="Times New Roman" panose="02020603050405020304" pitchFamily="18" charset="0"/>
              </a:rPr>
              <a:t>PrEP</a:t>
            </a:r>
            <a:r>
              <a:rPr lang="ru-RU" sz="2800" dirty="0">
                <a:solidFill>
                  <a:prstClr val="black"/>
                </a:solidFill>
                <a:latin typeface="Times New Roman" panose="02020603050405020304" pitchFamily="18" charset="0"/>
                <a:cs typeface="Times New Roman" panose="02020603050405020304" pitchFamily="18" charset="0"/>
              </a:rPr>
              <a:t> и PEP)</a:t>
            </a:r>
          </a:p>
          <a:p>
            <a:pPr marL="898333" indent="-514350" algn="just" defTabSz="609630">
              <a:spcBef>
                <a:spcPts val="657"/>
              </a:spcBef>
              <a:buFontTx/>
              <a:buAutoNum type="arabicPeriod"/>
              <a:tabLst>
                <a:tab pos="679061" algn="l"/>
              </a:tabLst>
            </a:pPr>
            <a:r>
              <a:rPr lang="ru-RU" sz="2800" dirty="0">
                <a:solidFill>
                  <a:prstClr val="black"/>
                </a:solidFill>
                <a:latin typeface="Times New Roman" panose="02020603050405020304" pitchFamily="18" charset="0"/>
                <a:cs typeface="Times New Roman" panose="02020603050405020304" pitchFamily="18" charset="0"/>
              </a:rPr>
              <a:t>Своевременное назначение АРВТ при необходимости, комплексное лечение, наблюдение у врача-специалиста</a:t>
            </a:r>
          </a:p>
        </p:txBody>
      </p:sp>
    </p:spTree>
    <p:extLst>
      <p:ext uri="{BB962C8B-B14F-4D97-AF65-F5344CB8AC3E}">
        <p14:creationId xmlns:p14="http://schemas.microsoft.com/office/powerpoint/2010/main" val="5906641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2581" y="393701"/>
            <a:ext cx="8664519" cy="856846"/>
          </a:xfrm>
        </p:spPr>
        <p:txBody>
          <a:bodyPr>
            <a:normAutofit fontScale="90000"/>
          </a:bodyPr>
          <a:lstStyle/>
          <a:p>
            <a:pPr algn="ctr"/>
            <a:r>
              <a:rPr lang="ru-RU" b="1" dirty="0">
                <a:solidFill>
                  <a:schemeClr val="tx1"/>
                </a:solidFill>
                <a:latin typeface="Times New Roman" panose="02020603050405020304" pitchFamily="18" charset="0"/>
                <a:cs typeface="Times New Roman" panose="02020603050405020304" pitchFamily="18" charset="0"/>
              </a:rPr>
              <a:t>Развенчиваем мифы о ВИЧ-инфекции</a:t>
            </a: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0" y="1250547"/>
            <a:ext cx="6096000" cy="2862322"/>
          </a:xfrm>
          <a:prstGeom prst="rect">
            <a:avLst/>
          </a:prstGeom>
        </p:spPr>
        <p:txBody>
          <a:bodyPr>
            <a:spAutoFit/>
          </a:bodyPr>
          <a:lstStyle/>
          <a:p>
            <a:pPr algn="just"/>
            <a:r>
              <a:rPr lang="ru-RU" sz="2000" b="1" dirty="0">
                <a:latin typeface="Times New Roman" panose="02020603050405020304" pitchFamily="18" charset="0"/>
                <a:cs typeface="Times New Roman" panose="02020603050405020304" pitchFamily="18" charset="0"/>
              </a:rPr>
              <a:t>* </a:t>
            </a:r>
            <a:r>
              <a:rPr lang="ru-RU" sz="2000" b="1" dirty="0" smtClean="0">
                <a:latin typeface="Times New Roman" panose="02020603050405020304" pitchFamily="18" charset="0"/>
                <a:cs typeface="Times New Roman" panose="02020603050405020304" pitchFamily="18" charset="0"/>
              </a:rPr>
              <a:t>Миф </a:t>
            </a:r>
            <a:r>
              <a:rPr lang="ru-RU" sz="2000" b="1" dirty="0">
                <a:latin typeface="Times New Roman" panose="02020603050405020304" pitchFamily="18" charset="0"/>
                <a:cs typeface="Times New Roman" panose="02020603050405020304" pitchFamily="18" charset="0"/>
              </a:rPr>
              <a:t>1: ВИЧ передается через бытовые контакты.</a:t>
            </a:r>
          </a:p>
          <a:p>
            <a:pPr algn="just"/>
            <a:r>
              <a:rPr lang="ru-RU" sz="2000" b="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Реальность</a:t>
            </a:r>
            <a:r>
              <a:rPr lang="ru-RU" sz="2000" dirty="0">
                <a:latin typeface="Times New Roman" panose="02020603050405020304" pitchFamily="18" charset="0"/>
                <a:cs typeface="Times New Roman" panose="02020603050405020304" pitchFamily="18" charset="0"/>
              </a:rPr>
              <a:t>: Это одно из самых распространенных заблуждений. ВИЧ НЕ передается через рукопожатия, объятия, поцелуи, общую посуду, одежду, пользование общественным туалетом, бассейном, через воздух или укусы насекомых. Вирус погибает вне организма человека или в концентрациях, недостаточных для заражения.</a:t>
            </a:r>
            <a:endParaRPr lang="ru-RU" sz="2000" dirty="0" smtClean="0">
              <a:solidFill>
                <a:srgbClr val="00000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6031149" y="3618689"/>
            <a:ext cx="6160851" cy="3170099"/>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   Миф 2: ВИЧ – это "чума", неизлечимая болезнь, ведущая к неминуемой смерти.</a:t>
            </a:r>
          </a:p>
          <a:p>
            <a:pPr algn="just"/>
            <a:r>
              <a:rPr lang="ru-RU" sz="2000" dirty="0">
                <a:latin typeface="Times New Roman" panose="02020603050405020304" pitchFamily="18" charset="0"/>
                <a:cs typeface="Times New Roman" panose="02020603050405020304" pitchFamily="18" charset="0"/>
              </a:rPr>
              <a:t>    *   Реальность: ВИЧ-инфекция – это хроническое заболевание, которое можно контролировать. Современные антиретровирусные препараты позволяют людям с ВИЧ жить долгой, полноценной жизнью, достигать неопределяемой вирусной нагрузки и не допускать развития СПИДа. Это не "смертный приговор", а заболевание, требующее пожизненного лечения и наблюдения.</a:t>
            </a:r>
          </a:p>
        </p:txBody>
      </p:sp>
    </p:spTree>
    <p:extLst>
      <p:ext uri="{BB962C8B-B14F-4D97-AF65-F5344CB8AC3E}">
        <p14:creationId xmlns:p14="http://schemas.microsoft.com/office/powerpoint/2010/main" val="13679717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2581" y="393701"/>
            <a:ext cx="8664519" cy="856846"/>
          </a:xfrm>
        </p:spPr>
        <p:txBody>
          <a:bodyPr>
            <a:normAutofit fontScale="90000"/>
          </a:bodyPr>
          <a:lstStyle/>
          <a:p>
            <a:pPr algn="ctr"/>
            <a:r>
              <a:rPr lang="ru-RU" b="1" dirty="0">
                <a:solidFill>
                  <a:schemeClr val="tx1"/>
                </a:solidFill>
                <a:latin typeface="Times New Roman" panose="02020603050405020304" pitchFamily="18" charset="0"/>
                <a:cs typeface="Times New Roman" panose="02020603050405020304" pitchFamily="18" charset="0"/>
              </a:rPr>
              <a:t>Развенчиваем мифы о ВИЧ-инфекции</a:t>
            </a: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0" y="1250547"/>
            <a:ext cx="6096000" cy="2862322"/>
          </a:xfrm>
          <a:prstGeom prst="rect">
            <a:avLst/>
          </a:prstGeom>
        </p:spPr>
        <p:txBody>
          <a:bodyPr>
            <a:spAutoFit/>
          </a:bodyPr>
          <a:lstStyle/>
          <a:p>
            <a:pPr algn="just"/>
            <a:r>
              <a:rPr lang="ru-RU" sz="2000" b="1" dirty="0">
                <a:latin typeface="Times New Roman" panose="02020603050405020304" pitchFamily="18" charset="0"/>
                <a:cs typeface="Times New Roman" panose="02020603050405020304" pitchFamily="18" charset="0"/>
              </a:rPr>
              <a:t>*   Миф 3: ВИЧ – это болезнь "определенных групп населения" (наркоманов, гомосексуалов, людей с низкой социальной ответственностью).</a:t>
            </a:r>
          </a:p>
          <a:p>
            <a:pPr algn="just"/>
            <a:r>
              <a:rPr lang="ru-RU" sz="2000" b="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Реальность: ВИЧ может коснуться любого человека, независимо от его пола, возраста, сексуальной ориентации, социального статуса или образа жизни. Основные пути передачи – половой и через кровь, что делает уязвимым каждого, кто не соблюдает меры предосторожности.</a:t>
            </a:r>
            <a:endParaRPr lang="ru-RU" sz="2000" dirty="0" smtClean="0">
              <a:solidFill>
                <a:srgbClr val="00000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6031149" y="3846330"/>
            <a:ext cx="6160851" cy="2246769"/>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   Миф 4: ВИЧ-инфицированный человек всегда выглядит больным и слабым.</a:t>
            </a:r>
          </a:p>
          <a:p>
            <a:pPr algn="just"/>
            <a:r>
              <a:rPr lang="ru-RU" sz="2000" b="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Реальность: На ранних стадиях ВИЧ-инфекция может протекать бессимптомно в течение многих лет. Человек может выглядеть абсолютно здоровым, но при этом быть носителем вируса и потенциально заразным. Именно поэтому тестирование так важно.</a:t>
            </a:r>
          </a:p>
        </p:txBody>
      </p:sp>
    </p:spTree>
    <p:extLst>
      <p:ext uri="{BB962C8B-B14F-4D97-AF65-F5344CB8AC3E}">
        <p14:creationId xmlns:p14="http://schemas.microsoft.com/office/powerpoint/2010/main" val="1058133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4600" y="266110"/>
            <a:ext cx="6767625" cy="856846"/>
          </a:xfrm>
        </p:spPr>
        <p:txBody>
          <a:bodyPr/>
          <a:lstStyle/>
          <a:p>
            <a:pPr algn="ctr"/>
            <a:r>
              <a:rPr lang="ru-RU" b="1" dirty="0">
                <a:solidFill>
                  <a:schemeClr val="tx1"/>
                </a:solidFill>
                <a:latin typeface="Times New Roman" panose="02020603050405020304" pitchFamily="18" charset="0"/>
                <a:cs typeface="Times New Roman" panose="02020603050405020304" pitchFamily="18" charset="0"/>
              </a:rPr>
              <a:t>Что такое ВИЧ? </a:t>
            </a: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26124" y="1474234"/>
            <a:ext cx="5927835" cy="4154984"/>
          </a:xfrm>
          <a:prstGeom prst="rect">
            <a:avLst/>
          </a:prstGeom>
        </p:spPr>
        <p:txBody>
          <a:bodyPr wrap="square">
            <a:spAutoFit/>
          </a:bodyPr>
          <a:lstStyle/>
          <a:p>
            <a:pPr lvl="0" indent="540000" algn="just">
              <a:defRPr/>
            </a:pPr>
            <a:r>
              <a:rPr lang="ru-RU" sz="2400" b="1" dirty="0">
                <a:latin typeface="Times New Roman" panose="02020603050405020304" pitchFamily="18" charset="0"/>
                <a:cs typeface="Times New Roman" panose="02020603050405020304" pitchFamily="18" charset="0"/>
              </a:rPr>
              <a:t>ВИЧ-инфекция — </a:t>
            </a:r>
            <a:r>
              <a:rPr lang="ru-RU" sz="2400" dirty="0">
                <a:latin typeface="Times New Roman" panose="02020603050405020304" pitchFamily="18" charset="0"/>
                <a:cs typeface="Times New Roman" panose="02020603050405020304" pitchFamily="18" charset="0"/>
              </a:rPr>
              <a:t>это </a:t>
            </a:r>
            <a:r>
              <a:rPr lang="ru-RU" sz="2400" dirty="0" smtClean="0">
                <a:latin typeface="Times New Roman" panose="02020603050405020304" pitchFamily="18" charset="0"/>
                <a:cs typeface="Times New Roman" panose="02020603050405020304" pitchFamily="18" charset="0"/>
              </a:rPr>
              <a:t>хроническое медленно прогрессирующее </a:t>
            </a:r>
            <a:r>
              <a:rPr lang="ru-RU" sz="2400" dirty="0">
                <a:latin typeface="Times New Roman" panose="02020603050405020304" pitchFamily="18" charset="0"/>
                <a:cs typeface="Times New Roman" panose="02020603050405020304" pitchFamily="18" charset="0"/>
              </a:rPr>
              <a:t>инфекционное заболевание, вызываемое</a:t>
            </a:r>
            <a:r>
              <a:rPr lang="ru-RU" sz="2400" b="1" dirty="0">
                <a:latin typeface="Times New Roman" panose="02020603050405020304" pitchFamily="18" charset="0"/>
                <a:cs typeface="Times New Roman" panose="02020603050405020304" pitchFamily="18" charset="0"/>
              </a:rPr>
              <a:t> вирусом иммунодефицита человека (ВИЧ), </a:t>
            </a:r>
            <a:r>
              <a:rPr lang="ru-RU" sz="2400" dirty="0">
                <a:latin typeface="Times New Roman" panose="02020603050405020304" pitchFamily="18" charset="0"/>
                <a:cs typeface="Times New Roman" panose="02020603050405020304" pitchFamily="18" charset="0"/>
              </a:rPr>
              <a:t>поражающий клетки иммунной </a:t>
            </a:r>
            <a:r>
              <a:rPr lang="ru-RU" sz="2400" dirty="0" smtClean="0">
                <a:latin typeface="Times New Roman" panose="02020603050405020304" pitchFamily="18" charset="0"/>
                <a:cs typeface="Times New Roman" panose="02020603050405020304" pitchFamily="18" charset="0"/>
              </a:rPr>
              <a:t>системы (T-лимфоциты</a:t>
            </a:r>
            <a:r>
              <a:rPr lang="ru-RU" sz="2400" dirty="0">
                <a:latin typeface="Times New Roman" panose="02020603050405020304" pitchFamily="18" charset="0"/>
                <a:cs typeface="Times New Roman" panose="02020603050405020304" pitchFamily="18" charset="0"/>
              </a:rPr>
              <a:t>). </a:t>
            </a:r>
            <a:endParaRPr lang="ru-RU" sz="2400" dirty="0" smtClean="0">
              <a:latin typeface="Times New Roman" panose="02020603050405020304" pitchFamily="18" charset="0"/>
              <a:cs typeface="Times New Roman" panose="02020603050405020304" pitchFamily="18" charset="0"/>
            </a:endParaRPr>
          </a:p>
          <a:p>
            <a:pPr lvl="0" indent="540000" algn="just">
              <a:defRPr/>
            </a:pPr>
            <a:endParaRPr kumimoji="0" lang="ru-RU" sz="2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endParaRPr>
          </a:p>
          <a:p>
            <a:pPr lvl="0" indent="540000" algn="just">
              <a:defRPr/>
            </a:pPr>
            <a:r>
              <a:rPr lang="ru-RU" sz="2400" dirty="0">
                <a:latin typeface="Times New Roman" panose="02020603050405020304" pitchFamily="18" charset="0"/>
                <a:cs typeface="Times New Roman" panose="02020603050405020304" pitchFamily="18" charset="0"/>
              </a:rPr>
              <a:t>При отсутствии лечения, течение заболевания приводит </a:t>
            </a:r>
            <a:r>
              <a:rPr lang="ru-RU" sz="2400" b="1" dirty="0">
                <a:latin typeface="Times New Roman" panose="02020603050405020304" pitchFamily="18" charset="0"/>
                <a:cs typeface="Times New Roman" panose="02020603050405020304" pitchFamily="18" charset="0"/>
              </a:rPr>
              <a:t>к синдрому приобретенного иммунодефицита (СПИД).</a:t>
            </a:r>
            <a:r>
              <a:rPr kumimoji="0" lang="ru-RU" sz="2400" b="1" i="0" u="none" strike="noStrike" kern="1200" cap="none" spc="0" normalizeH="0" baseline="0" noProof="0" dirty="0" smtClean="0">
                <a:ln>
                  <a:noFill/>
                </a:ln>
                <a:solidFill>
                  <a:srgbClr val="0D0D0D"/>
                </a:solidFill>
                <a:effectLst/>
                <a:uLnTx/>
                <a:uFillTx/>
                <a:latin typeface="Times New Roman" panose="02020603050405020304" pitchFamily="18" charset="0"/>
                <a:cs typeface="Times New Roman" panose="02020603050405020304" pitchFamily="18" charset="0"/>
              </a:rPr>
              <a:t> </a:t>
            </a:r>
            <a:endParaRPr kumimoji="0" lang="ru-RU" sz="2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endParaRPr>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9061" y="1474234"/>
            <a:ext cx="5760185" cy="3181849"/>
          </a:xfrm>
        </p:spPr>
      </p:pic>
    </p:spTree>
    <p:extLst>
      <p:ext uri="{BB962C8B-B14F-4D97-AF65-F5344CB8AC3E}">
        <p14:creationId xmlns:p14="http://schemas.microsoft.com/office/powerpoint/2010/main" val="1386203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2581" y="393701"/>
            <a:ext cx="8664519" cy="856846"/>
          </a:xfrm>
        </p:spPr>
        <p:txBody>
          <a:bodyPr>
            <a:normAutofit fontScale="90000"/>
          </a:bodyPr>
          <a:lstStyle/>
          <a:p>
            <a:pPr algn="ctr"/>
            <a:r>
              <a:rPr lang="ru-RU" b="1" dirty="0">
                <a:solidFill>
                  <a:schemeClr val="tx1"/>
                </a:solidFill>
                <a:latin typeface="Times New Roman" panose="02020603050405020304" pitchFamily="18" charset="0"/>
                <a:cs typeface="Times New Roman" panose="02020603050405020304" pitchFamily="18" charset="0"/>
              </a:rPr>
              <a:t>Развенчиваем мифы о ВИЧ-инфекции</a:t>
            </a: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0" y="1250547"/>
            <a:ext cx="6096000" cy="4093428"/>
          </a:xfrm>
          <a:prstGeom prst="rect">
            <a:avLst/>
          </a:prstGeom>
        </p:spPr>
        <p:txBody>
          <a:bodyPr>
            <a:spAutoFit/>
          </a:bodyPr>
          <a:lstStyle/>
          <a:p>
            <a:pPr algn="just"/>
            <a:r>
              <a:rPr lang="ru-RU" sz="2000" b="1" dirty="0">
                <a:latin typeface="Times New Roman" panose="02020603050405020304" pitchFamily="18" charset="0"/>
                <a:cs typeface="Times New Roman" panose="02020603050405020304" pitchFamily="18" charset="0"/>
              </a:rPr>
              <a:t>*   Миф 5: Если у партнера ВИЧ, а я здоров, можно </a:t>
            </a:r>
            <a:r>
              <a:rPr lang="ru-RU" sz="2000" b="1" dirty="0" smtClean="0">
                <a:latin typeface="Times New Roman" panose="02020603050405020304" pitchFamily="18" charset="0"/>
                <a:cs typeface="Times New Roman" panose="02020603050405020304" pitchFamily="18" charset="0"/>
              </a:rPr>
              <a:t>не использовать барьерные контрацептивы.</a:t>
            </a:r>
            <a:endParaRPr lang="ru-RU" sz="2000" b="1"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    *   Реальность: Если ВИЧ-позитивный партнер регулярно принимает АРВТ и достиг неопределяемой вирусной нагрузки (Н=Н), риск передачи ВИЧ действительно </a:t>
            </a:r>
            <a:r>
              <a:rPr lang="ru-RU" sz="2000" b="1" dirty="0">
                <a:latin typeface="Times New Roman" panose="02020603050405020304" pitchFamily="18" charset="0"/>
                <a:cs typeface="Times New Roman" panose="02020603050405020304" pitchFamily="18" charset="0"/>
              </a:rPr>
              <a:t>крайне низок. </a:t>
            </a:r>
            <a:r>
              <a:rPr lang="ru-RU" sz="2000" dirty="0">
                <a:latin typeface="Times New Roman" panose="02020603050405020304" pitchFamily="18" charset="0"/>
                <a:cs typeface="Times New Roman" panose="02020603050405020304" pitchFamily="18" charset="0"/>
              </a:rPr>
              <a:t>Однако, для полной уверенности и защиты от других инфекций, передающихся половым путем (ИППП), использование презерватива по-прежнему рекомендуется. В ситуациях, когда статус партнера неизвестен или вирусная нагрузка не определена/не контролируется, презерватив – это обязательная мера защиты.</a:t>
            </a:r>
            <a:endParaRPr lang="ru-RU" sz="2000" dirty="0" smtClean="0">
              <a:solidFill>
                <a:srgbClr val="00000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6031149" y="4599920"/>
            <a:ext cx="6160851" cy="1938992"/>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   Миф 6: ВИЧ можно заразиться через кровь комара</a:t>
            </a:r>
            <a:r>
              <a:rPr lang="ru-RU" sz="2000" dirty="0">
                <a:latin typeface="Times New Roman" panose="02020603050405020304" pitchFamily="18" charset="0"/>
                <a:cs typeface="Times New Roman" panose="02020603050405020304" pitchFamily="18" charset="0"/>
              </a:rPr>
              <a:t>.</a:t>
            </a:r>
          </a:p>
          <a:p>
            <a:pPr algn="just"/>
            <a:r>
              <a:rPr lang="ru-RU" sz="2000" dirty="0">
                <a:latin typeface="Times New Roman" panose="02020603050405020304" pitchFamily="18" charset="0"/>
                <a:cs typeface="Times New Roman" panose="02020603050405020304" pitchFamily="18" charset="0"/>
              </a:rPr>
              <a:t>    *   Реальность: Комары и другие насекомые не являются переносчиками ВИЧ. Вирус не может размножаться в организме насекомого и не передается через его пищеварительную систему.</a:t>
            </a:r>
          </a:p>
        </p:txBody>
      </p:sp>
    </p:spTree>
    <p:extLst>
      <p:ext uri="{BB962C8B-B14F-4D97-AF65-F5344CB8AC3E}">
        <p14:creationId xmlns:p14="http://schemas.microsoft.com/office/powerpoint/2010/main" val="3635235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2581" y="393701"/>
            <a:ext cx="8664519" cy="856846"/>
          </a:xfrm>
        </p:spPr>
        <p:txBody>
          <a:bodyPr>
            <a:normAutofit/>
          </a:bodyPr>
          <a:lstStyle/>
          <a:p>
            <a:pPr algn="ctr"/>
            <a:r>
              <a:rPr lang="ru-RU" b="1" dirty="0" smtClean="0">
                <a:solidFill>
                  <a:schemeClr val="tx1"/>
                </a:solidFill>
                <a:latin typeface="Times New Roman" panose="02020603050405020304" pitchFamily="18" charset="0"/>
                <a:cs typeface="Times New Roman" panose="02020603050405020304" pitchFamily="18" charset="0"/>
              </a:rPr>
              <a:t>Мифы о ВИЧ-инфекции</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0" y="1262844"/>
            <a:ext cx="6229350" cy="4401205"/>
          </a:xfrm>
          <a:prstGeom prst="rect">
            <a:avLst/>
          </a:prstGeom>
        </p:spPr>
        <p:txBody>
          <a:bodyPr wrap="square">
            <a:spAutoFit/>
          </a:bodyPr>
          <a:lstStyle/>
          <a:p>
            <a:r>
              <a:rPr lang="ru-RU" sz="2000" b="1" dirty="0">
                <a:latin typeface="Times New Roman" panose="02020603050405020304" pitchFamily="18" charset="0"/>
                <a:cs typeface="Times New Roman" panose="02020603050405020304" pitchFamily="18" charset="0"/>
              </a:rPr>
              <a:t>Миф </a:t>
            </a:r>
            <a:r>
              <a:rPr lang="ru-RU" sz="2000" b="1" dirty="0" smtClean="0">
                <a:latin typeface="Times New Roman" panose="02020603050405020304" pitchFamily="18" charset="0"/>
                <a:cs typeface="Times New Roman" panose="02020603050405020304" pitchFamily="18" charset="0"/>
              </a:rPr>
              <a:t>7: </a:t>
            </a:r>
            <a:r>
              <a:rPr lang="ru-RU" sz="2000" b="1" dirty="0">
                <a:latin typeface="Times New Roman" panose="02020603050405020304" pitchFamily="18" charset="0"/>
                <a:cs typeface="Times New Roman" panose="02020603050405020304" pitchFamily="18" charset="0"/>
              </a:rPr>
              <a:t>ВИЧ-положительные матери всегда передают вирус своим детям</a:t>
            </a:r>
          </a:p>
          <a:p>
            <a:endParaRPr lang="ru-RU" sz="2000" b="1" dirty="0" smtClean="0">
              <a:latin typeface="Times New Roman" panose="02020603050405020304" pitchFamily="18" charset="0"/>
              <a:cs typeface="Times New Roman" panose="02020603050405020304" pitchFamily="18" charset="0"/>
            </a:endParaRPr>
          </a:p>
          <a:p>
            <a:pPr algn="just"/>
            <a:r>
              <a:rPr lang="ru-RU" sz="2000" dirty="0" smtClean="0">
                <a:latin typeface="Times New Roman" panose="02020603050405020304" pitchFamily="18" charset="0"/>
                <a:cs typeface="Times New Roman" panose="02020603050405020304" pitchFamily="18" charset="0"/>
              </a:rPr>
              <a:t>Нет, не </a:t>
            </a:r>
            <a:r>
              <a:rPr lang="ru-RU" sz="2000" dirty="0">
                <a:latin typeface="Times New Roman" panose="02020603050405020304" pitchFamily="18" charset="0"/>
                <a:cs typeface="Times New Roman" panose="02020603050405020304" pitchFamily="18" charset="0"/>
              </a:rPr>
              <a:t>всегда. Передача ВИЧ от матери ребенку – может произойти на любом сроке беременности, во время родов и при грудном вскармливании. В основном, передача инфекции происходит в последние недели беременности и во время родов. Без профилактики частота передачи ВИЧ от матери ребенку составляет около 20%. </a:t>
            </a:r>
            <a:r>
              <a:rPr lang="ru-RU" sz="2000" dirty="0" smtClean="0">
                <a:latin typeface="Times New Roman" panose="02020603050405020304" pitchFamily="18" charset="0"/>
                <a:cs typeface="Times New Roman" panose="02020603050405020304" pitchFamily="18" charset="0"/>
              </a:rPr>
              <a:t>Грудное вскармливание </a:t>
            </a:r>
            <a:r>
              <a:rPr lang="ru-RU" sz="2000" dirty="0">
                <a:latin typeface="Times New Roman" panose="02020603050405020304" pitchFamily="18" charset="0"/>
                <a:cs typeface="Times New Roman" panose="02020603050405020304" pitchFamily="18" charset="0"/>
              </a:rPr>
              <a:t>увеличивает риск передачи ВИЧ </a:t>
            </a:r>
            <a:r>
              <a:rPr lang="ru-RU" sz="2000" dirty="0" smtClean="0">
                <a:latin typeface="Times New Roman" panose="02020603050405020304" pitchFamily="18" charset="0"/>
                <a:cs typeface="Times New Roman" panose="02020603050405020304" pitchFamily="18" charset="0"/>
              </a:rPr>
              <a:t>ребенку почти </a:t>
            </a:r>
            <a:r>
              <a:rPr lang="ru-RU" sz="2000" dirty="0">
                <a:latin typeface="Times New Roman" panose="02020603050405020304" pitchFamily="18" charset="0"/>
                <a:cs typeface="Times New Roman" panose="02020603050405020304" pitchFamily="18" charset="0"/>
              </a:rPr>
              <a:t>в два раза. ВИЧ-положительные матери могут родить здоровых детей при условии своевременного начала и регулярного приема антиретровирусных </a:t>
            </a:r>
            <a:r>
              <a:rPr lang="ru-RU" sz="2000" dirty="0" smtClean="0">
                <a:latin typeface="Times New Roman" panose="02020603050405020304" pitchFamily="18" charset="0"/>
                <a:cs typeface="Times New Roman" panose="02020603050405020304" pitchFamily="18" charset="0"/>
              </a:rPr>
              <a:t>препаратов</a:t>
            </a:r>
            <a:r>
              <a:rPr lang="ru-RU" sz="2000" dirty="0">
                <a:latin typeface="Times New Roman" panose="02020603050405020304" pitchFamily="18" charset="0"/>
                <a:cs typeface="Times New Roman" panose="02020603050405020304" pitchFamily="18" charset="0"/>
              </a:rPr>
              <a:t>.</a:t>
            </a:r>
          </a:p>
        </p:txBody>
      </p:sp>
      <p:sp>
        <p:nvSpPr>
          <p:cNvPr id="10" name="Прямоугольник 9"/>
          <p:cNvSpPr/>
          <p:nvPr/>
        </p:nvSpPr>
        <p:spPr>
          <a:xfrm>
            <a:off x="6496050" y="2386032"/>
            <a:ext cx="5695950" cy="4708981"/>
          </a:xfrm>
          <a:prstGeom prst="rect">
            <a:avLst/>
          </a:prstGeom>
        </p:spPr>
        <p:txBody>
          <a:bodyPr wrap="square">
            <a:spAutoFit/>
          </a:bodyPr>
          <a:lstStyle/>
          <a:p>
            <a:r>
              <a:rPr lang="ru-RU" sz="2000" b="1" dirty="0">
                <a:solidFill>
                  <a:srgbClr val="000000"/>
                </a:solidFill>
                <a:latin typeface="Times New Roman" panose="02020603050405020304" pitchFamily="18" charset="0"/>
                <a:cs typeface="Times New Roman" panose="02020603050405020304" pitchFamily="18" charset="0"/>
              </a:rPr>
              <a:t>Миф 8</a:t>
            </a:r>
            <a:r>
              <a:rPr lang="ru-RU" sz="2000" b="1" dirty="0" smtClean="0">
                <a:solidFill>
                  <a:srgbClr val="000000"/>
                </a:solidFill>
                <a:latin typeface="Times New Roman" panose="02020603050405020304" pitchFamily="18" charset="0"/>
                <a:cs typeface="Times New Roman" panose="02020603050405020304" pitchFamily="18" charset="0"/>
              </a:rPr>
              <a:t>: </a:t>
            </a:r>
            <a:r>
              <a:rPr lang="ru-RU" sz="2000" b="1" dirty="0">
                <a:solidFill>
                  <a:srgbClr val="000000"/>
                </a:solidFill>
                <a:latin typeface="Times New Roman" panose="02020603050405020304" pitchFamily="18" charset="0"/>
                <a:cs typeface="Times New Roman" panose="02020603050405020304" pitchFamily="18" charset="0"/>
              </a:rPr>
              <a:t>Анализы на ВИЧ часто ложные</a:t>
            </a:r>
          </a:p>
          <a:p>
            <a:endParaRPr lang="ru-RU" sz="2000" b="1" dirty="0">
              <a:solidFill>
                <a:srgbClr val="000000"/>
              </a:solidFill>
              <a:latin typeface="Times New Roman" panose="02020603050405020304" pitchFamily="18" charset="0"/>
              <a:cs typeface="Times New Roman" panose="02020603050405020304" pitchFamily="18" charset="0"/>
            </a:endParaRPr>
          </a:p>
          <a:p>
            <a:pPr algn="just"/>
            <a:r>
              <a:rPr lang="ru-RU" sz="2000" dirty="0" smtClean="0">
                <a:solidFill>
                  <a:srgbClr val="000000"/>
                </a:solidFill>
                <a:latin typeface="Times New Roman" panose="02020603050405020304" pitchFamily="18" charset="0"/>
                <a:cs typeface="Times New Roman" panose="02020603050405020304" pitchFamily="18" charset="0"/>
              </a:rPr>
              <a:t>Все </a:t>
            </a:r>
            <a:r>
              <a:rPr lang="ru-RU" sz="2000" dirty="0">
                <a:solidFill>
                  <a:srgbClr val="000000"/>
                </a:solidFill>
                <a:latin typeface="Times New Roman" panose="02020603050405020304" pitchFamily="18" charset="0"/>
                <a:cs typeface="Times New Roman" panose="02020603050405020304" pitchFamily="18" charset="0"/>
              </a:rPr>
              <a:t>не так </a:t>
            </a:r>
            <a:r>
              <a:rPr lang="ru-RU" sz="2000" dirty="0" smtClean="0">
                <a:solidFill>
                  <a:srgbClr val="000000"/>
                </a:solidFill>
                <a:latin typeface="Times New Roman" panose="02020603050405020304" pitchFamily="18" charset="0"/>
                <a:cs typeface="Times New Roman" panose="02020603050405020304" pitchFamily="18" charset="0"/>
              </a:rPr>
              <a:t>просто. </a:t>
            </a:r>
            <a:r>
              <a:rPr lang="ru-RU" sz="2000" dirty="0">
                <a:solidFill>
                  <a:srgbClr val="000000"/>
                </a:solidFill>
                <a:latin typeface="Times New Roman" panose="02020603050405020304" pitchFamily="18" charset="0"/>
                <a:cs typeface="Times New Roman" panose="02020603050405020304" pitchFamily="18" charset="0"/>
              </a:rPr>
              <a:t>Наличие вируса в организме можно определить только по специальному анализу крови, который выявляет антитела к ВИЧ. Проблема в том, что антитела не вырабатываются во время инкубационного периода – периода от момента заражения до появления реакции организма в виде клинических проявлений «острой инфекции» и/или выработки антител.</a:t>
            </a:r>
          </a:p>
          <a:p>
            <a:endParaRPr lang="ru-RU" sz="2000" dirty="0">
              <a:solidFill>
                <a:srgbClr val="000000"/>
              </a:solidFill>
              <a:latin typeface="Times New Roman" panose="02020603050405020304" pitchFamily="18" charset="0"/>
              <a:cs typeface="Times New Roman" panose="02020603050405020304" pitchFamily="18" charset="0"/>
            </a:endParaRPr>
          </a:p>
          <a:p>
            <a:r>
              <a:rPr lang="ru-RU" sz="2000" dirty="0">
                <a:solidFill>
                  <a:srgbClr val="000000"/>
                </a:solidFill>
                <a:latin typeface="Times New Roman" panose="02020603050405020304" pitchFamily="18" charset="0"/>
                <a:cs typeface="Times New Roman" panose="02020603050405020304" pitchFamily="18" charset="0"/>
              </a:rPr>
              <a:t>Продолжительность обычно составляет от 4 недель до 3 </a:t>
            </a:r>
            <a:r>
              <a:rPr lang="ru-RU" sz="2000" dirty="0" err="1">
                <a:solidFill>
                  <a:srgbClr val="000000"/>
                </a:solidFill>
                <a:latin typeface="Times New Roman" panose="02020603050405020304" pitchFamily="18" charset="0"/>
                <a:cs typeface="Times New Roman" panose="02020603050405020304" pitchFamily="18" charset="0"/>
              </a:rPr>
              <a:t>мес</a:t>
            </a:r>
            <a:r>
              <a:rPr lang="ru-RU" sz="2000" dirty="0">
                <a:solidFill>
                  <a:srgbClr val="000000"/>
                </a:solidFill>
                <a:latin typeface="Times New Roman" panose="02020603050405020304" pitchFamily="18" charset="0"/>
                <a:cs typeface="Times New Roman" panose="02020603050405020304" pitchFamily="18" charset="0"/>
              </a:rPr>
              <a:t>, но в единичных случаях может увеличиться до 1 года. </a:t>
            </a:r>
            <a:r>
              <a:rPr lang="ru-RU" sz="2000" dirty="0" smtClean="0">
                <a:solidFill>
                  <a:srgbClr val="000000"/>
                </a:solidFill>
                <a:latin typeface="Times New Roman" panose="02020603050405020304" pitchFamily="18" charset="0"/>
                <a:cs typeface="Times New Roman" panose="02020603050405020304" pitchFamily="18" charset="0"/>
              </a:rPr>
              <a:t>В этот период ВИЧ-инфекцию можно обнаружить методом ПЦР.</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75186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2422582" y="755651"/>
            <a:ext cx="8931218" cy="856846"/>
          </a:xfrm>
        </p:spPr>
        <p:txBody>
          <a:bodyPr>
            <a:normAutofit fontScale="90000"/>
          </a:bodyPr>
          <a:lstStyle/>
          <a:p>
            <a:r>
              <a:rPr lang="ru-RU" sz="4400" b="1" dirty="0">
                <a:solidFill>
                  <a:srgbClr val="000000"/>
                </a:solidFill>
                <a:latin typeface="Times New Roman" panose="02020603050405020304" pitchFamily="18" charset="0"/>
                <a:cs typeface="Times New Roman" panose="02020603050405020304" pitchFamily="18" charset="0"/>
              </a:rPr>
              <a:t>Важность развенчания мифов для снижения стигмы</a:t>
            </a: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573516" y="1612498"/>
            <a:ext cx="8427983" cy="1833580"/>
          </a:xfrm>
          <a:prstGeom prst="rect">
            <a:avLst/>
          </a:prstGeom>
        </p:spPr>
        <p:txBody>
          <a:bodyPr wrap="square">
            <a:spAutoFit/>
          </a:bodyPr>
          <a:lstStyle/>
          <a:p>
            <a:pPr marL="49532" marR="3387" algn="ctr" defTabSz="609630">
              <a:lnSpc>
                <a:spcPct val="116700"/>
              </a:lnSpc>
              <a:spcBef>
                <a:spcPts val="63"/>
              </a:spcBef>
              <a:tabLst>
                <a:tab pos="492361" algn="l"/>
                <a:tab pos="492785" algn="l"/>
                <a:tab pos="5750001" algn="l"/>
              </a:tabLst>
            </a:pPr>
            <a:r>
              <a:rPr lang="ru-RU" sz="2400" dirty="0">
                <a:latin typeface="Times New Roman" panose="02020603050405020304" pitchFamily="18" charset="0"/>
                <a:cs typeface="Times New Roman" panose="02020603050405020304" pitchFamily="18" charset="0"/>
              </a:rPr>
              <a:t>С самого начала эпидемии ВИЧ/СПИДа </a:t>
            </a:r>
            <a:r>
              <a:rPr lang="ru-RU" sz="2400" b="1" dirty="0">
                <a:latin typeface="Times New Roman" panose="02020603050405020304" pitchFamily="18" charset="0"/>
                <a:cs typeface="Times New Roman" panose="02020603050405020304" pitchFamily="18" charset="0"/>
              </a:rPr>
              <a:t>стигма и  дискриминация </a:t>
            </a:r>
            <a:r>
              <a:rPr lang="ru-RU" sz="2400" dirty="0">
                <a:latin typeface="Times New Roman" panose="02020603050405020304" pitchFamily="18" charset="0"/>
                <a:cs typeface="Times New Roman" panose="02020603050405020304" pitchFamily="18" charset="0"/>
              </a:rPr>
              <a:t>создают  питательную среду для  передачи ВИЧ и </a:t>
            </a:r>
            <a:r>
              <a:rPr lang="ru-RU" sz="2400" b="1" dirty="0">
                <a:latin typeface="Times New Roman" panose="02020603050405020304" pitchFamily="18" charset="0"/>
                <a:cs typeface="Times New Roman" panose="02020603050405020304" pitchFamily="18" charset="0"/>
              </a:rPr>
              <a:t>усиливают  негативные </a:t>
            </a:r>
            <a:r>
              <a:rPr lang="ru-RU" sz="2400" b="1" dirty="0" smtClean="0">
                <a:latin typeface="Times New Roman" panose="02020603050405020304" pitchFamily="18" charset="0"/>
                <a:cs typeface="Times New Roman" panose="02020603050405020304" pitchFamily="18" charset="0"/>
              </a:rPr>
              <a:t>последствия</a:t>
            </a:r>
          </a:p>
          <a:p>
            <a:pPr marL="49532" marR="3387" algn="ctr" defTabSz="609630">
              <a:lnSpc>
                <a:spcPct val="116700"/>
              </a:lnSpc>
              <a:spcBef>
                <a:spcPts val="63"/>
              </a:spcBef>
              <a:tabLst>
                <a:tab pos="492361" algn="l"/>
                <a:tab pos="492785" algn="l"/>
                <a:tab pos="5750001" algn="l"/>
              </a:tabLst>
            </a:pPr>
            <a:endParaRPr lang="ru-RU" sz="2400" dirty="0" smtClean="0">
              <a:solidFill>
                <a:prstClr val="black"/>
              </a:solidFill>
              <a:latin typeface="Times New Roman" panose="02020603050405020304" pitchFamily="18" charset="0"/>
              <a:cs typeface="Times New Roman" panose="02020603050405020304" pitchFamily="18" charset="0"/>
            </a:endParaRPr>
          </a:p>
        </p:txBody>
      </p:sp>
      <p:pic>
        <p:nvPicPr>
          <p:cNvPr id="17" name="Рисунок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8" y="1453560"/>
            <a:ext cx="3233110" cy="2151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Прямоугольник 17"/>
          <p:cNvSpPr/>
          <p:nvPr/>
        </p:nvSpPr>
        <p:spPr>
          <a:xfrm>
            <a:off x="716715" y="3936190"/>
            <a:ext cx="14141584" cy="2247988"/>
          </a:xfrm>
          <a:prstGeom prst="rect">
            <a:avLst/>
          </a:prstGeom>
        </p:spPr>
        <p:txBody>
          <a:bodyPr wrap="square">
            <a:spAutoFit/>
          </a:bodyPr>
          <a:lstStyle/>
          <a:p>
            <a:pPr marL="284070" marR="3387" lvl="0" indent="-234538" defTabSz="609630">
              <a:lnSpc>
                <a:spcPct val="116700"/>
              </a:lnSpc>
              <a:spcBef>
                <a:spcPts val="63"/>
              </a:spcBef>
              <a:buFont typeface="SimSun"/>
              <a:buAutoNum type="arabicPeriod"/>
              <a:tabLst>
                <a:tab pos="492361" algn="l"/>
                <a:tab pos="492785" algn="l"/>
                <a:tab pos="5750001" algn="l"/>
              </a:tabLst>
            </a:pPr>
            <a:r>
              <a:rPr lang="ru-RU" sz="2400" dirty="0" smtClean="0">
                <a:solidFill>
                  <a:prstClr val="black"/>
                </a:solidFill>
                <a:latin typeface="Times New Roman" panose="02020603050405020304" pitchFamily="18" charset="0"/>
                <a:cs typeface="Times New Roman" panose="02020603050405020304" pitchFamily="18" charset="0"/>
              </a:rPr>
              <a:t> Люди </a:t>
            </a:r>
            <a:r>
              <a:rPr lang="ru-RU" sz="2400" dirty="0">
                <a:solidFill>
                  <a:prstClr val="black"/>
                </a:solidFill>
                <a:latin typeface="Times New Roman" panose="02020603050405020304" pitchFamily="18" charset="0"/>
                <a:cs typeface="Times New Roman" panose="02020603050405020304" pitchFamily="18" charset="0"/>
              </a:rPr>
              <a:t>с ВИЧ живут </a:t>
            </a:r>
            <a:r>
              <a:rPr lang="ru-RU" sz="2400" b="1" dirty="0">
                <a:solidFill>
                  <a:prstClr val="black"/>
                </a:solidFill>
                <a:latin typeface="Times New Roman" panose="02020603050405020304" pitchFamily="18" charset="0"/>
                <a:cs typeface="Times New Roman" panose="02020603050405020304" pitchFamily="18" charset="0"/>
              </a:rPr>
              <a:t>столько же,  сколько и люди без него</a:t>
            </a:r>
            <a:endParaRPr lang="ru-RU" sz="2400" dirty="0">
              <a:solidFill>
                <a:prstClr val="black"/>
              </a:solidFill>
              <a:latin typeface="Times New Roman" panose="02020603050405020304" pitchFamily="18" charset="0"/>
              <a:cs typeface="Times New Roman" panose="02020603050405020304" pitchFamily="18" charset="0"/>
            </a:endParaRPr>
          </a:p>
          <a:p>
            <a:pPr marL="346304" lvl="0" indent="-338260" defTabSz="609630">
              <a:spcBef>
                <a:spcPts val="493"/>
              </a:spcBef>
              <a:buFontTx/>
              <a:buAutoNum type="arabicPeriod"/>
              <a:tabLst>
                <a:tab pos="346727" algn="l"/>
              </a:tabLst>
            </a:pPr>
            <a:r>
              <a:rPr lang="ru-RU" sz="2400" dirty="0" smtClean="0">
                <a:solidFill>
                  <a:prstClr val="black"/>
                </a:solidFill>
                <a:latin typeface="Times New Roman" panose="02020603050405020304" pitchFamily="18" charset="0"/>
                <a:cs typeface="Times New Roman" panose="02020603050405020304" pitchFamily="18" charset="0"/>
              </a:rPr>
              <a:t>АРВТ </a:t>
            </a:r>
            <a:r>
              <a:rPr lang="ru-RU" sz="2400" dirty="0">
                <a:solidFill>
                  <a:prstClr val="black"/>
                </a:solidFill>
                <a:latin typeface="Times New Roman" panose="02020603050405020304" pitchFamily="18" charset="0"/>
                <a:cs typeface="Times New Roman" panose="02020603050405020304" pitchFamily="18" charset="0"/>
              </a:rPr>
              <a:t>- </a:t>
            </a:r>
            <a:r>
              <a:rPr lang="ru-RU" sz="2400" b="1" dirty="0">
                <a:solidFill>
                  <a:prstClr val="black"/>
                </a:solidFill>
                <a:latin typeface="Times New Roman" panose="02020603050405020304" pitchFamily="18" charset="0"/>
                <a:cs typeface="Times New Roman" panose="02020603050405020304" pitchFamily="18" charset="0"/>
              </a:rPr>
              <a:t>эффективные </a:t>
            </a:r>
            <a:r>
              <a:rPr lang="ru-RU" sz="2400" b="1" dirty="0" smtClean="0">
                <a:solidFill>
                  <a:prstClr val="black"/>
                </a:solidFill>
                <a:latin typeface="Times New Roman" panose="02020603050405020304" pitchFamily="18" charset="0"/>
                <a:cs typeface="Times New Roman" panose="02020603050405020304" pitchFamily="18" charset="0"/>
              </a:rPr>
              <a:t>препараты.</a:t>
            </a:r>
            <a:endParaRPr lang="ru-RU" sz="2400" dirty="0">
              <a:solidFill>
                <a:prstClr val="black"/>
              </a:solidFill>
              <a:latin typeface="Times New Roman" panose="02020603050405020304" pitchFamily="18" charset="0"/>
              <a:cs typeface="Times New Roman" panose="02020603050405020304" pitchFamily="18" charset="0"/>
            </a:endParaRPr>
          </a:p>
          <a:p>
            <a:pPr marL="284070" marR="5504" lvl="0" indent="-257400" defTabSz="609630">
              <a:lnSpc>
                <a:spcPts val="3454"/>
              </a:lnSpc>
              <a:spcBef>
                <a:spcPts val="200"/>
              </a:spcBef>
              <a:buFont typeface="SimSun"/>
              <a:buAutoNum type="arabicPeriod"/>
              <a:tabLst>
                <a:tab pos="519879" algn="l"/>
                <a:tab pos="520303" algn="l"/>
                <a:tab pos="2534623" algn="l"/>
                <a:tab pos="2976182" algn="l"/>
                <a:tab pos="3831782" algn="l"/>
                <a:tab pos="5066707" algn="l"/>
              </a:tabLst>
            </a:pPr>
            <a:r>
              <a:rPr lang="ru-RU" sz="2400" dirty="0">
                <a:solidFill>
                  <a:prstClr val="black"/>
                </a:solidFill>
                <a:latin typeface="Times New Roman" panose="02020603050405020304" pitchFamily="18" charset="0"/>
                <a:cs typeface="Times New Roman" panose="02020603050405020304" pitchFamily="18" charset="0"/>
              </a:rPr>
              <a:t> </a:t>
            </a:r>
            <a:r>
              <a:rPr lang="ru-RU" sz="2400" dirty="0" smtClean="0">
                <a:solidFill>
                  <a:prstClr val="black"/>
                </a:solidFill>
                <a:latin typeface="Times New Roman" panose="02020603050405020304" pitchFamily="18" charset="0"/>
                <a:cs typeface="Times New Roman" panose="02020603050405020304" pitchFamily="18" charset="0"/>
              </a:rPr>
              <a:t>Женщины с</a:t>
            </a:r>
            <a:r>
              <a:rPr lang="ru-RU" sz="2400" dirty="0">
                <a:solidFill>
                  <a:prstClr val="black"/>
                </a:solidFill>
                <a:latin typeface="Times New Roman" panose="02020603050405020304" pitchFamily="18" charset="0"/>
                <a:cs typeface="Times New Roman" panose="02020603050405020304" pitchFamily="18" charset="0"/>
              </a:rPr>
              <a:t> </a:t>
            </a:r>
            <a:r>
              <a:rPr lang="ru-RU" sz="2400" dirty="0" smtClean="0">
                <a:solidFill>
                  <a:prstClr val="black"/>
                </a:solidFill>
                <a:latin typeface="Times New Roman" panose="02020603050405020304" pitchFamily="18" charset="0"/>
                <a:cs typeface="Times New Roman" panose="02020603050405020304" pitchFamily="18" charset="0"/>
              </a:rPr>
              <a:t>ВИЧ могут</a:t>
            </a:r>
            <a:r>
              <a:rPr lang="ru-RU" sz="2400" dirty="0">
                <a:solidFill>
                  <a:prstClr val="black"/>
                </a:solidFill>
                <a:latin typeface="Times New Roman" panose="02020603050405020304" pitchFamily="18" charset="0"/>
                <a:cs typeface="Times New Roman" panose="02020603050405020304" pitchFamily="18" charset="0"/>
              </a:rPr>
              <a:t> </a:t>
            </a:r>
            <a:r>
              <a:rPr lang="ru-RU" sz="2400" b="1" dirty="0" smtClean="0">
                <a:solidFill>
                  <a:prstClr val="black"/>
                </a:solidFill>
                <a:latin typeface="Times New Roman" panose="02020603050405020304" pitchFamily="18" charset="0"/>
                <a:cs typeface="Times New Roman" panose="02020603050405020304" pitchFamily="18" charset="0"/>
              </a:rPr>
              <a:t>рожать здоровых детей.</a:t>
            </a:r>
            <a:endParaRPr lang="ru-RU" sz="2400" dirty="0">
              <a:solidFill>
                <a:prstClr val="black"/>
              </a:solidFill>
              <a:latin typeface="Times New Roman" panose="02020603050405020304" pitchFamily="18" charset="0"/>
              <a:cs typeface="Times New Roman" panose="02020603050405020304" pitchFamily="18" charset="0"/>
            </a:endParaRPr>
          </a:p>
          <a:p>
            <a:pPr marL="284070" lvl="0" indent="-269253" defTabSz="609630">
              <a:spcBef>
                <a:spcPts val="293"/>
              </a:spcBef>
              <a:buFontTx/>
              <a:buAutoNum type="arabicPeriod"/>
              <a:tabLst>
                <a:tab pos="284494" algn="l"/>
              </a:tabLst>
            </a:pPr>
            <a:r>
              <a:rPr lang="ru-RU" sz="2400" dirty="0" smtClean="0">
                <a:solidFill>
                  <a:prstClr val="black"/>
                </a:solidFill>
                <a:latin typeface="Times New Roman" panose="02020603050405020304" pitchFamily="18" charset="0"/>
                <a:cs typeface="Times New Roman" panose="02020603050405020304" pitchFamily="18" charset="0"/>
              </a:rPr>
              <a:t> Единственная возможность </a:t>
            </a:r>
            <a:r>
              <a:rPr lang="ru-RU" sz="2400" b="1" dirty="0">
                <a:solidFill>
                  <a:prstClr val="black"/>
                </a:solidFill>
                <a:latin typeface="Times New Roman" panose="02020603050405020304" pitchFamily="18" charset="0"/>
                <a:cs typeface="Times New Roman" panose="02020603050405020304" pitchFamily="18" charset="0"/>
              </a:rPr>
              <a:t>узнать, есть ли у человека ВИЧ </a:t>
            </a:r>
            <a:r>
              <a:rPr lang="ru-RU" sz="2400" dirty="0" smtClean="0">
                <a:solidFill>
                  <a:prstClr val="black"/>
                </a:solidFill>
                <a:latin typeface="Times New Roman" panose="02020603050405020304" pitchFamily="18" charset="0"/>
                <a:cs typeface="Times New Roman" panose="02020603050405020304" pitchFamily="18" charset="0"/>
              </a:rPr>
              <a:t>– </a:t>
            </a:r>
            <a:r>
              <a:rPr lang="ru-RU" sz="2400" b="1" dirty="0" smtClean="0">
                <a:solidFill>
                  <a:prstClr val="black"/>
                </a:solidFill>
                <a:latin typeface="Times New Roman" panose="02020603050405020304" pitchFamily="18" charset="0"/>
                <a:cs typeface="Times New Roman" panose="02020603050405020304" pitchFamily="18" charset="0"/>
              </a:rPr>
              <a:t>сдать тест.</a:t>
            </a:r>
            <a:endParaRPr lang="ru-RU" sz="2400" b="1" dirty="0">
              <a:solidFill>
                <a:prstClr val="black"/>
              </a:solidFill>
              <a:latin typeface="Times New Roman" panose="02020603050405020304" pitchFamily="18" charset="0"/>
              <a:cs typeface="Times New Roman" panose="02020603050405020304" pitchFamily="18" charset="0"/>
            </a:endParaRPr>
          </a:p>
          <a:p>
            <a:pPr marL="284070" lvl="0" indent="-259093" defTabSz="609630">
              <a:spcBef>
                <a:spcPts val="297"/>
              </a:spcBef>
              <a:buFont typeface="SimSun"/>
              <a:buAutoNum type="arabicPeriod"/>
              <a:tabLst>
                <a:tab pos="284494" algn="l"/>
              </a:tabLst>
            </a:pPr>
            <a:r>
              <a:rPr lang="ru-RU" sz="2400" b="1" dirty="0">
                <a:solidFill>
                  <a:prstClr val="black"/>
                </a:solidFill>
                <a:latin typeface="Times New Roman" panose="02020603050405020304" pitchFamily="18" charset="0"/>
                <a:cs typeface="Times New Roman" panose="02020603050405020304" pitchFamily="18" charset="0"/>
              </a:rPr>
              <a:t> </a:t>
            </a:r>
            <a:r>
              <a:rPr lang="ru-RU" sz="2400" b="1" dirty="0" smtClean="0">
                <a:solidFill>
                  <a:prstClr val="black"/>
                </a:solidFill>
                <a:latin typeface="Times New Roman" panose="02020603050405020304" pitchFamily="18" charset="0"/>
                <a:cs typeface="Times New Roman" panose="02020603050405020304" pitchFamily="18" charset="0"/>
              </a:rPr>
              <a:t>Концепция Неопределяемый=</a:t>
            </a:r>
            <a:r>
              <a:rPr lang="ru-RU" sz="2400" b="1" dirty="0" err="1" smtClean="0">
                <a:solidFill>
                  <a:prstClr val="black"/>
                </a:solidFill>
                <a:latin typeface="Times New Roman" panose="02020603050405020304" pitchFamily="18" charset="0"/>
                <a:cs typeface="Times New Roman" panose="02020603050405020304" pitchFamily="18" charset="0"/>
              </a:rPr>
              <a:t>Непередающий</a:t>
            </a:r>
            <a:endParaRPr lang="ru-RU"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3335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56874" y="414483"/>
            <a:ext cx="8567882" cy="856846"/>
          </a:xfrm>
        </p:spPr>
        <p:txBody>
          <a:bodyPr/>
          <a:lstStyle/>
          <a:p>
            <a:pPr algn="ctr"/>
            <a:r>
              <a:rPr lang="ru-RU" b="1" dirty="0">
                <a:solidFill>
                  <a:schemeClr val="tx1"/>
                </a:solidFill>
                <a:latin typeface="Times New Roman" panose="02020603050405020304" pitchFamily="18" charset="0"/>
                <a:cs typeface="Times New Roman" panose="02020603050405020304" pitchFamily="18" charset="0"/>
              </a:rPr>
              <a:t>От СПИДа умерли:</a:t>
            </a:r>
          </a:p>
        </p:txBody>
      </p:sp>
      <p:sp>
        <p:nvSpPr>
          <p:cNvPr id="4" name="Номер слайда 3"/>
          <p:cNvSpPr>
            <a:spLocks noGrp="1"/>
          </p:cNvSpPr>
          <p:nvPr>
            <p:ph type="sldNum" sz="quarter" idx="12"/>
          </p:nvPr>
        </p:nvSpPr>
        <p:spPr/>
        <p:txBody>
          <a:bodyPr/>
          <a:lstStyle/>
          <a:p>
            <a:fld id="{B041DE6A-7C46-4C14-A639-DD6B92F35D91}" type="slidenum">
              <a:rPr lang="ru-RU" smtClean="0">
                <a:latin typeface="Times New Roman" panose="02020603050405020304" pitchFamily="18" charset="0"/>
                <a:cs typeface="Times New Roman" panose="02020603050405020304" pitchFamily="18" charset="0"/>
              </a:rPr>
              <a:pPr/>
              <a:t>23</a:t>
            </a:fld>
            <a:endParaRPr lang="ru-RU" dirty="0">
              <a:latin typeface="Times New Roman" panose="02020603050405020304" pitchFamily="18" charset="0"/>
              <a:cs typeface="Times New Roman" panose="02020603050405020304" pitchFamily="18" charset="0"/>
            </a:endParaRPr>
          </a:p>
        </p:txBody>
      </p:sp>
      <p:pic>
        <p:nvPicPr>
          <p:cNvPr id="5" name="Picture 1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7821" y="1528007"/>
            <a:ext cx="2545972" cy="1900993"/>
          </a:xfrm>
          <a:prstGeom prst="roundRect">
            <a:avLst>
              <a:gd name="adj" fmla="val 577"/>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1174" y="1394123"/>
            <a:ext cx="2883582" cy="2150305"/>
          </a:xfrm>
          <a:prstGeom prst="roundRect">
            <a:avLst>
              <a:gd name="adj" fmla="val 0"/>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124654" y="3536545"/>
            <a:ext cx="4437460" cy="830997"/>
          </a:xfrm>
          <a:prstGeom prst="rect">
            <a:avLst/>
          </a:prstGeom>
        </p:spPr>
        <p:txBody>
          <a:bodyPr wrap="square">
            <a:spAutoFit/>
          </a:bodyPr>
          <a:lstStyle/>
          <a:p>
            <a:pPr algn="ctr">
              <a:spcBef>
                <a:spcPct val="0"/>
              </a:spcBef>
            </a:pPr>
            <a:r>
              <a:rPr lang="ru-RU" altLang="ru-RU" sz="2400" dirty="0">
                <a:latin typeface="Times New Roman" panose="02020603050405020304" pitchFamily="18" charset="0"/>
                <a:cs typeface="Times New Roman" panose="02020603050405020304" pitchFamily="18" charset="0"/>
              </a:rPr>
              <a:t>Английский рок-певец Фредди Меркьюри</a:t>
            </a:r>
          </a:p>
        </p:txBody>
      </p:sp>
      <p:sp>
        <p:nvSpPr>
          <p:cNvPr id="8" name="Прямоугольник 7"/>
          <p:cNvSpPr/>
          <p:nvPr/>
        </p:nvSpPr>
        <p:spPr>
          <a:xfrm>
            <a:off x="7429499" y="3667222"/>
            <a:ext cx="4269651" cy="830997"/>
          </a:xfrm>
          <a:prstGeom prst="rect">
            <a:avLst/>
          </a:prstGeom>
        </p:spPr>
        <p:txBody>
          <a:bodyPr wrap="square">
            <a:spAutoFit/>
          </a:bodyPr>
          <a:lstStyle/>
          <a:p>
            <a:pPr algn="ctr">
              <a:spcBef>
                <a:spcPct val="0"/>
              </a:spcBef>
            </a:pPr>
            <a:r>
              <a:rPr lang="ru-RU" altLang="ru-RU" sz="2400" dirty="0">
                <a:latin typeface="Times New Roman" panose="02020603050405020304" pitchFamily="18" charset="0"/>
                <a:cs typeface="Times New Roman" panose="02020603050405020304" pitchFamily="18" charset="0"/>
              </a:rPr>
              <a:t>Балетный танцовщик Рудольф Нуриев</a:t>
            </a:r>
          </a:p>
        </p:txBody>
      </p:sp>
      <p:sp>
        <p:nvSpPr>
          <p:cNvPr id="9" name="Прямоугольник 1"/>
          <p:cNvSpPr>
            <a:spLocks noChangeArrowheads="1"/>
          </p:cNvSpPr>
          <p:nvPr/>
        </p:nvSpPr>
        <p:spPr bwMode="auto">
          <a:xfrm>
            <a:off x="4561608" y="6259810"/>
            <a:ext cx="2867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ru-RU" altLang="ru-RU" sz="2400" dirty="0">
                <a:latin typeface="Times New Roman" panose="02020603050405020304" pitchFamily="18" charset="0"/>
                <a:ea typeface="Lucida Sans Unicode" pitchFamily="34" charset="0"/>
                <a:cs typeface="Times New Roman" panose="02020603050405020304" pitchFamily="18" charset="0"/>
              </a:rPr>
              <a:t>и многие другие</a:t>
            </a:r>
          </a:p>
        </p:txBody>
      </p:sp>
      <p:sp>
        <p:nvSpPr>
          <p:cNvPr id="10" name="Прямоугольник 9"/>
          <p:cNvSpPr/>
          <p:nvPr/>
        </p:nvSpPr>
        <p:spPr>
          <a:xfrm>
            <a:off x="3398753" y="5167332"/>
            <a:ext cx="4437460" cy="830997"/>
          </a:xfrm>
          <a:prstGeom prst="rect">
            <a:avLst/>
          </a:prstGeom>
        </p:spPr>
        <p:txBody>
          <a:bodyPr wrap="square">
            <a:spAutoFit/>
          </a:bodyPr>
          <a:lstStyle/>
          <a:p>
            <a:pPr algn="ctr"/>
            <a:r>
              <a:rPr lang="ru-RU" sz="2400" dirty="0">
                <a:latin typeface="Times New Roman" panose="02020603050405020304" pitchFamily="18" charset="0"/>
                <a:cs typeface="Times New Roman" panose="02020603050405020304" pitchFamily="18" charset="0"/>
              </a:rPr>
              <a:t>Айзек </a:t>
            </a:r>
            <a:r>
              <a:rPr lang="ru-RU" sz="2400" dirty="0" smtClean="0">
                <a:latin typeface="Times New Roman" panose="02020603050405020304" pitchFamily="18" charset="0"/>
                <a:cs typeface="Times New Roman" panose="02020603050405020304" pitchFamily="18" charset="0"/>
              </a:rPr>
              <a:t>Азимов</a:t>
            </a:r>
          </a:p>
          <a:p>
            <a:pPr algn="ctr"/>
            <a:r>
              <a:rPr lang="ru-RU" sz="2400" dirty="0" smtClean="0">
                <a:latin typeface="Times New Roman" panose="02020603050405020304" pitchFamily="18" charset="0"/>
                <a:cs typeface="Times New Roman" panose="02020603050405020304" pitchFamily="18" charset="0"/>
              </a:rPr>
              <a:t>Писатель</a:t>
            </a:r>
            <a:endParaRPr lang="ru-RU" sz="2400"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3564" y="2818533"/>
            <a:ext cx="2847838" cy="2116893"/>
          </a:xfrm>
          <a:prstGeom prst="rect">
            <a:avLst/>
          </a:prstGeom>
          <a:effectLst>
            <a:outerShdw blurRad="50800" dist="38100" dir="5400000" algn="t" rotWithShape="0">
              <a:prstClr val="black">
                <a:alpha val="40000"/>
              </a:prstClr>
            </a:outerShdw>
            <a:reflection blurRad="6350" stA="50000" endA="300" endPos="55000" dir="5400000" sy="-100000" algn="bl" rotWithShape="0"/>
            <a:softEdge rad="12700"/>
          </a:effectLst>
        </p:spPr>
      </p:pic>
    </p:spTree>
    <p:extLst>
      <p:ext uri="{BB962C8B-B14F-4D97-AF65-F5344CB8AC3E}">
        <p14:creationId xmlns:p14="http://schemas.microsoft.com/office/powerpoint/2010/main" val="3380069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10733" t="11442" r="10619" b="11272"/>
          <a:stretch/>
        </p:blipFill>
        <p:spPr>
          <a:xfrm>
            <a:off x="8229600" y="1544195"/>
            <a:ext cx="3962400" cy="3893787"/>
          </a:xfrm>
          <a:prstGeom prst="rect">
            <a:avLst/>
          </a:prstGeom>
        </p:spPr>
      </p:pic>
      <p:sp>
        <p:nvSpPr>
          <p:cNvPr id="2" name="Заголовок 1"/>
          <p:cNvSpPr>
            <a:spLocks noGrp="1"/>
          </p:cNvSpPr>
          <p:nvPr>
            <p:ph type="title"/>
          </p:nvPr>
        </p:nvSpPr>
        <p:spPr>
          <a:xfrm>
            <a:off x="2422581" y="393701"/>
            <a:ext cx="8695692" cy="856846"/>
          </a:xfrm>
        </p:spPr>
        <p:txBody>
          <a:bodyPr/>
          <a:lstStyle/>
          <a:p>
            <a:pPr algn="ctr"/>
            <a:r>
              <a:rPr lang="ru-RU" b="1" dirty="0" smtClean="0">
                <a:solidFill>
                  <a:schemeClr val="tx1"/>
                </a:solidFill>
                <a:latin typeface="Times New Roman" panose="02020603050405020304" pitchFamily="18" charset="0"/>
                <a:cs typeface="Times New Roman" panose="02020603050405020304" pitchFamily="18" charset="0"/>
              </a:rPr>
              <a:t>Памятные даты</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1863808"/>
            <a:ext cx="8850549" cy="4492542"/>
          </a:xfrm>
        </p:spPr>
        <p:txBody>
          <a:bodyPr>
            <a:normAutofit lnSpcReduction="10000"/>
          </a:bodyPr>
          <a:lstStyle/>
          <a:p>
            <a:r>
              <a:rPr lang="ru-RU" sz="3200" b="1" dirty="0">
                <a:latin typeface="Times New Roman" panose="02020603050405020304" pitchFamily="18" charset="0"/>
                <a:cs typeface="Times New Roman" panose="02020603050405020304" pitchFamily="18" charset="0"/>
              </a:rPr>
              <a:t>Третье воскресенье мая </a:t>
            </a:r>
            <a:r>
              <a:rPr lang="ru-RU" sz="3200" dirty="0" smtClean="0">
                <a:latin typeface="Times New Roman" panose="02020603050405020304" pitchFamily="18" charset="0"/>
                <a:cs typeface="Times New Roman" panose="02020603050405020304" pitchFamily="18" charset="0"/>
              </a:rPr>
              <a:t>–Всемирный </a:t>
            </a:r>
            <a:r>
              <a:rPr lang="ru-RU" sz="3200" dirty="0">
                <a:latin typeface="Times New Roman" panose="02020603050405020304" pitchFamily="18" charset="0"/>
                <a:cs typeface="Times New Roman" panose="02020603050405020304" pitchFamily="18" charset="0"/>
              </a:rPr>
              <a:t>день памяти умерших от СПИДа</a:t>
            </a:r>
            <a:r>
              <a:rPr lang="ru-RU" sz="3200" b="1" dirty="0" smtClean="0">
                <a:latin typeface="Times New Roman" panose="02020603050405020304" pitchFamily="18" charset="0"/>
                <a:cs typeface="Times New Roman" panose="02020603050405020304" pitchFamily="18" charset="0"/>
              </a:rPr>
              <a:t>.</a:t>
            </a:r>
          </a:p>
          <a:p>
            <a:pPr marL="0" indent="0">
              <a:buNone/>
            </a:pPr>
            <a:endParaRPr lang="ru-RU" sz="3200" b="1" dirty="0" smtClean="0">
              <a:latin typeface="Times New Roman" panose="02020603050405020304" pitchFamily="18" charset="0"/>
              <a:cs typeface="Times New Roman" panose="02020603050405020304" pitchFamily="18" charset="0"/>
            </a:endParaRPr>
          </a:p>
          <a:p>
            <a:r>
              <a:rPr lang="ru-RU" sz="3200" b="1" dirty="0" smtClean="0">
                <a:latin typeface="Times New Roman" panose="02020603050405020304" pitchFamily="18" charset="0"/>
                <a:cs typeface="Times New Roman" panose="02020603050405020304" pitchFamily="18" charset="0"/>
              </a:rPr>
              <a:t>1 декабря </a:t>
            </a: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Всемирный день борьбы со </a:t>
            </a:r>
            <a:r>
              <a:rPr lang="ru-RU" sz="3200" dirty="0" smtClean="0">
                <a:latin typeface="Times New Roman" panose="02020603050405020304" pitchFamily="18" charset="0"/>
                <a:cs typeface="Times New Roman" panose="02020603050405020304" pitchFamily="18" charset="0"/>
              </a:rPr>
              <a:t>СПИДом.</a:t>
            </a:r>
          </a:p>
          <a:p>
            <a:pPr marL="0" indent="0">
              <a:buNone/>
            </a:pP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В этот день в 1988 году состоялась встреча министров здравоохранения всех стран, на которой впервые прозвучал призыв быть социально терпимыми и содействовать распространению информации о ВИЧ / СПИДе.</a:t>
            </a: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8365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9" name="Google Shape;829;p14"/>
          <p:cNvSpPr txBox="1"/>
          <p:nvPr/>
        </p:nvSpPr>
        <p:spPr>
          <a:xfrm>
            <a:off x="1047750" y="585257"/>
            <a:ext cx="10629900" cy="984693"/>
          </a:xfrm>
          <a:prstGeom prst="rect">
            <a:avLst/>
          </a:prstGeom>
          <a:noFill/>
          <a:ln>
            <a:noFill/>
          </a:ln>
        </p:spPr>
        <p:txBody>
          <a:bodyPr spcFirstLastPara="1" wrap="square" lIns="0" tIns="0" rIns="0" bIns="0" anchor="t" anchorCtr="0">
            <a:spAutoFit/>
          </a:bodyPr>
          <a:lstStyle/>
          <a:p>
            <a:pPr lvl="0" algn="just"/>
            <a:r>
              <a:rPr lang="ru-RU" sz="2133" dirty="0">
                <a:latin typeface="Times New Roman" panose="02020603050405020304" pitchFamily="18" charset="0"/>
                <a:ea typeface="Mali Light"/>
                <a:cs typeface="Times New Roman" panose="02020603050405020304" pitchFamily="18" charset="0"/>
                <a:sym typeface="Mali Light"/>
              </a:rPr>
              <a:t>Одним из самых известных символов борьбы с ВИЧ-инфекцией, без которого не обходится, пожалуй, ни одна тематическая акция, является </a:t>
            </a:r>
            <a:r>
              <a:rPr lang="ru-RU" sz="2133" b="1" dirty="0">
                <a:latin typeface="Times New Roman" panose="02020603050405020304" pitchFamily="18" charset="0"/>
                <a:ea typeface="Mali Light"/>
                <a:cs typeface="Times New Roman" panose="02020603050405020304" pitchFamily="18" charset="0"/>
                <a:sym typeface="Mali Light"/>
              </a:rPr>
              <a:t>красная лента, напоминающая перевернутую букву «V» и приколотая на грудь.</a:t>
            </a:r>
          </a:p>
        </p:txBody>
      </p:sp>
      <p:sp>
        <p:nvSpPr>
          <p:cNvPr id="830" name="Google Shape;830;p14"/>
          <p:cNvSpPr txBox="1"/>
          <p:nvPr/>
        </p:nvSpPr>
        <p:spPr>
          <a:xfrm>
            <a:off x="569528" y="4272677"/>
            <a:ext cx="11277600" cy="2585323"/>
          </a:xfrm>
          <a:prstGeom prst="rect">
            <a:avLst/>
          </a:prstGeom>
          <a:noFill/>
          <a:ln>
            <a:noFill/>
          </a:ln>
        </p:spPr>
        <p:txBody>
          <a:bodyPr spcFirstLastPara="1" wrap="square" lIns="0" tIns="0" rIns="0" bIns="0" anchor="t" anchorCtr="0">
            <a:spAutoFit/>
          </a:bodyPr>
          <a:lstStyle/>
          <a:p>
            <a:pPr lvl="0" algn="ctr">
              <a:lnSpc>
                <a:spcPct val="120000"/>
              </a:lnSpc>
            </a:pPr>
            <a:r>
              <a:rPr lang="ru-RU" sz="2000" b="1" dirty="0">
                <a:latin typeface="Times New Roman" panose="02020603050405020304" pitchFamily="18" charset="0"/>
                <a:ea typeface="Mali Light"/>
                <a:cs typeface="Times New Roman" panose="02020603050405020304" pitchFamily="18" charset="0"/>
                <a:sym typeface="Mali Light"/>
              </a:rPr>
              <a:t>Придумана она была </a:t>
            </a:r>
            <a:r>
              <a:rPr lang="ru-RU" sz="2000" b="1" dirty="0" smtClean="0">
                <a:latin typeface="Times New Roman" panose="02020603050405020304" pitchFamily="18" charset="0"/>
                <a:ea typeface="Mali Light"/>
                <a:cs typeface="Times New Roman" panose="02020603050405020304" pitchFamily="18" charset="0"/>
                <a:sym typeface="Mali Light"/>
              </a:rPr>
              <a:t>весной </a:t>
            </a:r>
            <a:r>
              <a:rPr lang="ru-RU" sz="2000" b="1" dirty="0">
                <a:latin typeface="Times New Roman" panose="02020603050405020304" pitchFamily="18" charset="0"/>
                <a:ea typeface="Mali Light"/>
                <a:cs typeface="Times New Roman" panose="02020603050405020304" pitchFamily="18" charset="0"/>
                <a:sym typeface="Mali Light"/>
              </a:rPr>
              <a:t>1991 года, художником Франком </a:t>
            </a:r>
            <a:r>
              <a:rPr lang="ru-RU" sz="2000" b="1" dirty="0" smtClean="0">
                <a:latin typeface="Times New Roman" panose="02020603050405020304" pitchFamily="18" charset="0"/>
                <a:ea typeface="Mali Light"/>
                <a:cs typeface="Times New Roman" panose="02020603050405020304" pitchFamily="18" charset="0"/>
                <a:sym typeface="Mali Light"/>
              </a:rPr>
              <a:t>Муром.</a:t>
            </a:r>
            <a:endParaRPr lang="ru-RU" sz="2000" b="1" dirty="0">
              <a:latin typeface="Times New Roman" panose="02020603050405020304" pitchFamily="18" charset="0"/>
              <a:ea typeface="Mali Light"/>
              <a:cs typeface="Times New Roman" panose="02020603050405020304" pitchFamily="18" charset="0"/>
              <a:sym typeface="Mali Light"/>
            </a:endParaRPr>
          </a:p>
          <a:p>
            <a:pPr lvl="0" algn="just">
              <a:lnSpc>
                <a:spcPct val="120000"/>
              </a:lnSpc>
            </a:pPr>
            <a:endParaRPr lang="ru-RU" sz="2000" dirty="0">
              <a:latin typeface="Times New Roman" panose="02020603050405020304" pitchFamily="18" charset="0"/>
              <a:ea typeface="Mali Light"/>
              <a:cs typeface="Times New Roman" panose="02020603050405020304" pitchFamily="18" charset="0"/>
              <a:sym typeface="Mali Light"/>
            </a:endParaRPr>
          </a:p>
          <a:p>
            <a:pPr lvl="0" algn="just">
              <a:lnSpc>
                <a:spcPct val="120000"/>
              </a:lnSpc>
            </a:pPr>
            <a:r>
              <a:rPr lang="ru-RU" sz="2000" b="1" dirty="0">
                <a:latin typeface="Times New Roman" panose="02020603050405020304" pitchFamily="18" charset="0"/>
                <a:ea typeface="Mali Light"/>
                <a:cs typeface="Times New Roman" panose="02020603050405020304" pitchFamily="18" charset="0"/>
                <a:sym typeface="Mali Light"/>
              </a:rPr>
              <a:t>Проект «Красная ленточка</a:t>
            </a:r>
            <a:r>
              <a:rPr lang="ru-RU" sz="2000" dirty="0">
                <a:latin typeface="Times New Roman" panose="02020603050405020304" pitchFamily="18" charset="0"/>
                <a:ea typeface="Mali Light"/>
                <a:cs typeface="Times New Roman" panose="02020603050405020304" pitchFamily="18" charset="0"/>
                <a:sym typeface="Mali Light"/>
              </a:rPr>
              <a:t>» официально начали реализовывать </a:t>
            </a:r>
            <a:r>
              <a:rPr lang="ru-RU" sz="2000" b="1" dirty="0">
                <a:latin typeface="Times New Roman" panose="02020603050405020304" pitchFamily="18" charset="0"/>
                <a:ea typeface="Mali Light"/>
                <a:cs typeface="Times New Roman" panose="02020603050405020304" pitchFamily="18" charset="0"/>
                <a:sym typeface="Mali Light"/>
              </a:rPr>
              <a:t>во время проведения 45-ой ежегодной церемонии вручения наград «</a:t>
            </a:r>
            <a:r>
              <a:rPr lang="ru-RU" sz="2000" b="1" dirty="0" err="1">
                <a:latin typeface="Times New Roman" panose="02020603050405020304" pitchFamily="18" charset="0"/>
                <a:ea typeface="Mali Light"/>
                <a:cs typeface="Times New Roman" panose="02020603050405020304" pitchFamily="18" charset="0"/>
                <a:sym typeface="Mali Light"/>
              </a:rPr>
              <a:t>Tony</a:t>
            </a:r>
            <a:r>
              <a:rPr lang="ru-RU" sz="2000" b="1" dirty="0">
                <a:latin typeface="Times New Roman" panose="02020603050405020304" pitchFamily="18" charset="0"/>
                <a:ea typeface="Mali Light"/>
                <a:cs typeface="Times New Roman" panose="02020603050405020304" pitchFamily="18" charset="0"/>
                <a:sym typeface="Mali Light"/>
              </a:rPr>
              <a:t> </a:t>
            </a:r>
            <a:r>
              <a:rPr lang="ru-RU" sz="2000" b="1" dirty="0" err="1">
                <a:latin typeface="Times New Roman" panose="02020603050405020304" pitchFamily="18" charset="0"/>
                <a:ea typeface="Mali Light"/>
                <a:cs typeface="Times New Roman" panose="02020603050405020304" pitchFamily="18" charset="0"/>
                <a:sym typeface="Mali Light"/>
              </a:rPr>
              <a:t>Awards</a:t>
            </a:r>
            <a:r>
              <a:rPr lang="ru-RU" sz="2000" b="1" dirty="0">
                <a:latin typeface="Times New Roman" panose="02020603050405020304" pitchFamily="18" charset="0"/>
                <a:ea typeface="Mali Light"/>
                <a:cs typeface="Times New Roman" panose="02020603050405020304" pitchFamily="18" charset="0"/>
                <a:sym typeface="Mali Light"/>
              </a:rPr>
              <a:t>» 2 июня 2000 года. </a:t>
            </a:r>
            <a:r>
              <a:rPr lang="ru-RU" sz="2000" dirty="0">
                <a:latin typeface="Times New Roman" panose="02020603050405020304" pitchFamily="18" charset="0"/>
                <a:ea typeface="Mali Light"/>
                <a:cs typeface="Times New Roman" panose="02020603050405020304" pitchFamily="18" charset="0"/>
                <a:sym typeface="Mali Light"/>
              </a:rPr>
              <a:t>Тогда, на церемонии, всем номинантам было предложено приколоть такие ленты на грудь. Пресс-релиз, анонсирующий социальный проект, утверждал, что этот символ должен олицетворять сострадание и поддержку людей, надежду на светлое будущее без СПИДа.</a:t>
            </a:r>
          </a:p>
        </p:txBody>
      </p:sp>
      <p:pic>
        <p:nvPicPr>
          <p:cNvPr id="5122" name="Picture 2" descr="C:\Users\larisa1\Downloads\e71j5o8j2l7k0rf7ipldtj22tnixxe1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953" y="1855870"/>
            <a:ext cx="5577247" cy="2416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48089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a:spLocks noGrp="1"/>
          </p:cNvSpPr>
          <p:nvPr>
            <p:ph type="title"/>
          </p:nvPr>
        </p:nvSpPr>
        <p:spPr>
          <a:xfrm>
            <a:off x="2406869" y="519164"/>
            <a:ext cx="9049408" cy="749787"/>
          </a:xfrm>
        </p:spPr>
        <p:txBody>
          <a:bodyPr>
            <a:noAutofit/>
          </a:bodyPr>
          <a:lstStyle/>
          <a:p>
            <a:pPr algn="ctr"/>
            <a:r>
              <a:rPr lang="ru-RU" sz="2800" b="1" dirty="0">
                <a:solidFill>
                  <a:schemeClr val="tx1"/>
                </a:solidFill>
                <a:latin typeface="Times New Roman" panose="02020603050405020304" pitchFamily="18" charset="0"/>
                <a:cs typeface="Times New Roman" panose="02020603050405020304" pitchFamily="18" charset="0"/>
              </a:rPr>
              <a:t>ГАУЗ «Республиканский Центр по профилактике и борьбе со СПИД</a:t>
            </a:r>
            <a:r>
              <a:rPr lang="en-US" sz="2800" b="1" dirty="0">
                <a:solidFill>
                  <a:schemeClr val="tx1"/>
                </a:solidFill>
                <a:latin typeface="Times New Roman" panose="02020603050405020304" pitchFamily="18" charset="0"/>
                <a:cs typeface="Times New Roman" panose="02020603050405020304" pitchFamily="18" charset="0"/>
              </a:rPr>
              <a:t> </a:t>
            </a:r>
            <a:r>
              <a:rPr lang="ru-RU" sz="2800" b="1" dirty="0">
                <a:solidFill>
                  <a:schemeClr val="tx1"/>
                </a:solidFill>
                <a:latin typeface="Times New Roman" panose="02020603050405020304" pitchFamily="18" charset="0"/>
                <a:cs typeface="Times New Roman" panose="02020603050405020304" pitchFamily="18" charset="0"/>
              </a:rPr>
              <a:t>и инфекционными заболеваниями Министерства здравоохранения Республики Татарстан»</a:t>
            </a:r>
          </a:p>
        </p:txBody>
      </p:sp>
      <p:sp>
        <p:nvSpPr>
          <p:cNvPr id="12" name="Номер слайда 3"/>
          <p:cNvSpPr>
            <a:spLocks noGrp="1"/>
          </p:cNvSpPr>
          <p:nvPr>
            <p:ph type="sldNum" sz="quarter" idx="12"/>
          </p:nvPr>
        </p:nvSpPr>
        <p:spPr>
          <a:xfrm>
            <a:off x="8610600" y="6356350"/>
            <a:ext cx="2743200" cy="365125"/>
          </a:xfrm>
        </p:spPr>
        <p:txBody>
          <a:bodyPr/>
          <a:lstStyle/>
          <a:p>
            <a:fld id="{B041DE6A-7C46-4C14-A639-DD6B92F35D91}" type="slidenum">
              <a:rPr lang="ru-RU" smtClean="0">
                <a:latin typeface="Times New Roman" panose="02020603050405020304" pitchFamily="18" charset="0"/>
                <a:cs typeface="Times New Roman" panose="02020603050405020304" pitchFamily="18" charset="0"/>
              </a:rPr>
              <a:pPr/>
              <a:t>26</a:t>
            </a:fld>
            <a:endParaRPr lang="ru-RU" dirty="0">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413" y="1815208"/>
            <a:ext cx="2953112" cy="1894089"/>
          </a:xfrm>
          <a:prstGeom prst="rect">
            <a:avLst/>
          </a:prstGeom>
        </p:spPr>
      </p:pic>
      <p:sp>
        <p:nvSpPr>
          <p:cNvPr id="14" name="Прямоугольник 13"/>
          <p:cNvSpPr/>
          <p:nvPr/>
        </p:nvSpPr>
        <p:spPr>
          <a:xfrm>
            <a:off x="5699015" y="1590389"/>
            <a:ext cx="1752600" cy="5056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C00000"/>
                </a:solidFill>
                <a:latin typeface="Times New Roman" panose="02020603050405020304" pitchFamily="18" charset="0"/>
                <a:cs typeface="Times New Roman" panose="02020603050405020304" pitchFamily="18" charset="0"/>
              </a:rPr>
              <a:t>СПИД ЦЕНТР</a:t>
            </a:r>
          </a:p>
        </p:txBody>
      </p:sp>
      <p:sp>
        <p:nvSpPr>
          <p:cNvPr id="15" name="Прямоугольник 14"/>
          <p:cNvSpPr/>
          <p:nvPr/>
        </p:nvSpPr>
        <p:spPr>
          <a:xfrm>
            <a:off x="3504408" y="3559471"/>
            <a:ext cx="5442460" cy="1569660"/>
          </a:xfrm>
          <a:prstGeom prst="rect">
            <a:avLst/>
          </a:prstGeom>
        </p:spPr>
        <p:txBody>
          <a:bodyPr wrap="square">
            <a:spAutoFit/>
          </a:bodyPr>
          <a:lstStyle/>
          <a:p>
            <a:pPr algn="ctr"/>
            <a:r>
              <a:rPr lang="ru-RU" sz="24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Казань, ул. Николая Ершова, 65</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Тел: (843) 272-79-19</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Телефон доверия</a:t>
            </a:r>
          </a:p>
          <a:p>
            <a:pPr algn="ctr"/>
            <a:r>
              <a:rPr lang="ru-RU" sz="2400" b="1" dirty="0">
                <a:latin typeface="Times New Roman" panose="02020603050405020304" pitchFamily="18" charset="0"/>
                <a:cs typeface="Times New Roman" panose="02020603050405020304" pitchFamily="18" charset="0"/>
              </a:rPr>
              <a:t>(843)  272-70-90</a:t>
            </a:r>
          </a:p>
        </p:txBody>
      </p:sp>
      <p:sp>
        <p:nvSpPr>
          <p:cNvPr id="24" name="Прямоугольник 23"/>
          <p:cNvSpPr/>
          <p:nvPr/>
        </p:nvSpPr>
        <p:spPr>
          <a:xfrm>
            <a:off x="0" y="2109611"/>
            <a:ext cx="3606800" cy="1200329"/>
          </a:xfrm>
          <a:prstGeom prst="rect">
            <a:avLst/>
          </a:prstGeom>
        </p:spPr>
        <p:txBody>
          <a:bodyPr wrap="square">
            <a:spAutoFit/>
          </a:bodyPr>
          <a:lstStyle/>
          <a:p>
            <a:pPr algn="ctr"/>
            <a:r>
              <a:rPr lang="ru-RU" sz="2400" b="1" dirty="0">
                <a:latin typeface="Times New Roman" panose="02020603050405020304" pitchFamily="18" charset="0"/>
                <a:cs typeface="Times New Roman" panose="02020603050405020304" pitchFamily="18" charset="0"/>
              </a:rPr>
              <a:t>Набережные  Челны, </a:t>
            </a:r>
          </a:p>
          <a:p>
            <a:pPr algn="ctr"/>
            <a:r>
              <a:rPr lang="ru-RU" sz="2400" b="1" dirty="0">
                <a:latin typeface="Times New Roman" panose="02020603050405020304" pitchFamily="18" charset="0"/>
                <a:cs typeface="Times New Roman" panose="02020603050405020304" pitchFamily="18" charset="0"/>
              </a:rPr>
              <a:t>пр. </a:t>
            </a:r>
            <a:r>
              <a:rPr lang="ru-RU" sz="2400" b="1" dirty="0" err="1">
                <a:latin typeface="Times New Roman" panose="02020603050405020304" pitchFamily="18" charset="0"/>
                <a:cs typeface="Times New Roman" panose="02020603050405020304" pitchFamily="18" charset="0"/>
              </a:rPr>
              <a:t>Вахитова</a:t>
            </a:r>
            <a:r>
              <a:rPr lang="ru-RU" sz="2400" b="1" dirty="0">
                <a:latin typeface="Times New Roman" panose="02020603050405020304" pitchFamily="18" charset="0"/>
                <a:cs typeface="Times New Roman" panose="02020603050405020304" pitchFamily="18" charset="0"/>
              </a:rPr>
              <a:t>, д. 12</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Тел : (8552) 38-88-39</a:t>
            </a:r>
            <a:endParaRPr lang="ru-RU" sz="2400" dirty="0">
              <a:latin typeface="Times New Roman" panose="02020603050405020304" pitchFamily="18" charset="0"/>
              <a:cs typeface="Times New Roman" panose="02020603050405020304" pitchFamily="18" charset="0"/>
            </a:endParaRPr>
          </a:p>
        </p:txBody>
      </p:sp>
      <p:sp>
        <p:nvSpPr>
          <p:cNvPr id="25" name="Прямоугольник 24"/>
          <p:cNvSpPr/>
          <p:nvPr/>
        </p:nvSpPr>
        <p:spPr>
          <a:xfrm>
            <a:off x="8823596" y="1815208"/>
            <a:ext cx="3084869" cy="1938992"/>
          </a:xfrm>
          <a:prstGeom prst="rect">
            <a:avLst/>
          </a:prstGeom>
        </p:spPr>
        <p:txBody>
          <a:bodyPr wrap="square">
            <a:spAutoFit/>
          </a:bodyPr>
          <a:lstStyle/>
          <a:p>
            <a:pPr algn="ctr"/>
            <a:r>
              <a:rPr lang="ru-RU" sz="2400" b="1" dirty="0">
                <a:latin typeface="Times New Roman" panose="02020603050405020304" pitchFamily="18" charset="0"/>
                <a:cs typeface="Times New Roman" panose="02020603050405020304" pitchFamily="18" charset="0"/>
              </a:rPr>
              <a:t>Альметьевск, </a:t>
            </a:r>
            <a:r>
              <a:rPr lang="ru-RU" sz="2400" b="1" dirty="0" err="1">
                <a:latin typeface="Times New Roman" panose="02020603050405020304" pitchFamily="18" charset="0"/>
                <a:cs typeface="Times New Roman" panose="02020603050405020304" pitchFamily="18" charset="0"/>
              </a:rPr>
              <a:t>п.г.т</a:t>
            </a:r>
            <a:r>
              <a:rPr lang="ru-RU" sz="2400" b="1" dirty="0">
                <a:latin typeface="Times New Roman" panose="02020603050405020304" pitchFamily="18" charset="0"/>
                <a:cs typeface="Times New Roman" panose="02020603050405020304" pitchFamily="18" charset="0"/>
              </a:rPr>
              <a:t>. Нижняя Мактама, ул. Промышленная, д. 1а</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Тел.: (8553) 36-20-18</a:t>
            </a:r>
          </a:p>
        </p:txBody>
      </p:sp>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26" y="3619371"/>
            <a:ext cx="2083143" cy="198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Рисунок 26"/>
          <p:cNvPicPr>
            <a:picLocks noChangeAspect="1"/>
          </p:cNvPicPr>
          <p:nvPr/>
        </p:nvPicPr>
        <p:blipFill rotWithShape="1">
          <a:blip r:embed="rId4" cstate="print">
            <a:extLst>
              <a:ext uri="{28A0092B-C50C-407E-A947-70E740481C1C}">
                <a14:useLocalDpi xmlns:a14="http://schemas.microsoft.com/office/drawing/2010/main" val="0"/>
              </a:ext>
            </a:extLst>
          </a:blip>
          <a:srcRect t="3379" b="4145"/>
          <a:stretch/>
        </p:blipFill>
        <p:spPr>
          <a:xfrm>
            <a:off x="5438222" y="4999232"/>
            <a:ext cx="1937855" cy="1919668"/>
          </a:xfrm>
          <a:prstGeom prst="rect">
            <a:avLst/>
          </a:prstGeom>
        </p:spPr>
      </p:pic>
      <p:pic>
        <p:nvPicPr>
          <p:cNvPr id="28" name="Рисунок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26568" y="4219535"/>
            <a:ext cx="1822457" cy="1746892"/>
          </a:xfrm>
          <a:prstGeom prst="rect">
            <a:avLst/>
          </a:prstGeom>
          <a:noFill/>
          <a:extLst>
            <a:ext uri="{909E8E84-426E-40DD-AFC4-6F175D3DCCD1}">
              <a14:hiddenFill xmlns:a14="http://schemas.microsoft.com/office/drawing/2010/main">
                <a:solidFill>
                  <a:srgbClr val="FFFFFF"/>
                </a:solidFill>
              </a14:hiddenFill>
            </a:ext>
          </a:extLst>
        </p:spPr>
      </p:pic>
      <p:sp>
        <p:nvSpPr>
          <p:cNvPr id="29" name="Прямоугольник 28"/>
          <p:cNvSpPr/>
          <p:nvPr/>
        </p:nvSpPr>
        <p:spPr>
          <a:xfrm>
            <a:off x="520699" y="5438562"/>
            <a:ext cx="3498407" cy="584775"/>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www.infospid.ru</a:t>
            </a:r>
            <a:endParaRPr lang="ru-RU" sz="3200" dirty="0">
              <a:latin typeface="Times New Roman" panose="02020603050405020304" pitchFamily="18" charset="0"/>
              <a:cs typeface="Times New Roman" panose="02020603050405020304" pitchFamily="18" charset="0"/>
            </a:endParaRPr>
          </a:p>
        </p:txBody>
      </p:sp>
      <p:sp>
        <p:nvSpPr>
          <p:cNvPr id="30" name="Прямоугольник 29"/>
          <p:cNvSpPr/>
          <p:nvPr/>
        </p:nvSpPr>
        <p:spPr>
          <a:xfrm>
            <a:off x="8946869" y="5730949"/>
            <a:ext cx="2781856" cy="584775"/>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vk.com</a:t>
            </a:r>
            <a:endParaRPr lang="ru-RU" sz="3200" dirty="0">
              <a:latin typeface="Times New Roman" panose="02020603050405020304" pitchFamily="18" charset="0"/>
              <a:cs typeface="Times New Roman" panose="02020603050405020304" pitchFamily="18" charset="0"/>
            </a:endParaRPr>
          </a:p>
        </p:txBody>
      </p:sp>
      <p:sp>
        <p:nvSpPr>
          <p:cNvPr id="31" name="Стрелка влево 30"/>
          <p:cNvSpPr/>
          <p:nvPr/>
        </p:nvSpPr>
        <p:spPr>
          <a:xfrm>
            <a:off x="3302000" y="2367170"/>
            <a:ext cx="965200" cy="600165"/>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32" name="Стрелка вправо 31"/>
          <p:cNvSpPr/>
          <p:nvPr/>
        </p:nvSpPr>
        <p:spPr>
          <a:xfrm>
            <a:off x="7645400" y="2385219"/>
            <a:ext cx="1028700" cy="59313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587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5288603" y="2887916"/>
            <a:ext cx="1614791" cy="2315183"/>
          </a:xfrm>
          <a:custGeom>
            <a:avLst/>
            <a:gdLst/>
            <a:ahLst/>
            <a:cxnLst/>
            <a:rect l="l" t="t" r="r" b="b"/>
            <a:pathLst>
              <a:path w="789940" h="1176654">
                <a:moveTo>
                  <a:pt x="559308" y="144957"/>
                </a:moveTo>
                <a:lnTo>
                  <a:pt x="551218" y="90170"/>
                </a:lnTo>
                <a:lnTo>
                  <a:pt x="517182" y="32626"/>
                </a:lnTo>
                <a:lnTo>
                  <a:pt x="440372" y="0"/>
                </a:lnTo>
                <a:lnTo>
                  <a:pt x="358952" y="13944"/>
                </a:lnTo>
                <a:lnTo>
                  <a:pt x="314782" y="58864"/>
                </a:lnTo>
                <a:lnTo>
                  <a:pt x="296557" y="106527"/>
                </a:lnTo>
                <a:lnTo>
                  <a:pt x="293001" y="128701"/>
                </a:lnTo>
                <a:lnTo>
                  <a:pt x="402666" y="97701"/>
                </a:lnTo>
                <a:lnTo>
                  <a:pt x="486270" y="115836"/>
                </a:lnTo>
                <a:lnTo>
                  <a:pt x="539559" y="150571"/>
                </a:lnTo>
                <a:lnTo>
                  <a:pt x="558266" y="169367"/>
                </a:lnTo>
                <a:lnTo>
                  <a:pt x="559308" y="144957"/>
                </a:lnTo>
                <a:close/>
              </a:path>
              <a:path w="789940" h="1176654">
                <a:moveTo>
                  <a:pt x="789787" y="1176070"/>
                </a:moveTo>
                <a:lnTo>
                  <a:pt x="711009" y="1048689"/>
                </a:lnTo>
                <a:lnTo>
                  <a:pt x="536867" y="749122"/>
                </a:lnTo>
                <a:lnTo>
                  <a:pt x="423240" y="524751"/>
                </a:lnTo>
                <a:lnTo>
                  <a:pt x="548538" y="341718"/>
                </a:lnTo>
                <a:lnTo>
                  <a:pt x="581533" y="209778"/>
                </a:lnTo>
                <a:lnTo>
                  <a:pt x="572693" y="169405"/>
                </a:lnTo>
                <a:lnTo>
                  <a:pt x="436841" y="348602"/>
                </a:lnTo>
                <a:lnTo>
                  <a:pt x="369125" y="417893"/>
                </a:lnTo>
                <a:lnTo>
                  <a:pt x="360667" y="401167"/>
                </a:lnTo>
                <a:lnTo>
                  <a:pt x="275704" y="128663"/>
                </a:lnTo>
                <a:lnTo>
                  <a:pt x="260286" y="161912"/>
                </a:lnTo>
                <a:lnTo>
                  <a:pt x="243382" y="264401"/>
                </a:lnTo>
                <a:lnTo>
                  <a:pt x="269024" y="440270"/>
                </a:lnTo>
                <a:lnTo>
                  <a:pt x="293420" y="495363"/>
                </a:lnTo>
                <a:lnTo>
                  <a:pt x="245275" y="544626"/>
                </a:lnTo>
                <a:lnTo>
                  <a:pt x="74320" y="702525"/>
                </a:lnTo>
                <a:lnTo>
                  <a:pt x="368" y="767372"/>
                </a:lnTo>
                <a:lnTo>
                  <a:pt x="0" y="945108"/>
                </a:lnTo>
                <a:lnTo>
                  <a:pt x="347167" y="616699"/>
                </a:lnTo>
                <a:lnTo>
                  <a:pt x="381241" y="693610"/>
                </a:lnTo>
                <a:lnTo>
                  <a:pt x="525360" y="945896"/>
                </a:lnTo>
                <a:lnTo>
                  <a:pt x="605218" y="1091857"/>
                </a:lnTo>
                <a:lnTo>
                  <a:pt x="639470" y="1159154"/>
                </a:lnTo>
                <a:lnTo>
                  <a:pt x="646734" y="1175435"/>
                </a:lnTo>
                <a:lnTo>
                  <a:pt x="789787" y="1176070"/>
                </a:lnTo>
                <a:close/>
              </a:path>
            </a:pathLst>
          </a:custGeom>
          <a:solidFill>
            <a:srgbClr val="C42038"/>
          </a:solidFill>
        </p:spPr>
        <p:txBody>
          <a:bodyPr wrap="square" lIns="0" tIns="0" rIns="0" bIns="0" rtlCol="0"/>
          <a:lstStyle/>
          <a:p>
            <a:pPr defTabSz="609630"/>
            <a:endParaRPr sz="1200">
              <a:solidFill>
                <a:prstClr val="black"/>
              </a:solidFill>
              <a:latin typeface="Calibri"/>
            </a:endParaRPr>
          </a:p>
        </p:txBody>
      </p:sp>
      <p:sp>
        <p:nvSpPr>
          <p:cNvPr id="2" name="object 2"/>
          <p:cNvSpPr txBox="1">
            <a:spLocks noGrp="1"/>
          </p:cNvSpPr>
          <p:nvPr>
            <p:ph type="title"/>
          </p:nvPr>
        </p:nvSpPr>
        <p:spPr>
          <a:xfrm>
            <a:off x="715643" y="1622932"/>
            <a:ext cx="10760710" cy="974775"/>
          </a:xfrm>
          <a:prstGeom prst="rect">
            <a:avLst/>
          </a:prstGeom>
        </p:spPr>
        <p:txBody>
          <a:bodyPr vert="horz" wrap="square" lIns="0" tIns="9736" rIns="0" bIns="0" rtlCol="0">
            <a:spAutoFit/>
          </a:bodyPr>
          <a:lstStyle/>
          <a:p>
            <a:pPr marL="8467" algn="ctr">
              <a:spcBef>
                <a:spcPts val="76"/>
              </a:spcBef>
            </a:pPr>
            <a:r>
              <a:rPr sz="5400" dirty="0">
                <a:solidFill>
                  <a:schemeClr val="tx1"/>
                </a:solidFill>
                <a:latin typeface="Times New Roman" panose="02020603050405020304" pitchFamily="18" charset="0"/>
                <a:cs typeface="Times New Roman" panose="02020603050405020304" pitchFamily="18" charset="0"/>
              </a:rPr>
              <a:t>СПАСИБО ЗА ВНИМАНИЕ</a:t>
            </a:r>
            <a:r>
              <a:rPr lang="ru-RU" sz="6967" dirty="0">
                <a:solidFill>
                  <a:schemeClr val="tx1"/>
                </a:solidFill>
                <a:latin typeface="Times New Roman" panose="02020603050405020304" pitchFamily="18" charset="0"/>
                <a:cs typeface="Times New Roman" panose="02020603050405020304" pitchFamily="18" charset="0"/>
              </a:rPr>
              <a:t>!</a:t>
            </a:r>
            <a:endParaRPr sz="6967"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4600" y="266110"/>
            <a:ext cx="6767625" cy="856846"/>
          </a:xfrm>
        </p:spPr>
        <p:txBody>
          <a:bodyPr/>
          <a:lstStyle/>
          <a:p>
            <a:pPr algn="ctr"/>
            <a:r>
              <a:rPr lang="ru-RU" b="1" dirty="0">
                <a:solidFill>
                  <a:schemeClr val="tx1"/>
                </a:solidFill>
                <a:latin typeface="Times New Roman" panose="02020603050405020304" pitchFamily="18" charset="0"/>
                <a:cs typeface="Times New Roman" panose="02020603050405020304" pitchFamily="18" charset="0"/>
              </a:rPr>
              <a:t>Что такое ВИЧ? </a:t>
            </a: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 y="1243761"/>
            <a:ext cx="6306207" cy="2677656"/>
          </a:xfrm>
          <a:prstGeom prst="rect">
            <a:avLst/>
          </a:prstGeom>
        </p:spPr>
        <p:txBody>
          <a:bodyPr wrap="square">
            <a:spAutoFit/>
          </a:bodyPr>
          <a:lstStyle/>
          <a:p>
            <a:pPr lvl="0" indent="432000" algn="just">
              <a:defRPr/>
            </a:pPr>
            <a:r>
              <a:rPr lang="ru-RU" sz="2400" dirty="0">
                <a:latin typeface="Times New Roman" panose="02020603050405020304" pitchFamily="18" charset="0"/>
                <a:cs typeface="Times New Roman" panose="02020603050405020304" pitchFamily="18" charset="0"/>
              </a:rPr>
              <a:t>Размножаясь, ВИЧ поражает клетки иммунной системы — так называемые </a:t>
            </a:r>
            <a:r>
              <a:rPr lang="ru-RU" sz="2400" b="1" dirty="0">
                <a:latin typeface="Times New Roman" panose="02020603050405020304" pitchFamily="18" charset="0"/>
                <a:cs typeface="Times New Roman" panose="02020603050405020304" pitchFamily="18" charset="0"/>
              </a:rPr>
              <a:t>CD4+ </a:t>
            </a:r>
            <a:r>
              <a:rPr lang="ru-RU" sz="2400" b="1" dirty="0" smtClean="0">
                <a:latin typeface="Times New Roman" panose="02020603050405020304" pitchFamily="18" charset="0"/>
                <a:cs typeface="Times New Roman" panose="02020603050405020304" pitchFamily="18" charset="0"/>
              </a:rPr>
              <a:t>Т-лимфоциты, отвечающие за уничтожение вирусов, которые попали в организм человека</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В результате чего количество их постепенно уменьшается. </a:t>
            </a:r>
          </a:p>
          <a:p>
            <a:pPr lvl="0" indent="540000" algn="just">
              <a:defRPr/>
            </a:pPr>
            <a:endParaRPr lang="ru-RU" sz="2400" b="1" dirty="0">
              <a:latin typeface="Times New Roman" panose="02020603050405020304" pitchFamily="18" charset="0"/>
              <a:cs typeface="Times New Roman" panose="02020603050405020304" pitchFamily="18" charset="0"/>
            </a:endParaRPr>
          </a:p>
        </p:txBody>
      </p:sp>
      <p:pic>
        <p:nvPicPr>
          <p:cNvPr id="7" name="Объект 6"/>
          <p:cNvPicPr>
            <a:picLocks noGrp="1" noChangeAspect="1"/>
          </p:cNvPicPr>
          <p:nvPr>
            <p:ph idx="1"/>
          </p:nvPr>
        </p:nvPicPr>
        <p:blipFill rotWithShape="1">
          <a:blip r:embed="rId2">
            <a:extLst>
              <a:ext uri="{28A0092B-C50C-407E-A947-70E740481C1C}">
                <a14:useLocalDpi xmlns:a14="http://schemas.microsoft.com/office/drawing/2010/main" val="0"/>
              </a:ext>
            </a:extLst>
          </a:blip>
          <a:srcRect r="3140"/>
          <a:stretch/>
        </p:blipFill>
        <p:spPr>
          <a:xfrm>
            <a:off x="6306206" y="1493340"/>
            <a:ext cx="5761114" cy="4492625"/>
          </a:xfr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2454"/>
            <a:ext cx="5456037" cy="3069021"/>
          </a:xfrm>
          <a:prstGeom prst="rect">
            <a:avLst/>
          </a:prstGeom>
        </p:spPr>
      </p:pic>
    </p:spTree>
    <p:extLst>
      <p:ext uri="{BB962C8B-B14F-4D97-AF65-F5344CB8AC3E}">
        <p14:creationId xmlns:p14="http://schemas.microsoft.com/office/powerpoint/2010/main" val="30145838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250548"/>
            <a:ext cx="9494196" cy="5470927"/>
          </a:xfrm>
        </p:spPr>
        <p:txBody>
          <a:bodyPr>
            <a:normAutofit fontScale="85000" lnSpcReduction="20000"/>
          </a:bodyPr>
          <a:lstStyle/>
          <a:p>
            <a:pPr algn="just"/>
            <a:r>
              <a:rPr lang="ru-RU" sz="3200" b="1" dirty="0">
                <a:latin typeface="Times New Roman" panose="02020603050405020304" pitchFamily="18" charset="0"/>
                <a:cs typeface="Times New Roman" panose="02020603050405020304" pitchFamily="18" charset="0"/>
              </a:rPr>
              <a:t>СПИД — синдром приобретенного иммунодефицита </a:t>
            </a:r>
            <a:endParaRPr lang="ru-RU" sz="3200" b="1" dirty="0" smtClean="0">
              <a:latin typeface="Times New Roman" panose="02020603050405020304" pitchFamily="18" charset="0"/>
              <a:cs typeface="Times New Roman" panose="02020603050405020304" pitchFamily="18" charset="0"/>
            </a:endParaRPr>
          </a:p>
          <a:p>
            <a:pPr marL="0" indent="0" algn="just">
              <a:buNone/>
            </a:pP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это терминальная (конечная стадия) развития ВИЧ-инфекции, тяжелое состояние, которое вызывается у человека длительным течением </a:t>
            </a:r>
            <a:r>
              <a:rPr lang="ru-RU" sz="3200" dirty="0" smtClean="0">
                <a:latin typeface="Times New Roman" panose="02020603050405020304" pitchFamily="18" charset="0"/>
                <a:cs typeface="Times New Roman" panose="02020603050405020304" pitchFamily="18" charset="0"/>
              </a:rPr>
              <a:t>ВИЧ-инфекции.</a:t>
            </a:r>
          </a:p>
          <a:p>
            <a:pPr marL="0" indent="0" algn="just">
              <a:buNone/>
            </a:pPr>
            <a:endParaRPr lang="ru-RU" sz="3200" b="1" dirty="0">
              <a:latin typeface="Times New Roman" panose="02020603050405020304" pitchFamily="18" charset="0"/>
              <a:cs typeface="Times New Roman" panose="02020603050405020304" pitchFamily="18" charset="0"/>
            </a:endParaRPr>
          </a:p>
          <a:p>
            <a:pPr algn="just"/>
            <a:r>
              <a:rPr lang="ru-RU" sz="3200" dirty="0" smtClean="0">
                <a:latin typeface="Times New Roman" panose="02020603050405020304" pitchFamily="18" charset="0"/>
                <a:cs typeface="Times New Roman" panose="02020603050405020304" pitchFamily="18" charset="0"/>
              </a:rPr>
              <a:t>Считается, что с момента проникновения вируса в организм до достижения стадии СПИДа проходит </a:t>
            </a:r>
            <a:r>
              <a:rPr lang="ru-RU" sz="3200" b="1" dirty="0" smtClean="0">
                <a:latin typeface="Times New Roman" panose="02020603050405020304" pitchFamily="18" charset="0"/>
                <a:cs typeface="Times New Roman" panose="02020603050405020304" pitchFamily="18" charset="0"/>
              </a:rPr>
              <a:t>в среднем 10 лет (от 5 до 15 лет) </a:t>
            </a:r>
          </a:p>
          <a:p>
            <a:pPr marL="0" indent="0" algn="just">
              <a:buNone/>
            </a:pPr>
            <a:endParaRPr lang="ru-RU" sz="3200" b="1" dirty="0" smtClean="0">
              <a:latin typeface="Times New Roman" panose="02020603050405020304" pitchFamily="18" charset="0"/>
              <a:cs typeface="Times New Roman" panose="02020603050405020304" pitchFamily="18" charset="0"/>
            </a:endParaRPr>
          </a:p>
          <a:p>
            <a:pPr marL="0" indent="0" algn="ctr">
              <a:buNone/>
            </a:pPr>
            <a:r>
              <a:rPr lang="ru-RU" sz="3200" b="1" dirty="0" smtClean="0">
                <a:latin typeface="Times New Roman" panose="02020603050405020304" pitchFamily="18" charset="0"/>
                <a:cs typeface="Times New Roman" panose="02020603050405020304" pitchFamily="18" charset="0"/>
              </a:rPr>
              <a:t>Но </a:t>
            </a:r>
            <a:r>
              <a:rPr lang="ru-RU" sz="3200" b="1" dirty="0">
                <a:latin typeface="Times New Roman" panose="02020603050405020304" pitchFamily="18" charset="0"/>
                <a:cs typeface="Times New Roman" panose="02020603050405020304" pitchFamily="18" charset="0"/>
              </a:rPr>
              <a:t>только в том случае, если пациент, получив вирус, не начал </a:t>
            </a:r>
            <a:r>
              <a:rPr lang="ru-RU" sz="3200" b="1" dirty="0" smtClean="0">
                <a:latin typeface="Times New Roman" panose="02020603050405020304" pitchFamily="18" charset="0"/>
                <a:cs typeface="Times New Roman" panose="02020603050405020304" pitchFamily="18" charset="0"/>
              </a:rPr>
              <a:t>лечение!</a:t>
            </a:r>
          </a:p>
          <a:p>
            <a:pPr marL="0" indent="0" algn="ctr">
              <a:buNone/>
            </a:pPr>
            <a:endParaRPr lang="ru-RU" sz="3200" b="1" dirty="0" smtClean="0">
              <a:latin typeface="Times New Roman" panose="02020603050405020304" pitchFamily="18" charset="0"/>
              <a:cs typeface="Times New Roman" panose="02020603050405020304" pitchFamily="18" charset="0"/>
            </a:endParaRPr>
          </a:p>
          <a:p>
            <a:pPr algn="just"/>
            <a:r>
              <a:rPr lang="ru-RU" sz="3200" dirty="0">
                <a:latin typeface="Times New Roman" panose="02020603050405020304" pitchFamily="18" charset="0"/>
                <a:cs typeface="Times New Roman" panose="02020603050405020304" pitchFamily="18" charset="0"/>
              </a:rPr>
              <a:t>Антиретровирусная терапия является единственным средством для лечения ВИЧ-инфекции с доказанной эффективностью.</a:t>
            </a:r>
          </a:p>
          <a:p>
            <a:endParaRPr lang="ru-RU" dirty="0">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title"/>
          </p:nvPr>
        </p:nvSpPr>
        <p:spPr>
          <a:xfrm>
            <a:off x="2422581" y="393701"/>
            <a:ext cx="8654128" cy="856846"/>
          </a:xfrm>
        </p:spPr>
        <p:txBody>
          <a:bodyPr>
            <a:normAutofit/>
          </a:bodyPr>
          <a:lstStyle/>
          <a:p>
            <a:pPr algn="ctr"/>
            <a:r>
              <a:rPr lang="ru-RU" b="1" dirty="0" smtClean="0">
                <a:solidFill>
                  <a:schemeClr val="tx1"/>
                </a:solidFill>
                <a:latin typeface="Times New Roman" panose="02020603050405020304" pitchFamily="18" charset="0"/>
                <a:cs typeface="Times New Roman" panose="02020603050405020304" pitchFamily="18" charset="0"/>
              </a:rPr>
              <a:t>Что такое СПИД?</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Lo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ru-RU" sz="1200" b="0" i="0" u="none" strike="noStrike" kern="1200" cap="none" spc="0" normalizeH="0" baseline="0" noProof="0" dirty="0">
              <a:ln>
                <a:noFill/>
              </a:ln>
              <a:solidFill>
                <a:srgbClr val="0D0D0D">
                  <a:tint val="75000"/>
                </a:srgbClr>
              </a:solidFill>
              <a:effectLst/>
              <a:uLnTx/>
              <a:uFillTx/>
              <a:latin typeface="Lora"/>
              <a:ea typeface="+mn-ea"/>
              <a:cs typeface="+mn-cs"/>
            </a:endParaRPr>
          </a:p>
        </p:txBody>
      </p:sp>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l="11761" t="2557" r="10929" b="4020"/>
          <a:stretch/>
        </p:blipFill>
        <p:spPr>
          <a:xfrm rot="257163">
            <a:off x="9843122" y="1574616"/>
            <a:ext cx="2063503" cy="3487535"/>
          </a:xfrm>
          <a:prstGeom prst="rect">
            <a:avLst/>
          </a:prstGeom>
        </p:spPr>
      </p:pic>
    </p:spTree>
    <p:extLst>
      <p:ext uri="{BB962C8B-B14F-4D97-AF65-F5344CB8AC3E}">
        <p14:creationId xmlns:p14="http://schemas.microsoft.com/office/powerpoint/2010/main" val="3934967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2581" y="393701"/>
            <a:ext cx="8695692" cy="856846"/>
          </a:xfrm>
        </p:spPr>
        <p:txBody>
          <a:bodyPr/>
          <a:lstStyle/>
          <a:p>
            <a:pPr algn="ctr"/>
            <a:r>
              <a:rPr lang="ru-RU" b="1" dirty="0">
                <a:solidFill>
                  <a:schemeClr val="tx1"/>
                </a:solidFill>
                <a:latin typeface="Times New Roman" panose="02020603050405020304" pitchFamily="18" charset="0"/>
                <a:cs typeface="Times New Roman" panose="02020603050405020304" pitchFamily="18" charset="0"/>
              </a:rPr>
              <a:t>Из истории вопроса:</a:t>
            </a:r>
          </a:p>
        </p:txBody>
      </p:sp>
      <p:sp>
        <p:nvSpPr>
          <p:cNvPr id="3" name="Объект 2"/>
          <p:cNvSpPr>
            <a:spLocks noGrp="1"/>
          </p:cNvSpPr>
          <p:nvPr>
            <p:ph idx="1"/>
          </p:nvPr>
        </p:nvSpPr>
        <p:spPr/>
        <p:txBody>
          <a:bodyPr>
            <a:normAutofit fontScale="92500" lnSpcReduction="20000"/>
          </a:bodyPr>
          <a:lstStyle/>
          <a:p>
            <a:r>
              <a:rPr lang="ru-RU" sz="3200" b="1" dirty="0">
                <a:latin typeface="Times New Roman" panose="02020603050405020304" pitchFamily="18" charset="0"/>
                <a:cs typeface="Times New Roman" panose="02020603050405020304" pitchFamily="18" charset="0"/>
              </a:rPr>
              <a:t>1981 г.</a:t>
            </a:r>
            <a:r>
              <a:rPr lang="ru-RU" sz="3200" dirty="0">
                <a:latin typeface="Times New Roman" panose="02020603050405020304" pitchFamily="18" charset="0"/>
                <a:cs typeface="Times New Roman" panose="02020603050405020304" pitchFamily="18" charset="0"/>
              </a:rPr>
              <a:t> – в США появились первые публикации о новом заболевании – СПИДе;</a:t>
            </a:r>
          </a:p>
          <a:p>
            <a:r>
              <a:rPr lang="ru-RU" sz="3200" b="1" dirty="0">
                <a:latin typeface="Times New Roman" panose="02020603050405020304" pitchFamily="18" charset="0"/>
                <a:cs typeface="Times New Roman" panose="02020603050405020304" pitchFamily="18" charset="0"/>
              </a:rPr>
              <a:t>1983 г. </a:t>
            </a:r>
            <a:r>
              <a:rPr lang="ru-RU" sz="3200" dirty="0">
                <a:latin typeface="Times New Roman" panose="02020603050405020304" pitchFamily="18" charset="0"/>
                <a:cs typeface="Times New Roman" panose="02020603050405020304" pitchFamily="18" charset="0"/>
              </a:rPr>
              <a:t>– открыт вирус ВИЧ учёными Р. </a:t>
            </a:r>
            <a:r>
              <a:rPr lang="ru-RU" sz="3200" dirty="0" err="1">
                <a:latin typeface="Times New Roman" panose="02020603050405020304" pitchFamily="18" charset="0"/>
                <a:cs typeface="Times New Roman" panose="02020603050405020304" pitchFamily="18" charset="0"/>
              </a:rPr>
              <a:t>Галло</a:t>
            </a:r>
            <a:r>
              <a:rPr lang="ru-RU" sz="3200" dirty="0">
                <a:latin typeface="Times New Roman" panose="02020603050405020304" pitchFamily="18" charset="0"/>
                <a:cs typeface="Times New Roman" panose="02020603050405020304" pitchFamily="18" charset="0"/>
              </a:rPr>
              <a:t> (США), </a:t>
            </a:r>
            <a:endParaRPr lang="ru-RU" sz="3200" dirty="0" smtClean="0">
              <a:latin typeface="Times New Roman" panose="02020603050405020304" pitchFamily="18" charset="0"/>
              <a:cs typeface="Times New Roman" panose="02020603050405020304" pitchFamily="18" charset="0"/>
            </a:endParaRPr>
          </a:p>
          <a:p>
            <a:pPr marL="0" indent="0">
              <a:buNone/>
            </a:pPr>
            <a:r>
              <a:rPr lang="ru-RU" sz="3200" smtClean="0">
                <a:latin typeface="Times New Roman" panose="02020603050405020304" pitchFamily="18" charset="0"/>
                <a:cs typeface="Times New Roman" panose="02020603050405020304" pitchFamily="18" charset="0"/>
              </a:rPr>
              <a:t>Л</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Монтанье</a:t>
            </a:r>
            <a:r>
              <a:rPr lang="ru-RU" sz="3200" dirty="0">
                <a:latin typeface="Times New Roman" panose="02020603050405020304" pitchFamily="18" charset="0"/>
                <a:cs typeface="Times New Roman" panose="02020603050405020304" pitchFamily="18" charset="0"/>
              </a:rPr>
              <a:t> (Франция);</a:t>
            </a:r>
          </a:p>
          <a:p>
            <a:r>
              <a:rPr lang="ru-RU" sz="3200" b="1" dirty="0">
                <a:latin typeface="Times New Roman" panose="02020603050405020304" pitchFamily="18" charset="0"/>
                <a:cs typeface="Times New Roman" panose="02020603050405020304" pitchFamily="18" charset="0"/>
              </a:rPr>
              <a:t>1987 г. </a:t>
            </a:r>
            <a:r>
              <a:rPr lang="ru-RU" sz="3200" dirty="0">
                <a:latin typeface="Times New Roman" panose="02020603050405020304" pitchFamily="18" charset="0"/>
                <a:cs typeface="Times New Roman" panose="02020603050405020304" pitchFamily="18" charset="0"/>
              </a:rPr>
              <a:t>– первый ВИЧ-инфицированный в СССР;</a:t>
            </a:r>
          </a:p>
          <a:p>
            <a:r>
              <a:rPr lang="ru-RU" sz="3200" b="1" dirty="0" smtClean="0">
                <a:latin typeface="Times New Roman" panose="02020603050405020304" pitchFamily="18" charset="0"/>
                <a:cs typeface="Times New Roman" panose="02020603050405020304" pitchFamily="18" charset="0"/>
              </a:rPr>
              <a:t>1996 </a:t>
            </a:r>
            <a:r>
              <a:rPr lang="ru-RU" sz="3200" b="1" dirty="0">
                <a:latin typeface="Times New Roman" panose="02020603050405020304" pitchFamily="18" charset="0"/>
                <a:cs typeface="Times New Roman" panose="02020603050405020304" pitchFamily="18" charset="0"/>
              </a:rPr>
              <a:t>г. </a:t>
            </a:r>
            <a:r>
              <a:rPr lang="ru-RU" sz="3200" dirty="0">
                <a:latin typeface="Times New Roman" panose="02020603050405020304" pitchFamily="18" charset="0"/>
                <a:cs typeface="Times New Roman" panose="02020603050405020304" pitchFamily="18" charset="0"/>
              </a:rPr>
              <a:t>– появились первые препараты, продлевающие жизнь ВИЧ-инфицированным (АРВТ)</a:t>
            </a:r>
          </a:p>
          <a:p>
            <a:r>
              <a:rPr lang="ru-RU" sz="3200" b="1" dirty="0">
                <a:latin typeface="Times New Roman" panose="02020603050405020304" pitchFamily="18" charset="0"/>
                <a:cs typeface="Times New Roman" panose="02020603050405020304" pitchFamily="18" charset="0"/>
              </a:rPr>
              <a:t>2021 г. </a:t>
            </a:r>
            <a:r>
              <a:rPr lang="ru-RU" sz="3200" dirty="0">
                <a:latin typeface="Times New Roman" panose="02020603050405020304" pitchFamily="18" charset="0"/>
                <a:cs typeface="Times New Roman" panose="02020603050405020304" pitchFamily="18" charset="0"/>
              </a:rPr>
              <a:t>– исполнилось 40 лет эпидемии ВИЧ.</a:t>
            </a:r>
          </a:p>
          <a:p>
            <a:pPr marL="0" indent="0">
              <a:buNone/>
            </a:pPr>
            <a:r>
              <a:rPr lang="ru-RU" sz="3200" dirty="0">
                <a:latin typeface="Times New Roman" panose="02020603050405020304" pitchFamily="18" charset="0"/>
                <a:cs typeface="Times New Roman" panose="02020603050405020304" pitchFamily="18" charset="0"/>
              </a:rPr>
              <a:t/>
            </a:r>
            <a:br>
              <a:rPr lang="ru-RU" sz="3200" dirty="0">
                <a:latin typeface="Times New Roman" panose="02020603050405020304" pitchFamily="18" charset="0"/>
                <a:cs typeface="Times New Roman" panose="02020603050405020304" pitchFamily="18" charset="0"/>
              </a:rPr>
            </a:br>
            <a:r>
              <a:rPr lang="ru-RU" sz="3200" dirty="0">
                <a:latin typeface="Times New Roman" panose="02020603050405020304" pitchFamily="18" charset="0"/>
                <a:cs typeface="Times New Roman" panose="02020603050405020304" pitchFamily="18" charset="0"/>
              </a:rPr>
              <a:t>На данный момент </a:t>
            </a:r>
            <a:r>
              <a:rPr lang="ru-RU" sz="3200" b="1" dirty="0">
                <a:latin typeface="Times New Roman" panose="02020603050405020304" pitchFamily="18" charset="0"/>
                <a:cs typeface="Times New Roman" panose="02020603050405020304" pitchFamily="18" charset="0"/>
              </a:rPr>
              <a:t>вакцины от ВИЧ нет</a:t>
            </a:r>
            <a:r>
              <a:rPr lang="ru-RU" sz="3200" dirty="0">
                <a:latin typeface="Times New Roman" panose="02020603050405020304" pitchFamily="18" charset="0"/>
                <a:cs typeface="Times New Roman" panose="02020603050405020304" pitchFamily="18" charset="0"/>
              </a:rPr>
              <a:t>, </a:t>
            </a:r>
            <a:r>
              <a:rPr lang="ru-RU" sz="3200" b="1" dirty="0">
                <a:latin typeface="Times New Roman" panose="02020603050405020304" pitchFamily="18" charset="0"/>
                <a:cs typeface="Times New Roman" panose="02020603050405020304" pitchFamily="18" charset="0"/>
              </a:rPr>
              <a:t>полного излечения нет.</a:t>
            </a:r>
          </a:p>
          <a:p>
            <a:endParaRPr lang="ru-RU"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73629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pic>
        <p:nvPicPr>
          <p:cNvPr id="7" name="Picture 12" descr="C:\Users\larisa1\Downloads\slide-26.jpg"/>
          <p:cNvPicPr>
            <a:picLocks noChangeAspect="1" noChangeArrowheads="1"/>
          </p:cNvPicPr>
          <p:nvPr/>
        </p:nvPicPr>
        <p:blipFill rotWithShape="1">
          <a:blip r:embed="rId2">
            <a:extLst>
              <a:ext uri="{28A0092B-C50C-407E-A947-70E740481C1C}">
                <a14:useLocalDpi xmlns:a14="http://schemas.microsoft.com/office/drawing/2010/main" val="0"/>
              </a:ext>
            </a:extLst>
          </a:blip>
          <a:srcRect l="16665" t="3790" r="16404" b="35265"/>
          <a:stretch/>
        </p:blipFill>
        <p:spPr bwMode="auto">
          <a:xfrm>
            <a:off x="3603097" y="1716795"/>
            <a:ext cx="4985763" cy="340025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830;p14"/>
          <p:cNvSpPr txBox="1"/>
          <p:nvPr/>
        </p:nvSpPr>
        <p:spPr>
          <a:xfrm>
            <a:off x="1306896" y="5342043"/>
            <a:ext cx="9578400" cy="1329595"/>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20000"/>
              </a:lnSpc>
              <a:spcBef>
                <a:spcPts val="0"/>
              </a:spcBef>
              <a:spcAft>
                <a:spcPts val="0"/>
              </a:spcAft>
              <a:buClr>
                <a:srgbClr val="000000"/>
              </a:buClr>
              <a:buSzTx/>
              <a:buFontTx/>
              <a:buNone/>
              <a:tabLst/>
              <a:defRPr/>
            </a:pPr>
            <a:r>
              <a:rPr kumimoji="0" lang="ru-RU" sz="2400" b="0" i="0" u="none" strike="noStrike" kern="0" cap="none" spc="0" normalizeH="0" baseline="0" noProof="0" dirty="0">
                <a:ln>
                  <a:noFill/>
                </a:ln>
                <a:solidFill>
                  <a:srgbClr val="191918"/>
                </a:solidFill>
                <a:effectLst/>
                <a:uLnTx/>
                <a:uFillTx/>
                <a:latin typeface="Times New Roman" panose="02020603050405020304" pitchFamily="18" charset="0"/>
                <a:ea typeface="Mali Light"/>
                <a:cs typeface="Times New Roman" panose="02020603050405020304" pitchFamily="18" charset="0"/>
                <a:sym typeface="Mali Light"/>
              </a:rPr>
              <a:t>Открытие вируса произошло почти одновременно в двух лабораториях. Первооткрывателями стали </a:t>
            </a:r>
            <a:r>
              <a:rPr kumimoji="0" lang="ru-RU" sz="2400" b="1" i="0" u="none" strike="noStrike" kern="0" cap="none" spc="0" normalizeH="0" baseline="0" noProof="0" dirty="0">
                <a:ln>
                  <a:noFill/>
                </a:ln>
                <a:solidFill>
                  <a:srgbClr val="191918"/>
                </a:solidFill>
                <a:effectLst/>
                <a:uLnTx/>
                <a:uFillTx/>
                <a:latin typeface="Times New Roman" panose="02020603050405020304" pitchFamily="18" charset="0"/>
                <a:ea typeface="Mali Light"/>
                <a:cs typeface="Times New Roman" panose="02020603050405020304" pitchFamily="18" charset="0"/>
                <a:sym typeface="Mali Light"/>
              </a:rPr>
              <a:t>Люк </a:t>
            </a:r>
            <a:r>
              <a:rPr kumimoji="0" lang="ru-RU" sz="2400" b="1" i="0" u="none" strike="noStrike" kern="0" cap="none" spc="0" normalizeH="0" baseline="0" noProof="0" dirty="0" err="1">
                <a:ln>
                  <a:noFill/>
                </a:ln>
                <a:solidFill>
                  <a:srgbClr val="191918"/>
                </a:solidFill>
                <a:effectLst/>
                <a:uLnTx/>
                <a:uFillTx/>
                <a:latin typeface="Times New Roman" panose="02020603050405020304" pitchFamily="18" charset="0"/>
                <a:ea typeface="Mali Light"/>
                <a:cs typeface="Times New Roman" panose="02020603050405020304" pitchFamily="18" charset="0"/>
                <a:sym typeface="Mali Light"/>
              </a:rPr>
              <a:t>Монтанье</a:t>
            </a:r>
            <a:r>
              <a:rPr kumimoji="0" lang="ru-RU" sz="2400" b="1" i="0" u="none" strike="noStrike" kern="0" cap="none" spc="0" normalizeH="0" baseline="0" noProof="0" dirty="0">
                <a:ln>
                  <a:noFill/>
                </a:ln>
                <a:solidFill>
                  <a:srgbClr val="191918"/>
                </a:solidFill>
                <a:effectLst/>
                <a:uLnTx/>
                <a:uFillTx/>
                <a:latin typeface="Times New Roman" panose="02020603050405020304" pitchFamily="18" charset="0"/>
                <a:ea typeface="Mali Light"/>
                <a:cs typeface="Times New Roman" panose="02020603050405020304" pitchFamily="18" charset="0"/>
                <a:sym typeface="Mali Light"/>
              </a:rPr>
              <a:t> </a:t>
            </a:r>
            <a:r>
              <a:rPr kumimoji="0" lang="ru-RU" sz="2400" b="0" i="0" u="none" strike="noStrike" kern="0" cap="none" spc="0" normalizeH="0" baseline="0" noProof="0" dirty="0">
                <a:ln>
                  <a:noFill/>
                </a:ln>
                <a:solidFill>
                  <a:srgbClr val="191918"/>
                </a:solidFill>
                <a:effectLst/>
                <a:uLnTx/>
                <a:uFillTx/>
                <a:latin typeface="Times New Roman" panose="02020603050405020304" pitchFamily="18" charset="0"/>
                <a:ea typeface="Mali Light"/>
                <a:cs typeface="Times New Roman" panose="02020603050405020304" pitchFamily="18" charset="0"/>
                <a:sym typeface="Mali Light"/>
              </a:rPr>
              <a:t>(Франция) </a:t>
            </a:r>
            <a:r>
              <a:rPr kumimoji="0" lang="ru-RU" sz="2400" b="1" i="0" u="none" strike="noStrike" kern="0" cap="none" spc="0" normalizeH="0" baseline="0" noProof="0" dirty="0">
                <a:ln>
                  <a:noFill/>
                </a:ln>
                <a:solidFill>
                  <a:srgbClr val="191918"/>
                </a:solidFill>
                <a:effectLst/>
                <a:uLnTx/>
                <a:uFillTx/>
                <a:latin typeface="Times New Roman" panose="02020603050405020304" pitchFamily="18" charset="0"/>
                <a:ea typeface="Mali Light"/>
                <a:cs typeface="Times New Roman" panose="02020603050405020304" pitchFamily="18" charset="0"/>
                <a:sym typeface="Mali Light"/>
              </a:rPr>
              <a:t>и Роберт </a:t>
            </a:r>
            <a:r>
              <a:rPr kumimoji="0" lang="ru-RU" sz="2400" b="1" i="0" u="none" strike="noStrike" kern="0" cap="none" spc="0" normalizeH="0" baseline="0" noProof="0" dirty="0" err="1">
                <a:ln>
                  <a:noFill/>
                </a:ln>
                <a:solidFill>
                  <a:srgbClr val="191918"/>
                </a:solidFill>
                <a:effectLst/>
                <a:uLnTx/>
                <a:uFillTx/>
                <a:latin typeface="Times New Roman" panose="02020603050405020304" pitchFamily="18" charset="0"/>
                <a:ea typeface="Mali Light"/>
                <a:cs typeface="Times New Roman" panose="02020603050405020304" pitchFamily="18" charset="0"/>
                <a:sym typeface="Mali Light"/>
              </a:rPr>
              <a:t>Галло</a:t>
            </a:r>
            <a:r>
              <a:rPr kumimoji="0" lang="ru-RU" sz="2400" b="1" i="0" u="none" strike="noStrike" kern="0" cap="none" spc="0" normalizeH="0" baseline="0" noProof="0" dirty="0">
                <a:ln>
                  <a:noFill/>
                </a:ln>
                <a:solidFill>
                  <a:srgbClr val="191918"/>
                </a:solidFill>
                <a:effectLst/>
                <a:uLnTx/>
                <a:uFillTx/>
                <a:latin typeface="Times New Roman" panose="02020603050405020304" pitchFamily="18" charset="0"/>
                <a:ea typeface="Mali Light"/>
                <a:cs typeface="Times New Roman" panose="02020603050405020304" pitchFamily="18" charset="0"/>
                <a:sym typeface="Mali Light"/>
              </a:rPr>
              <a:t> </a:t>
            </a:r>
            <a:r>
              <a:rPr kumimoji="0" lang="ru-RU" sz="2400" b="0" i="0" u="none" strike="noStrike" kern="0" cap="none" spc="0" normalizeH="0" baseline="0" noProof="0" dirty="0">
                <a:ln>
                  <a:noFill/>
                </a:ln>
                <a:solidFill>
                  <a:srgbClr val="191918"/>
                </a:solidFill>
                <a:effectLst/>
                <a:uLnTx/>
                <a:uFillTx/>
                <a:latin typeface="Times New Roman" panose="02020603050405020304" pitchFamily="18" charset="0"/>
                <a:ea typeface="Mali Light"/>
                <a:cs typeface="Times New Roman" panose="02020603050405020304" pitchFamily="18" charset="0"/>
                <a:sym typeface="Mali Light"/>
              </a:rPr>
              <a:t>(США) </a:t>
            </a:r>
            <a:r>
              <a:rPr kumimoji="0" lang="ru-RU" sz="2400" b="1" i="0" u="none" strike="noStrike" kern="0" cap="none" spc="0" normalizeH="0" baseline="0" noProof="0" dirty="0">
                <a:ln>
                  <a:noFill/>
                </a:ln>
                <a:solidFill>
                  <a:srgbClr val="191918"/>
                </a:solidFill>
                <a:effectLst/>
                <a:uLnTx/>
                <a:uFillTx/>
                <a:latin typeface="Times New Roman" panose="02020603050405020304" pitchFamily="18" charset="0"/>
                <a:ea typeface="Mali Light"/>
                <a:cs typeface="Times New Roman" panose="02020603050405020304" pitchFamily="18" charset="0"/>
                <a:sym typeface="Mali Light"/>
              </a:rPr>
              <a:t>в 1983 году</a:t>
            </a:r>
            <a:r>
              <a:rPr kumimoji="0" lang="ru-RU" sz="2400" b="0" i="0" u="none" strike="noStrike" kern="0" cap="none" spc="0" normalizeH="0" baseline="0" noProof="0" dirty="0">
                <a:ln>
                  <a:noFill/>
                </a:ln>
                <a:solidFill>
                  <a:srgbClr val="191918"/>
                </a:solidFill>
                <a:effectLst/>
                <a:uLnTx/>
                <a:uFillTx/>
                <a:latin typeface="Times New Roman" panose="02020603050405020304" pitchFamily="18" charset="0"/>
                <a:ea typeface="Mali Light"/>
                <a:cs typeface="Times New Roman" panose="02020603050405020304" pitchFamily="18" charset="0"/>
                <a:sym typeface="Mali Light"/>
              </a:rPr>
              <a:t>.</a:t>
            </a:r>
            <a:endParaRPr kumimoji="0" sz="933" b="0" i="0" u="none" strike="noStrike" kern="0" cap="none" spc="0" normalizeH="0" baseline="0" noProof="0" dirty="0">
              <a:ln>
                <a:noFill/>
              </a:ln>
              <a:solidFill>
                <a:srgbClr val="191918"/>
              </a:solidFill>
              <a:effectLst/>
              <a:uLnTx/>
              <a:uFillTx/>
              <a:latin typeface="Times New Roman" panose="02020603050405020304" pitchFamily="18" charset="0"/>
              <a:ea typeface="Mali Light"/>
              <a:cs typeface="Times New Roman" panose="02020603050405020304" pitchFamily="18" charset="0"/>
              <a:sym typeface="Mali Light"/>
            </a:endParaRPr>
          </a:p>
        </p:txBody>
      </p:sp>
      <p:sp>
        <p:nvSpPr>
          <p:cNvPr id="9" name="Google Shape;829;p14"/>
          <p:cNvSpPr txBox="1"/>
          <p:nvPr/>
        </p:nvSpPr>
        <p:spPr>
          <a:xfrm>
            <a:off x="1160379" y="671124"/>
            <a:ext cx="9871200" cy="615553"/>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ru-RU" sz="4000" b="1" i="0" u="none" strike="noStrike" kern="0" cap="none" spc="0" normalizeH="0" baseline="0" noProof="0" dirty="0">
                <a:ln>
                  <a:noFill/>
                </a:ln>
                <a:solidFill>
                  <a:srgbClr val="191918"/>
                </a:solidFill>
                <a:effectLst/>
                <a:uLnTx/>
                <a:uFillTx/>
                <a:latin typeface="Times New Roman" panose="02020603050405020304" pitchFamily="18" charset="0"/>
                <a:ea typeface="Mali Light"/>
                <a:cs typeface="Times New Roman" panose="02020603050405020304" pitchFamily="18" charset="0"/>
                <a:sym typeface="Mali Light"/>
              </a:rPr>
              <a:t>Открытие вируса ВИЧ</a:t>
            </a:r>
          </a:p>
        </p:txBody>
      </p:sp>
    </p:spTree>
    <p:extLst>
      <p:ext uri="{BB962C8B-B14F-4D97-AF65-F5344CB8AC3E}">
        <p14:creationId xmlns:p14="http://schemas.microsoft.com/office/powerpoint/2010/main" val="2851629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71600" y="1108953"/>
            <a:ext cx="9982200" cy="5247397"/>
          </a:xfrm>
        </p:spPr>
        <p:txBody>
          <a:bodyPr>
            <a:normAutofit/>
          </a:bodyPr>
          <a:lstStyle/>
          <a:p>
            <a:pPr indent="457200" algn="ctr"/>
            <a:r>
              <a:rPr lang="ru-RU" sz="2800" b="1" u="sng" dirty="0">
                <a:latin typeface="Times New Roman" panose="02020603050405020304" pitchFamily="18" charset="0"/>
                <a:cs typeface="Times New Roman" panose="02020603050405020304" pitchFamily="18" charset="0"/>
              </a:rPr>
              <a:t>ВИЧ передаётся только от человека к человеку</a:t>
            </a:r>
            <a:r>
              <a:rPr lang="ru-RU" sz="2800" b="1" u="sng" dirty="0" smtClean="0">
                <a:latin typeface="Times New Roman" panose="02020603050405020304" pitchFamily="18" charset="0"/>
                <a:cs typeface="Times New Roman" panose="02020603050405020304" pitchFamily="18" charset="0"/>
              </a:rPr>
              <a:t>!</a:t>
            </a:r>
          </a:p>
          <a:p>
            <a:pPr indent="0" algn="ctr">
              <a:buNone/>
            </a:pPr>
            <a:r>
              <a:rPr lang="ru-RU" sz="1800" dirty="0">
                <a:latin typeface="Times New Roman" panose="02020603050405020304" pitchFamily="18" charset="0"/>
                <a:cs typeface="Times New Roman" panose="02020603050405020304" pitchFamily="18" charset="0"/>
              </a:rPr>
              <a:t>Основным источником инфекции </a:t>
            </a:r>
            <a:r>
              <a:rPr lang="ru-RU" sz="1800" b="1" dirty="0">
                <a:latin typeface="Times New Roman" panose="02020603050405020304" pitchFamily="18" charset="0"/>
                <a:cs typeface="Times New Roman" panose="02020603050405020304" pitchFamily="18" charset="0"/>
              </a:rPr>
              <a:t>является инфицированный ВИЧ человек </a:t>
            </a:r>
            <a:r>
              <a:rPr lang="ru-RU" sz="1800" dirty="0">
                <a:latin typeface="Times New Roman" panose="02020603050405020304" pitchFamily="18" charset="0"/>
                <a:cs typeface="Times New Roman" panose="02020603050405020304" pitchFamily="18" charset="0"/>
              </a:rPr>
              <a:t>в период, когда вирус присутствует в его биологических жидкостях в концентрации, достаточной для </a:t>
            </a:r>
            <a:r>
              <a:rPr lang="ru-RU" sz="1800" dirty="0" smtClean="0">
                <a:latin typeface="Times New Roman" panose="02020603050405020304" pitchFamily="18" charset="0"/>
                <a:cs typeface="Times New Roman" panose="02020603050405020304" pitchFamily="18" charset="0"/>
              </a:rPr>
              <a:t>заражения</a:t>
            </a:r>
            <a:endParaRPr lang="ru-RU" sz="2800" b="1" u="sng" dirty="0" smtClean="0">
              <a:latin typeface="Times New Roman" panose="02020603050405020304" pitchFamily="18" charset="0"/>
              <a:cs typeface="Times New Roman" panose="02020603050405020304" pitchFamily="18" charset="0"/>
            </a:endParaRPr>
          </a:p>
          <a:p>
            <a:pPr marL="0" indent="0" algn="ctr">
              <a:buNone/>
            </a:pPr>
            <a:r>
              <a:rPr lang="ru-RU" sz="2800" b="1" u="sng" dirty="0" smtClean="0">
                <a:latin typeface="Times New Roman" panose="02020603050405020304" pitchFamily="18" charset="0"/>
                <a:cs typeface="Times New Roman" panose="02020603050405020304" pitchFamily="18" charset="0"/>
              </a:rPr>
              <a:t>К таким жидкостями относятся:	</a:t>
            </a:r>
            <a:r>
              <a:rPr lang="ru-RU" sz="2800" dirty="0" smtClean="0">
                <a:latin typeface="Times New Roman" panose="02020603050405020304" pitchFamily="18" charset="0"/>
                <a:cs typeface="Times New Roman" panose="02020603050405020304" pitchFamily="18" charset="0"/>
              </a:rPr>
              <a:t>	</a:t>
            </a:r>
          </a:p>
          <a:p>
            <a:pPr marL="0" indent="0">
              <a:buNone/>
            </a:pP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title"/>
          </p:nvPr>
        </p:nvSpPr>
        <p:spPr>
          <a:xfrm>
            <a:off x="2422581" y="393701"/>
            <a:ext cx="8654128" cy="856846"/>
          </a:xfrm>
        </p:spPr>
        <p:txBody>
          <a:bodyPr/>
          <a:lstStyle/>
          <a:p>
            <a:pPr algn="ctr"/>
            <a:r>
              <a:rPr lang="ru-RU" b="1" dirty="0">
                <a:solidFill>
                  <a:schemeClr val="tx1"/>
                </a:solidFill>
                <a:latin typeface="Times New Roman" panose="02020603050405020304" pitchFamily="18" charset="0"/>
                <a:cs typeface="Times New Roman" panose="02020603050405020304" pitchFamily="18" charset="0"/>
              </a:rPr>
              <a:t>Источник инфекции</a:t>
            </a:r>
          </a:p>
        </p:txBody>
      </p:sp>
      <p:sp>
        <p:nvSpPr>
          <p:cNvPr id="4" name="Номер слайда 3"/>
          <p:cNvSpPr>
            <a:spLocks noGrp="1"/>
          </p:cNvSpPr>
          <p:nvPr>
            <p:ph type="sldNum" sz="quarter" idx="12"/>
          </p:nvPr>
        </p:nvSpPr>
        <p:spPr/>
        <p:txBody>
          <a:bodyPr/>
          <a:lstStyle/>
          <a:p>
            <a:fld id="{B041DE6A-7C46-4C14-A639-DD6B92F35D91}" type="slidenum">
              <a:rPr lang="ru-RU" smtClean="0">
                <a:latin typeface="Times New Roman" panose="02020603050405020304" pitchFamily="18" charset="0"/>
                <a:cs typeface="Times New Roman" panose="02020603050405020304" pitchFamily="18" charset="0"/>
              </a:rPr>
              <a:pPr/>
              <a:t>7</a:t>
            </a:fld>
            <a:endParaRPr lang="ru-RU" dirty="0">
              <a:latin typeface="Times New Roman" panose="02020603050405020304" pitchFamily="18" charset="0"/>
              <a:cs typeface="Times New Roman" panose="02020603050405020304" pitchFamily="18" charset="0"/>
            </a:endParaRP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222552"/>
            <a:ext cx="126682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2237" y="3996531"/>
            <a:ext cx="13414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0975" y="4781549"/>
            <a:ext cx="122713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5625130"/>
            <a:ext cx="1230313"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3843646" y="3018024"/>
            <a:ext cx="4920344" cy="330084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solidFill>
                  <a:schemeClr val="tx1"/>
                </a:solidFill>
                <a:latin typeface="Times New Roman" panose="02020603050405020304" pitchFamily="18" charset="0"/>
                <a:cs typeface="Times New Roman" panose="02020603050405020304" pitchFamily="18" charset="0"/>
              </a:rPr>
              <a:t>кровь</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		</a:t>
            </a:r>
          </a:p>
          <a:p>
            <a:r>
              <a:rPr lang="ru-RU" sz="2400" b="1" dirty="0">
                <a:solidFill>
                  <a:schemeClr val="tx1"/>
                </a:solidFill>
                <a:latin typeface="Times New Roman" panose="02020603050405020304" pitchFamily="18" charset="0"/>
                <a:cs typeface="Times New Roman" panose="02020603050405020304" pitchFamily="18" charset="0"/>
              </a:rPr>
              <a:t>сперма</a:t>
            </a:r>
            <a:br>
              <a:rPr lang="ru-RU" sz="2400" b="1" dirty="0">
                <a:solidFill>
                  <a:schemeClr val="tx1"/>
                </a:solidFill>
                <a:latin typeface="Times New Roman" panose="02020603050405020304" pitchFamily="18" charset="0"/>
                <a:cs typeface="Times New Roman" panose="02020603050405020304" pitchFamily="18" charset="0"/>
              </a:rPr>
            </a:br>
            <a:endParaRPr lang="ru-RU" sz="2400" b="1" dirty="0">
              <a:solidFill>
                <a:schemeClr val="tx1"/>
              </a:solidFill>
              <a:latin typeface="Times New Roman" panose="02020603050405020304" pitchFamily="18" charset="0"/>
              <a:cs typeface="Times New Roman" panose="02020603050405020304" pitchFamily="18" charset="0"/>
            </a:endParaRPr>
          </a:p>
          <a:p>
            <a:r>
              <a:rPr lang="ru-RU" sz="2400" b="1" dirty="0">
                <a:solidFill>
                  <a:schemeClr val="tx1"/>
                </a:solidFill>
                <a:latin typeface="Times New Roman" panose="02020603050405020304" pitchFamily="18" charset="0"/>
                <a:cs typeface="Times New Roman" panose="02020603050405020304" pitchFamily="18" charset="0"/>
              </a:rPr>
              <a:t>влагалищные выделения</a:t>
            </a:r>
            <a:br>
              <a:rPr lang="ru-RU" sz="2400" b="1" dirty="0">
                <a:solidFill>
                  <a:schemeClr val="tx1"/>
                </a:solidFill>
                <a:latin typeface="Times New Roman" panose="02020603050405020304" pitchFamily="18" charset="0"/>
                <a:cs typeface="Times New Roman" panose="02020603050405020304" pitchFamily="18" charset="0"/>
              </a:rPr>
            </a:br>
            <a:r>
              <a:rPr lang="ru-RU" sz="2400" b="1" dirty="0">
                <a:solidFill>
                  <a:schemeClr val="tx1"/>
                </a:solidFill>
                <a:latin typeface="Times New Roman" panose="02020603050405020304" pitchFamily="18" charset="0"/>
                <a:cs typeface="Times New Roman" panose="02020603050405020304" pitchFamily="18" charset="0"/>
              </a:rPr>
              <a:t>		</a:t>
            </a:r>
          </a:p>
          <a:p>
            <a:r>
              <a:rPr lang="ru-RU" sz="2400" b="1" dirty="0">
                <a:solidFill>
                  <a:schemeClr val="tx1"/>
                </a:solidFill>
                <a:latin typeface="Times New Roman" panose="02020603050405020304" pitchFamily="18" charset="0"/>
                <a:cs typeface="Times New Roman" panose="02020603050405020304" pitchFamily="18" charset="0"/>
              </a:rPr>
              <a:t>материнское молоко</a:t>
            </a:r>
          </a:p>
        </p:txBody>
      </p:sp>
    </p:spTree>
    <p:extLst>
      <p:ext uri="{BB962C8B-B14F-4D97-AF65-F5344CB8AC3E}">
        <p14:creationId xmlns:p14="http://schemas.microsoft.com/office/powerpoint/2010/main" val="23291745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12909" t="5163" r="7573"/>
          <a:stretch/>
        </p:blipFill>
        <p:spPr>
          <a:xfrm flipH="1">
            <a:off x="9661170" y="2207171"/>
            <a:ext cx="2530830" cy="3018371"/>
          </a:xfrm>
          <a:prstGeom prst="rect">
            <a:avLst/>
          </a:prstGeom>
        </p:spPr>
      </p:pic>
      <p:sp>
        <p:nvSpPr>
          <p:cNvPr id="3" name="Объект 2"/>
          <p:cNvSpPr>
            <a:spLocks noGrp="1"/>
          </p:cNvSpPr>
          <p:nvPr>
            <p:ph idx="1"/>
          </p:nvPr>
        </p:nvSpPr>
        <p:spPr>
          <a:xfrm>
            <a:off x="0" y="1281894"/>
            <a:ext cx="9559869" cy="5946567"/>
          </a:xfrm>
        </p:spPr>
        <p:txBody>
          <a:bodyPr>
            <a:normAutofit fontScale="85000" lnSpcReduction="20000"/>
          </a:bodyPr>
          <a:lstStyle/>
          <a:p>
            <a:pPr marL="514350" indent="457200" algn="just">
              <a:buAutoNum type="arabicPeriod"/>
            </a:pPr>
            <a:r>
              <a:rPr lang="ru-RU" sz="3800" b="1" dirty="0">
                <a:latin typeface="Times New Roman" panose="02020603050405020304" pitchFamily="18" charset="0"/>
                <a:cs typeface="Times New Roman" panose="02020603050405020304" pitchFamily="18" charset="0"/>
              </a:rPr>
              <a:t>Половой</a:t>
            </a:r>
            <a:r>
              <a:rPr lang="ru-RU" sz="3800" dirty="0">
                <a:latin typeface="Times New Roman" panose="02020603050405020304" pitchFamily="18" charset="0"/>
                <a:cs typeface="Times New Roman" panose="02020603050405020304" pitchFamily="18" charset="0"/>
              </a:rPr>
              <a:t> - любой незащищенный сексуальный контакт</a:t>
            </a:r>
            <a:endParaRPr lang="ru-RU" sz="3800" b="1" dirty="0">
              <a:latin typeface="Times New Roman" panose="02020603050405020304" pitchFamily="18" charset="0"/>
              <a:cs typeface="Times New Roman" panose="02020603050405020304" pitchFamily="18" charset="0"/>
            </a:endParaRPr>
          </a:p>
          <a:p>
            <a:pPr marL="0" indent="457200" algn="just">
              <a:buNone/>
            </a:pPr>
            <a:r>
              <a:rPr lang="ru-RU" sz="3800" dirty="0">
                <a:latin typeface="Times New Roman" panose="02020603050405020304" pitchFamily="18" charset="0"/>
                <a:cs typeface="Times New Roman" panose="02020603050405020304" pitchFamily="18" charset="0"/>
              </a:rPr>
              <a:t>-является доминирующим путем передачи</a:t>
            </a:r>
          </a:p>
          <a:p>
            <a:pPr marL="0" indent="457200" algn="just">
              <a:buNone/>
            </a:pPr>
            <a:r>
              <a:rPr lang="ru-RU" sz="3800" dirty="0">
                <a:latin typeface="Times New Roman" panose="02020603050405020304" pitchFamily="18" charset="0"/>
                <a:cs typeface="Times New Roman" panose="02020603050405020304" pitchFamily="18" charset="0"/>
              </a:rPr>
              <a:t>-любой вид сексуального контакта несет риск передачи инфекции</a:t>
            </a:r>
            <a:endParaRPr lang="ru-RU" sz="3800" b="1" dirty="0">
              <a:latin typeface="Times New Roman" panose="02020603050405020304" pitchFamily="18" charset="0"/>
              <a:cs typeface="Times New Roman" panose="02020603050405020304" pitchFamily="18" charset="0"/>
            </a:endParaRPr>
          </a:p>
          <a:p>
            <a:pPr marL="0" indent="457200" algn="just">
              <a:buNone/>
            </a:pPr>
            <a:r>
              <a:rPr lang="ru-RU" sz="3800" b="1" dirty="0">
                <a:latin typeface="Times New Roman" panose="02020603050405020304" pitchFamily="18" charset="0"/>
                <a:cs typeface="Times New Roman" panose="02020603050405020304" pitchFamily="18" charset="0"/>
              </a:rPr>
              <a:t>2. Парентеральный </a:t>
            </a:r>
            <a:r>
              <a:rPr lang="ru-RU" sz="3800" dirty="0">
                <a:latin typeface="Times New Roman" panose="02020603050405020304" pitchFamily="18" charset="0"/>
                <a:cs typeface="Times New Roman" panose="02020603050405020304" pitchFamily="18" charset="0"/>
              </a:rPr>
              <a:t>- через кровь:</a:t>
            </a:r>
          </a:p>
          <a:p>
            <a:pPr marL="0" indent="0" algn="just">
              <a:buNone/>
            </a:pPr>
            <a:r>
              <a:rPr lang="ru-RU" sz="3800" dirty="0">
                <a:latin typeface="Times New Roman" panose="02020603050405020304" pitchFamily="18" charset="0"/>
                <a:cs typeface="Times New Roman" panose="02020603050405020304" pitchFamily="18" charset="0"/>
              </a:rPr>
              <a:t>-манипуляции нестерильным инструментарием</a:t>
            </a:r>
          </a:p>
          <a:p>
            <a:pPr marL="0" indent="0" algn="just">
              <a:buNone/>
            </a:pPr>
            <a:r>
              <a:rPr lang="ru-RU" sz="3800" dirty="0">
                <a:latin typeface="Times New Roman" panose="02020603050405020304" pitchFamily="18" charset="0"/>
                <a:cs typeface="Times New Roman" panose="02020603050405020304" pitchFamily="18" charset="0"/>
              </a:rPr>
              <a:t>-использование инфицированного инъекционного оборудования - шприцев, игл</a:t>
            </a:r>
          </a:p>
          <a:p>
            <a:pPr marL="0" indent="0">
              <a:buNone/>
            </a:pPr>
            <a:r>
              <a:rPr lang="ru-RU" sz="3800" dirty="0">
                <a:latin typeface="Times New Roman" panose="02020603050405020304" pitchFamily="18" charset="0"/>
                <a:cs typeface="Times New Roman" panose="02020603050405020304" pitchFamily="18" charset="0"/>
              </a:rPr>
              <a:t>-переливание инфицированных компонентов кровь</a:t>
            </a:r>
          </a:p>
          <a:p>
            <a:pPr marL="0" indent="457200" algn="just">
              <a:buNone/>
            </a:pPr>
            <a:r>
              <a:rPr lang="ru-RU" sz="3800" b="1" dirty="0">
                <a:latin typeface="Times New Roman" panose="02020603050405020304" pitchFamily="18" charset="0"/>
                <a:cs typeface="Times New Roman" panose="02020603050405020304" pitchFamily="18" charset="0"/>
              </a:rPr>
              <a:t>3. Вертикальный </a:t>
            </a:r>
            <a:r>
              <a:rPr lang="ru-RU" sz="3800" dirty="0">
                <a:latin typeface="Times New Roman" panose="02020603050405020304" pitchFamily="18" charset="0"/>
                <a:cs typeface="Times New Roman" panose="02020603050405020304" pitchFamily="18" charset="0"/>
              </a:rPr>
              <a:t>- от матери ребенку во время беременности, родов, кормления грудью</a:t>
            </a:r>
          </a:p>
          <a:p>
            <a:pPr marL="0" indent="0">
              <a:buNone/>
            </a:pPr>
            <a:r>
              <a:rPr lang="ru-RU" dirty="0">
                <a:latin typeface="Times New Roman" panose="02020603050405020304" pitchFamily="18" charset="0"/>
                <a:cs typeface="Times New Roman" panose="02020603050405020304" pitchFamily="18" charset="0"/>
              </a:rPr>
              <a:t>		</a:t>
            </a:r>
          </a:p>
          <a:p>
            <a:pPr marL="0" indent="0">
              <a:buNone/>
            </a:pP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title"/>
          </p:nvPr>
        </p:nvSpPr>
        <p:spPr>
          <a:xfrm>
            <a:off x="2422581" y="393701"/>
            <a:ext cx="8654128" cy="856846"/>
          </a:xfrm>
        </p:spPr>
        <p:txBody>
          <a:bodyPr>
            <a:normAutofit/>
          </a:bodyPr>
          <a:lstStyle/>
          <a:p>
            <a:pPr algn="ctr"/>
            <a:r>
              <a:rPr lang="ru-RU" b="1" dirty="0" smtClean="0">
                <a:solidFill>
                  <a:schemeClr val="tx1"/>
                </a:solidFill>
                <a:latin typeface="Times New Roman" panose="02020603050405020304" pitchFamily="18" charset="0"/>
                <a:cs typeface="Times New Roman" panose="02020603050405020304" pitchFamily="18" charset="0"/>
              </a:rPr>
              <a:t>Пути инфицирования ВИЧ</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7675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2070" y="319373"/>
            <a:ext cx="8664519" cy="856846"/>
          </a:xfrm>
        </p:spPr>
        <p:txBody>
          <a:bodyPr>
            <a:normAutofit fontScale="90000"/>
          </a:bodyPr>
          <a:lstStyle/>
          <a:p>
            <a:pPr algn="ctr"/>
            <a:r>
              <a:rPr lang="ru-RU" b="1" dirty="0">
                <a:solidFill>
                  <a:schemeClr val="tx1"/>
                </a:solidFill>
                <a:latin typeface="Times New Roman" panose="02020603050405020304" pitchFamily="18" charset="0"/>
                <a:cs typeface="Times New Roman" panose="02020603050405020304" pitchFamily="18" charset="0"/>
              </a:rPr>
              <a:t>Клинические проявления острой ВИЧ-инфекции</a:t>
            </a:r>
          </a:p>
        </p:txBody>
      </p:sp>
      <p:sp>
        <p:nvSpPr>
          <p:cNvPr id="4" name="Номер слайда 3"/>
          <p:cNvSpPr>
            <a:spLocks noGrp="1"/>
          </p:cNvSpPr>
          <p:nvPr>
            <p:ph type="sldNum" sz="quarter" idx="12"/>
          </p:nvPr>
        </p:nvSpPr>
        <p:spPr>
          <a:xfrm>
            <a:off x="8600089" y="636686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1DE6A-7C46-4C14-A639-DD6B92F35D91}" type="slidenum">
              <a:rPr kumimoji="0" lang="ru-RU" sz="1200" b="0" i="0" u="none" strike="noStrike" kern="1200" cap="none" spc="0" normalizeH="0" baseline="0" noProof="0" smtClean="0">
                <a:ln>
                  <a:noFill/>
                </a:ln>
                <a:solidFill>
                  <a:srgbClr val="0D0D0D">
                    <a:tint val="75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dirty="0">
              <a:ln>
                <a:noFill/>
              </a:ln>
              <a:solidFill>
                <a:srgbClr val="0D0D0D">
                  <a:tint val="75000"/>
                </a:srgbClr>
              </a:solidFill>
              <a:effectLst/>
              <a:uLnTx/>
              <a:uFillTx/>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560989" y="1261057"/>
            <a:ext cx="10782300" cy="5386090"/>
          </a:xfrm>
          <a:prstGeom prst="rect">
            <a:avLst/>
          </a:prstGeom>
        </p:spPr>
        <p:txBody>
          <a:bodyPr wrap="square">
            <a:spAutoFit/>
          </a:bodyPr>
          <a:lstStyle/>
          <a:p>
            <a:pPr indent="457200" algn="just"/>
            <a:r>
              <a:rPr lang="ru-RU" sz="2400" dirty="0" smtClean="0">
                <a:latin typeface="Times New Roman" panose="02020603050405020304" pitchFamily="18" charset="0"/>
                <a:cs typeface="Times New Roman" panose="02020603050405020304" pitchFamily="18" charset="0"/>
              </a:rPr>
              <a:t>Проявления </a:t>
            </a:r>
            <a:r>
              <a:rPr lang="ru-RU" sz="2400" dirty="0">
                <a:latin typeface="Times New Roman" panose="02020603050405020304" pitchFamily="18" charset="0"/>
                <a:cs typeface="Times New Roman" panose="02020603050405020304" pitchFamily="18" charset="0"/>
              </a:rPr>
              <a:t>ВИЧ-инфекции варьируются и зависят от стадии заболевания, но в общей сложности могут включать </a:t>
            </a:r>
            <a:r>
              <a:rPr lang="ru-RU" sz="2400" b="1" dirty="0">
                <a:latin typeface="Times New Roman" panose="02020603050405020304" pitchFamily="18" charset="0"/>
                <a:cs typeface="Times New Roman" panose="02020603050405020304" pitchFamily="18" charset="0"/>
              </a:rPr>
              <a:t>неспецифические симптомы, похожие на простуду или грипп, а также увеличение лимфоузлов</a:t>
            </a:r>
            <a:r>
              <a:rPr lang="ru-RU" sz="2400" dirty="0">
                <a:latin typeface="Times New Roman" panose="02020603050405020304" pitchFamily="18" charset="0"/>
                <a:cs typeface="Times New Roman" panose="02020603050405020304" pitchFamily="18" charset="0"/>
              </a:rPr>
              <a:t>. </a:t>
            </a:r>
            <a:endParaRPr lang="ru-RU" sz="2400" dirty="0" smtClean="0">
              <a:latin typeface="Times New Roman" panose="02020603050405020304" pitchFamily="18" charset="0"/>
              <a:cs typeface="Times New Roman" panose="02020603050405020304" pitchFamily="18" charset="0"/>
            </a:endParaRPr>
          </a:p>
          <a:p>
            <a:pPr indent="457200" algn="just"/>
            <a:endParaRPr lang="ru-RU" sz="2400" dirty="0" smtClean="0">
              <a:latin typeface="Times New Roman" panose="02020603050405020304" pitchFamily="18" charset="0"/>
              <a:cs typeface="Times New Roman" panose="02020603050405020304" pitchFamily="18" charset="0"/>
            </a:endParaRPr>
          </a:p>
          <a:p>
            <a:pPr indent="457200" algn="just"/>
            <a:r>
              <a:rPr lang="ru-RU" sz="2400" dirty="0" smtClean="0">
                <a:latin typeface="Times New Roman" panose="02020603050405020304" pitchFamily="18" charset="0"/>
                <a:cs typeface="Times New Roman" panose="02020603050405020304" pitchFamily="18" charset="0"/>
              </a:rPr>
              <a:t>У </a:t>
            </a:r>
            <a:r>
              <a:rPr lang="ru-RU" sz="2400" dirty="0">
                <a:latin typeface="Times New Roman" panose="02020603050405020304" pitchFamily="18" charset="0"/>
                <a:cs typeface="Times New Roman" panose="02020603050405020304" pitchFamily="18" charset="0"/>
              </a:rPr>
              <a:t>некоторых </a:t>
            </a:r>
            <a:r>
              <a:rPr lang="ru-RU" sz="2400" dirty="0" smtClean="0">
                <a:latin typeface="Times New Roman" panose="02020603050405020304" pitchFamily="18" charset="0"/>
                <a:cs typeface="Times New Roman" panose="02020603050405020304" pitchFamily="18" charset="0"/>
              </a:rPr>
              <a:t>на </a:t>
            </a:r>
            <a:r>
              <a:rPr lang="ru-RU" sz="2400" dirty="0">
                <a:latin typeface="Times New Roman" panose="02020603050405020304" pitchFamily="18" charset="0"/>
                <a:cs typeface="Times New Roman" panose="02020603050405020304" pitchFamily="18" charset="0"/>
              </a:rPr>
              <a:t>ранних стадиях могут появиться </a:t>
            </a:r>
            <a:r>
              <a:rPr lang="ru-RU" sz="2400" b="1" dirty="0">
                <a:latin typeface="Times New Roman" panose="02020603050405020304" pitchFamily="18" charset="0"/>
                <a:cs typeface="Times New Roman" panose="02020603050405020304" pitchFamily="18" charset="0"/>
              </a:rPr>
              <a:t>сыпь, боли в горле, тошнота и рвота, а также нарушения стула.</a:t>
            </a:r>
            <a:r>
              <a:rPr lang="ru-RU" sz="2400" dirty="0">
                <a:latin typeface="Times New Roman" panose="02020603050405020304" pitchFamily="18" charset="0"/>
                <a:cs typeface="Times New Roman" panose="02020603050405020304" pitchFamily="18" charset="0"/>
              </a:rPr>
              <a:t> </a:t>
            </a:r>
            <a:endParaRPr lang="ru-RU" sz="2400" dirty="0" smtClean="0">
              <a:latin typeface="Times New Roman" panose="02020603050405020304" pitchFamily="18" charset="0"/>
              <a:cs typeface="Times New Roman" panose="02020603050405020304" pitchFamily="18" charset="0"/>
            </a:endParaRPr>
          </a:p>
          <a:p>
            <a:pPr indent="457200" algn="just"/>
            <a:endParaRPr lang="ru-RU" sz="2400" dirty="0" smtClean="0">
              <a:latin typeface="Times New Roman" panose="02020603050405020304" pitchFamily="18" charset="0"/>
              <a:cs typeface="Times New Roman" panose="02020603050405020304" pitchFamily="18" charset="0"/>
            </a:endParaRPr>
          </a:p>
          <a:p>
            <a:pPr indent="457200" algn="just"/>
            <a:r>
              <a:rPr lang="ru-RU" sz="2400" dirty="0" smtClean="0">
                <a:latin typeface="Times New Roman" panose="02020603050405020304" pitchFamily="18" charset="0"/>
                <a:cs typeface="Times New Roman" panose="02020603050405020304" pitchFamily="18" charset="0"/>
              </a:rPr>
              <a:t>По </a:t>
            </a:r>
            <a:r>
              <a:rPr lang="ru-RU" sz="2400" dirty="0">
                <a:latin typeface="Times New Roman" panose="02020603050405020304" pitchFamily="18" charset="0"/>
                <a:cs typeface="Times New Roman" panose="02020603050405020304" pitchFamily="18" charset="0"/>
              </a:rPr>
              <a:t>мере прогрессирования болезни могут развиваться </a:t>
            </a:r>
            <a:r>
              <a:rPr lang="ru-RU" sz="2400" b="1" dirty="0">
                <a:latin typeface="Times New Roman" panose="02020603050405020304" pitchFamily="18" charset="0"/>
                <a:cs typeface="Times New Roman" panose="02020603050405020304" pitchFamily="18" charset="0"/>
              </a:rPr>
              <a:t>более серьёзные </a:t>
            </a:r>
            <a:r>
              <a:rPr lang="ru-RU" sz="2400" b="1" dirty="0" smtClean="0">
                <a:latin typeface="Times New Roman" panose="02020603050405020304" pitchFamily="18" charset="0"/>
                <a:cs typeface="Times New Roman" panose="02020603050405020304" pitchFamily="18" charset="0"/>
              </a:rPr>
              <a:t>симптомы</a:t>
            </a:r>
            <a:r>
              <a:rPr lang="ru-RU" sz="2400" dirty="0" smtClean="0">
                <a:latin typeface="Times New Roman" panose="02020603050405020304" pitchFamily="18" charset="0"/>
                <a:cs typeface="Times New Roman" panose="02020603050405020304" pitchFamily="18" charset="0"/>
              </a:rPr>
              <a:t>: потеря </a:t>
            </a:r>
            <a:r>
              <a:rPr lang="ru-RU" sz="2400" dirty="0">
                <a:latin typeface="Times New Roman" panose="02020603050405020304" pitchFamily="18" charset="0"/>
                <a:cs typeface="Times New Roman" panose="02020603050405020304" pitchFamily="18" charset="0"/>
              </a:rPr>
              <a:t>веса, лихорадка, ночные поты, хроническая диарея, а также различные инфекции, вызванные ослабленным </a:t>
            </a:r>
            <a:r>
              <a:rPr lang="ru-RU" sz="2400" dirty="0" smtClean="0">
                <a:latin typeface="Times New Roman" panose="02020603050405020304" pitchFamily="18" charset="0"/>
                <a:cs typeface="Times New Roman" panose="02020603050405020304" pitchFamily="18" charset="0"/>
              </a:rPr>
              <a:t>иммунитетом.</a:t>
            </a:r>
          </a:p>
          <a:p>
            <a:pPr indent="457200" algn="ctr"/>
            <a:endParaRPr lang="ru-RU" sz="2400" dirty="0" smtClean="0">
              <a:latin typeface="Times New Roman" panose="02020603050405020304" pitchFamily="18" charset="0"/>
              <a:cs typeface="Times New Roman" panose="02020603050405020304" pitchFamily="18" charset="0"/>
            </a:endParaRPr>
          </a:p>
          <a:p>
            <a:pPr indent="457200" algn="ctr"/>
            <a:endParaRPr lang="ru-RU" sz="2400" dirty="0" smtClean="0">
              <a:latin typeface="Times New Roman" panose="02020603050405020304" pitchFamily="18" charset="0"/>
              <a:cs typeface="Times New Roman" panose="02020603050405020304" pitchFamily="18" charset="0"/>
            </a:endParaRPr>
          </a:p>
          <a:p>
            <a:pPr indent="457200" algn="ctr"/>
            <a:r>
              <a:rPr lang="ru-RU" sz="2800" b="1" dirty="0">
                <a:latin typeface="Times New Roman" panose="02020603050405020304" pitchFamily="18" charset="0"/>
                <a:cs typeface="Times New Roman" panose="02020603050405020304" pitchFamily="18" charset="0"/>
              </a:rPr>
              <a:t>Существует только один способ узнать о наличии ВИЧ-инфекции в организме: </a:t>
            </a:r>
            <a:r>
              <a:rPr lang="ru-RU" sz="2800" b="1" dirty="0" smtClean="0">
                <a:latin typeface="Times New Roman" panose="02020603050405020304" pitchFamily="18" charset="0"/>
                <a:cs typeface="Times New Roman" panose="02020603050405020304" pitchFamily="18" charset="0"/>
              </a:rPr>
              <a:t>сдать </a:t>
            </a:r>
            <a:r>
              <a:rPr lang="ru-RU" sz="2800" b="1" dirty="0">
                <a:latin typeface="Times New Roman" panose="02020603050405020304" pitchFamily="18" charset="0"/>
                <a:cs typeface="Times New Roman" panose="02020603050405020304" pitchFamily="18" charset="0"/>
              </a:rPr>
              <a:t>анализ на </a:t>
            </a:r>
            <a:r>
              <a:rPr lang="ru-RU" sz="2800" b="1" dirty="0" smtClean="0">
                <a:latin typeface="Times New Roman" panose="02020603050405020304" pitchFamily="18" charset="0"/>
                <a:cs typeface="Times New Roman" panose="02020603050405020304" pitchFamily="18" charset="0"/>
              </a:rPr>
              <a:t>ВИЧ-инфекцию! </a:t>
            </a: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989603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Другая 6">
      <a:dk1>
        <a:srgbClr val="0D0D0D"/>
      </a:dk1>
      <a:lt1>
        <a:srgbClr val="FFFFFF"/>
      </a:lt1>
      <a:dk2>
        <a:srgbClr val="44546A"/>
      </a:dk2>
      <a:lt2>
        <a:srgbClr val="E7E6E6"/>
      </a:lt2>
      <a:accent1>
        <a:srgbClr val="1D3E91"/>
      </a:accent1>
      <a:accent2>
        <a:srgbClr val="0D74FA"/>
      </a:accent2>
      <a:accent3>
        <a:srgbClr val="7F7F7F"/>
      </a:accent3>
      <a:accent4>
        <a:srgbClr val="FFDF7F"/>
      </a:accent4>
      <a:accent5>
        <a:srgbClr val="5B9BD5"/>
      </a:accent5>
      <a:accent6>
        <a:srgbClr val="70AD47"/>
      </a:accent6>
      <a:hlink>
        <a:srgbClr val="0563C1"/>
      </a:hlink>
      <a:folHlink>
        <a:srgbClr val="954F72"/>
      </a:folHlink>
    </a:clrScheme>
    <a:fontScheme name="Другая 1">
      <a:majorFont>
        <a:latin typeface="Montserrat Medium"/>
        <a:ea typeface=""/>
        <a:cs typeface=""/>
      </a:majorFont>
      <a:minorFont>
        <a:latin typeface="Lor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Другая 6">
      <a:dk1>
        <a:srgbClr val="0D0D0D"/>
      </a:dk1>
      <a:lt1>
        <a:srgbClr val="FFFFFF"/>
      </a:lt1>
      <a:dk2>
        <a:srgbClr val="44546A"/>
      </a:dk2>
      <a:lt2>
        <a:srgbClr val="E7E6E6"/>
      </a:lt2>
      <a:accent1>
        <a:srgbClr val="1D3E91"/>
      </a:accent1>
      <a:accent2>
        <a:srgbClr val="0D74FA"/>
      </a:accent2>
      <a:accent3>
        <a:srgbClr val="7F7F7F"/>
      </a:accent3>
      <a:accent4>
        <a:srgbClr val="FFDF7F"/>
      </a:accent4>
      <a:accent5>
        <a:srgbClr val="5B9BD5"/>
      </a:accent5>
      <a:accent6>
        <a:srgbClr val="70AD47"/>
      </a:accent6>
      <a:hlink>
        <a:srgbClr val="0563C1"/>
      </a:hlink>
      <a:folHlink>
        <a:srgbClr val="954F72"/>
      </a:folHlink>
    </a:clrScheme>
    <a:fontScheme name="Другая 1">
      <a:majorFont>
        <a:latin typeface="Montserrat Medium"/>
        <a:ea typeface=""/>
        <a:cs typeface=""/>
      </a:majorFont>
      <a:minorFont>
        <a:latin typeface="Lor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Тема Office">
  <a:themeElements>
    <a:clrScheme name="Другая 6">
      <a:dk1>
        <a:srgbClr val="0D0D0D"/>
      </a:dk1>
      <a:lt1>
        <a:srgbClr val="FFFFFF"/>
      </a:lt1>
      <a:dk2>
        <a:srgbClr val="44546A"/>
      </a:dk2>
      <a:lt2>
        <a:srgbClr val="E7E6E6"/>
      </a:lt2>
      <a:accent1>
        <a:srgbClr val="1D3E91"/>
      </a:accent1>
      <a:accent2>
        <a:srgbClr val="0D74FA"/>
      </a:accent2>
      <a:accent3>
        <a:srgbClr val="7F7F7F"/>
      </a:accent3>
      <a:accent4>
        <a:srgbClr val="FFDF7F"/>
      </a:accent4>
      <a:accent5>
        <a:srgbClr val="5B9BD5"/>
      </a:accent5>
      <a:accent6>
        <a:srgbClr val="70AD47"/>
      </a:accent6>
      <a:hlink>
        <a:srgbClr val="0563C1"/>
      </a:hlink>
      <a:folHlink>
        <a:srgbClr val="954F72"/>
      </a:folHlink>
    </a:clrScheme>
    <a:fontScheme name="Другая 1">
      <a:majorFont>
        <a:latin typeface="Montserrat Medium"/>
        <a:ea typeface=""/>
        <a:cs typeface=""/>
      </a:majorFont>
      <a:minorFont>
        <a:latin typeface="Lor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4841</TotalTime>
  <Words>1897</Words>
  <Application>Microsoft Office PowerPoint</Application>
  <PresentationFormat>Широкоэкранный</PresentationFormat>
  <Paragraphs>208</Paragraphs>
  <Slides>27</Slides>
  <Notes>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3</vt:i4>
      </vt:variant>
      <vt:variant>
        <vt:lpstr>Заголовки слайдов</vt:lpstr>
      </vt:variant>
      <vt:variant>
        <vt:i4>27</vt:i4>
      </vt:variant>
    </vt:vector>
  </HeadingPairs>
  <TitlesOfParts>
    <vt:vector size="39" baseType="lpstr">
      <vt:lpstr>SimSun</vt:lpstr>
      <vt:lpstr>Lucida Sans Unicode</vt:lpstr>
      <vt:lpstr>Lora</vt:lpstr>
      <vt:lpstr>Montserrat Medium</vt:lpstr>
      <vt:lpstr>Arial</vt:lpstr>
      <vt:lpstr>Times New Roman</vt:lpstr>
      <vt:lpstr>Mali Light</vt:lpstr>
      <vt:lpstr>Trebuchet MS</vt:lpstr>
      <vt:lpstr>Calibri</vt:lpstr>
      <vt:lpstr>Тема Office</vt:lpstr>
      <vt:lpstr>1_Тема Office</vt:lpstr>
      <vt:lpstr>2_Тема Office</vt:lpstr>
      <vt:lpstr>Профилактика ВИЧ-инфекции</vt:lpstr>
      <vt:lpstr>Что такое ВИЧ? </vt:lpstr>
      <vt:lpstr>Что такое ВИЧ? </vt:lpstr>
      <vt:lpstr>Что такое СПИД?</vt:lpstr>
      <vt:lpstr>Из истории вопроса:</vt:lpstr>
      <vt:lpstr>Презентация PowerPoint</vt:lpstr>
      <vt:lpstr>Источник инфекции</vt:lpstr>
      <vt:lpstr>Пути инфицирования ВИЧ</vt:lpstr>
      <vt:lpstr>Клинические проявления острой ВИЧ-инфекции</vt:lpstr>
      <vt:lpstr> Особенности ВИЧ-инфекции </vt:lpstr>
      <vt:lpstr>Возвращаясь к ВИЧ: как выявить?</vt:lpstr>
      <vt:lpstr>Презентация PowerPoint</vt:lpstr>
      <vt:lpstr>Презентация PowerPoint</vt:lpstr>
      <vt:lpstr>Возвращаясь к ВИЧ: как выявить?</vt:lpstr>
      <vt:lpstr>Тест на ВИЧ нужно проходить регулярно!</vt:lpstr>
      <vt:lpstr>Если тест на ВИЧ положительный</vt:lpstr>
      <vt:lpstr>Профилактика ВИЧ-инфекции </vt:lpstr>
      <vt:lpstr>Развенчиваем мифы о ВИЧ-инфекции</vt:lpstr>
      <vt:lpstr>Развенчиваем мифы о ВИЧ-инфекции</vt:lpstr>
      <vt:lpstr>Развенчиваем мифы о ВИЧ-инфекции</vt:lpstr>
      <vt:lpstr>Мифы о ВИЧ-инфекции</vt:lpstr>
      <vt:lpstr>Важность развенчания мифов для снижения стигмы </vt:lpstr>
      <vt:lpstr>От СПИДа умерли:</vt:lpstr>
      <vt:lpstr>Памятные даты</vt:lpstr>
      <vt:lpstr>Презентация PowerPoint</vt:lpstr>
      <vt:lpstr>ГАУЗ «Республиканский Центр по профилактике и борьбе со СПИД и инфекционными заболеваниями Министерства здравоохранения Республики Татарстан»</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User</cp:lastModifiedBy>
  <cp:revision>197</cp:revision>
  <cp:lastPrinted>2022-11-23T11:25:20Z</cp:lastPrinted>
  <dcterms:created xsi:type="dcterms:W3CDTF">2021-02-08T06:38:07Z</dcterms:created>
  <dcterms:modified xsi:type="dcterms:W3CDTF">2026-02-04T10:37:43Z</dcterms:modified>
</cp:coreProperties>
</file>