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7" r:id="rId5"/>
    <p:sldId id="260" r:id="rId6"/>
    <p:sldId id="268" r:id="rId7"/>
    <p:sldId id="262" r:id="rId8"/>
    <p:sldId id="263" r:id="rId9"/>
    <p:sldId id="261" r:id="rId10"/>
    <p:sldId id="264" r:id="rId11"/>
    <p:sldId id="265" r:id="rId12"/>
    <p:sldId id="266" r:id="rId13"/>
  </p:sldIdLst>
  <p:sldSz cx="12192000" cy="6858000"/>
  <p:notesSz cx="6858000" cy="9926638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Lora" charset="-52"/>
      <p:regular r:id="rId19"/>
      <p:bold r:id="rId20"/>
      <p:italic r:id="rId21"/>
      <p:boldItalic r:id="rId22"/>
    </p:embeddedFont>
    <p:embeddedFont>
      <p:font typeface="Montserrat Medium" charset="-52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E91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24" y="393701"/>
            <a:ext cx="8568575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8555AA3-9D6E-4C17-A36C-F7824505179C}"/>
              </a:ext>
            </a:extLst>
          </p:cNvPr>
          <p:cNvSpPr/>
          <p:nvPr userDrawn="1"/>
        </p:nvSpPr>
        <p:spPr>
          <a:xfrm>
            <a:off x="1879369" y="365126"/>
            <a:ext cx="54000" cy="865909"/>
          </a:xfrm>
          <a:prstGeom prst="rect">
            <a:avLst/>
          </a:prstGeom>
          <a:solidFill>
            <a:srgbClr val="1D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arisa1\Desktop\Логотип новый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875" y="364492"/>
            <a:ext cx="955909" cy="9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2" y="0"/>
            <a:ext cx="2500312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4"/>
          <a:stretch/>
        </p:blipFill>
        <p:spPr>
          <a:xfrm>
            <a:off x="8503119" y="4002587"/>
            <a:ext cx="3645942" cy="285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DA88A4-D182-4328-A797-7FC8E550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95" y="2516139"/>
            <a:ext cx="11355572" cy="173886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Профилактика ВИЧ- инфекции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(для </a:t>
            </a:r>
            <a:r>
              <a:rPr lang="ru-RU" sz="4000" dirty="0">
                <a:latin typeface="+mn-lt"/>
              </a:rPr>
              <a:t>женщин,  планирующих </a:t>
            </a:r>
            <a:r>
              <a:rPr lang="ru-RU" sz="4000" dirty="0" smtClean="0">
                <a:latin typeface="+mn-lt"/>
              </a:rPr>
              <a:t>беременность)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larisa1\Desktop\Логотип нов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399" y="190556"/>
            <a:ext cx="1616540" cy="16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sa1\Desktop\мз лог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4"/>
            <a:ext cx="4762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646" y="393701"/>
            <a:ext cx="8655628" cy="8568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Если не принимать АРВТ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4420"/>
            <a:ext cx="10515600" cy="471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Вероятность передачи ВИЧ-инфекции от матери ребенку без проведения профилактических мероприятий составляет </a:t>
            </a:r>
            <a:r>
              <a:rPr lang="ru-RU" b="1" dirty="0">
                <a:solidFill>
                  <a:srgbClr val="FF0000"/>
                </a:solidFill>
              </a:rPr>
              <a:t>до 90%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Применение современных методов профилактики снижает риск заражения ребенка ВИЧ-инфекцией от матери </a:t>
            </a:r>
            <a:r>
              <a:rPr lang="ru-RU" b="1" dirty="0">
                <a:solidFill>
                  <a:srgbClr val="00B050"/>
                </a:solidFill>
              </a:rPr>
              <a:t>до 0 %.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4" y="2710713"/>
            <a:ext cx="3382327" cy="22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8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1923092"/>
            <a:ext cx="3646968" cy="4002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4" y="487220"/>
            <a:ext cx="8603674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Ты несешь ответственность не только за себя!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48" y="1469346"/>
            <a:ext cx="10515600" cy="4492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B050"/>
                </a:solidFill>
              </a:rPr>
              <a:t>Обеспечь своему ребенку здоровую жизнь 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5488" y="5725697"/>
            <a:ext cx="11405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Выбирая АРВТ -  выбираешь жизнь </a:t>
            </a:r>
          </a:p>
        </p:txBody>
      </p:sp>
    </p:spTree>
    <p:extLst>
      <p:ext uri="{BB962C8B-B14F-4D97-AF65-F5344CB8AC3E}">
        <p14:creationId xmlns:p14="http://schemas.microsoft.com/office/powerpoint/2010/main" val="154792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456" y="425008"/>
            <a:ext cx="9078079" cy="85684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latin typeface="+mn-lt"/>
              </a:rPr>
              <a:t>ГАУЗ </a:t>
            </a:r>
            <a:r>
              <a:rPr lang="ru-RU" sz="1800" b="1" dirty="0">
                <a:latin typeface="+mn-lt"/>
              </a:rPr>
              <a:t>«Республиканский Центр по профилактике и борьбе со СПИД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и инфекционными заболеваниями Министерства здравоохранения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СПИД 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86" y="3625122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vk.com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24" y="1402773"/>
            <a:ext cx="5318760" cy="4774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163" y="393701"/>
            <a:ext cx="8267781" cy="856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Положительный тест на беременность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4421"/>
            <a:ext cx="5830824" cy="4492542"/>
          </a:xfrm>
        </p:spPr>
        <p:txBody>
          <a:bodyPr>
            <a:normAutofit/>
          </a:bodyPr>
          <a:lstStyle/>
          <a:p>
            <a:r>
              <a:rPr lang="ru-RU" dirty="0"/>
              <a:t>Отсчет срока беременности начинается не с того момента, когда на тесте появляются две полоски.</a:t>
            </a:r>
          </a:p>
          <a:p>
            <a:r>
              <a:rPr lang="ru-RU" dirty="0"/>
              <a:t>Если в первые дни задержки менструации тест на беременность показал положительный результат, значит возраст эмбриона и срок беременности составляет уже 2-3 недели.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6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63" y="1459823"/>
            <a:ext cx="4240654" cy="3176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Важно подготовиться заранее 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284" y="1459823"/>
            <a:ext cx="6764079" cy="4794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ЧЕК – лист для будущих родителей</a:t>
            </a:r>
            <a:r>
              <a:rPr lang="ru-RU" dirty="0"/>
              <a:t>: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медицинское обследование обоих родителей : анализы, медицинский осмотр/консультация врачей- специалистов;</a:t>
            </a:r>
          </a:p>
          <a:p>
            <a:r>
              <a:rPr lang="ru-RU" dirty="0"/>
              <a:t>лечение хронических заболеваний;</a:t>
            </a:r>
          </a:p>
          <a:p>
            <a:r>
              <a:rPr lang="ru-RU" dirty="0"/>
              <a:t>витаминизация и общее оздоровление организма;</a:t>
            </a:r>
          </a:p>
          <a:p>
            <a:r>
              <a:rPr lang="ru-RU" dirty="0"/>
              <a:t>правильное питание, фитнес или занятие спортом, здоровый образ жизни;</a:t>
            </a:r>
          </a:p>
          <a:p>
            <a:r>
              <a:rPr lang="ru-RU" dirty="0"/>
              <a:t>психологическая подготовка будущих родителей.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5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645" y="342900"/>
            <a:ext cx="8697191" cy="907647"/>
          </a:xfrm>
        </p:spPr>
        <p:txBody>
          <a:bodyPr>
            <a:noAutofit/>
          </a:bodyPr>
          <a:lstStyle/>
          <a:p>
            <a:pPr algn="ctr"/>
            <a:r>
              <a:rPr lang="ru-RU" sz="2950" b="1" dirty="0">
                <a:latin typeface="+mn-lt"/>
              </a:rPr>
              <a:t>Если тест на беременность положительный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56" y="1311015"/>
            <a:ext cx="7041249" cy="4840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Ожидание рождения малыша —  прекрасное и долгожданное время в жизни женщины, в этот период необходимо</a:t>
            </a:r>
            <a:r>
              <a:rPr lang="ru-RU" dirty="0"/>
              <a:t>:</a:t>
            </a:r>
          </a:p>
          <a:p>
            <a:r>
              <a:rPr lang="ru-RU" dirty="0"/>
              <a:t>Встать на учет в женскую консультацию;</a:t>
            </a:r>
          </a:p>
          <a:p>
            <a:r>
              <a:rPr lang="ru-RU" dirty="0"/>
              <a:t>Пройти все необходимые обследования и консультации узких специалистов;</a:t>
            </a:r>
          </a:p>
          <a:p>
            <a:r>
              <a:rPr lang="ru-RU" dirty="0"/>
              <a:t>Вести здоровый образ жизни и отказаться от всех вредных привычек;</a:t>
            </a:r>
          </a:p>
          <a:p>
            <a:r>
              <a:rPr lang="ru-RU" dirty="0"/>
              <a:t>Внимательно следить за состоянием здоровья и своим самочувствием.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B2107D-6CD8-57E4-8B66-D15F10DB3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24" t="8217" r="28383" b="9931"/>
          <a:stretch/>
        </p:blipFill>
        <p:spPr>
          <a:xfrm>
            <a:off x="7623546" y="1335991"/>
            <a:ext cx="4071219" cy="48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8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474" y="393701"/>
            <a:ext cx="8738753" cy="85684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Планирование беременности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14" y="2365458"/>
            <a:ext cx="7868093" cy="4492542"/>
          </a:xfrm>
        </p:spPr>
        <p:txBody>
          <a:bodyPr>
            <a:normAutofit/>
          </a:bodyPr>
          <a:lstStyle/>
          <a:p>
            <a:r>
              <a:rPr lang="ru-RU" dirty="0"/>
              <a:t>Сдать анализы на ТОRCH –инфекции;</a:t>
            </a:r>
          </a:p>
          <a:p>
            <a:r>
              <a:rPr lang="ru-RU" dirty="0"/>
              <a:t>Пройти вакцинацию от ветряной оспы, гепатита В и краснухи по показаниям врача;</a:t>
            </a:r>
          </a:p>
          <a:p>
            <a:r>
              <a:rPr lang="ru-RU" dirty="0"/>
              <a:t>Пройти обследование на ИППП (микоплазмы, хламидии и др.);</a:t>
            </a:r>
          </a:p>
          <a:p>
            <a:r>
              <a:rPr lang="ru-RU" dirty="0"/>
              <a:t>Пройти </a:t>
            </a:r>
            <a:r>
              <a:rPr lang="ru-RU" b="1" dirty="0">
                <a:solidFill>
                  <a:srgbClr val="FF0000"/>
                </a:solidFill>
              </a:rPr>
              <a:t>обследование на ВИЧ,</a:t>
            </a:r>
            <a:r>
              <a:rPr lang="ru-RU" dirty="0"/>
              <a:t> вирусные гепатиты и сифилис обоим партнерам.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281736"/>
            <a:ext cx="2743200" cy="365125"/>
          </a:xfrm>
        </p:spPr>
        <p:txBody>
          <a:bodyPr/>
          <a:lstStyle/>
          <a:p>
            <a:fld id="{B041DE6A-7C46-4C14-A639-DD6B92F35D9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33939"/>
          <a:stretch/>
        </p:blipFill>
        <p:spPr>
          <a:xfrm>
            <a:off x="8592860" y="1567440"/>
            <a:ext cx="2760939" cy="4397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B0F3AA-9DBF-48F6-E213-6926B2E2722A}"/>
              </a:ext>
            </a:extLst>
          </p:cNvPr>
          <p:cNvSpPr txBox="1"/>
          <p:nvPr/>
        </p:nvSpPr>
        <p:spPr>
          <a:xfrm>
            <a:off x="390777" y="1411351"/>
            <a:ext cx="84767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Перед планированием беременности необходимо</a:t>
            </a:r>
            <a:r>
              <a:rPr lang="ru-RU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211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C85AC-B261-4E9D-2771-F6739D1D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693" y="351170"/>
            <a:ext cx="9192571" cy="85684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+mn-lt"/>
              </a:rPr>
              <a:t>Если анализ на ВИЧ —положительный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C29E78-25A1-279D-D82E-6A92834D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31"/>
            <a:ext cx="10515600" cy="49422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Обязательно наблюдаться у врача акушера-гинеколога в женской консультации в течение всего периода беременности. Врач будет следить за течением здоровья, состоянием матери и плода. А так же инфекционист подберет подходящую антиретровирусную терапию (АРВТ).</a:t>
            </a:r>
          </a:p>
          <a:p>
            <a:r>
              <a:rPr lang="ru-RU" dirty="0"/>
              <a:t>Не прерывать лечение и принимать лекарства точно по установленной врачом схеме.</a:t>
            </a:r>
          </a:p>
          <a:p>
            <a:r>
              <a:rPr lang="ru-RU" b="1" dirty="0">
                <a:solidFill>
                  <a:srgbClr val="FF0000"/>
                </a:solidFill>
              </a:rPr>
              <a:t>АРВТ не токсична</a:t>
            </a:r>
            <a:r>
              <a:rPr lang="ru-RU" dirty="0"/>
              <a:t> для матери и ребенка.</a:t>
            </a:r>
          </a:p>
          <a:p>
            <a:r>
              <a:rPr lang="ru-RU" dirty="0"/>
              <a:t>После рождения ребенка не кормить грудью, а переводить полностью на искусственное вскармливание. </a:t>
            </a:r>
          </a:p>
          <a:p>
            <a:r>
              <a:rPr lang="ru-RU" dirty="0"/>
              <a:t>Продолжать обследование себя и ребенка после родов.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D10F366-B22C-EEA4-A60E-80312720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39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12" y="1340654"/>
            <a:ext cx="2428588" cy="2428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308" y="361803"/>
            <a:ext cx="8568575" cy="856846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+mn-lt"/>
              </a:rPr>
              <a:t>ВИЧ может передаться от матери  малышу только 3 способами: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4421"/>
            <a:ext cx="9113874" cy="44925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Внутриутробно на всех сроках (особенно на поздних сроках беременности - после 30 недель), если не принимать АРВТ.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Во время родов.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При грудном вскармливании.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77" y="3530918"/>
            <a:ext cx="3132011" cy="31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85" y="1250547"/>
            <a:ext cx="4429904" cy="2090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Как предупредить заражение </a:t>
            </a:r>
            <a:r>
              <a:rPr lang="ru-RU" sz="3200" b="1" dirty="0" smtClean="0">
                <a:latin typeface="+mn-lt"/>
              </a:rPr>
              <a:t>ВИЧ- </a:t>
            </a:r>
            <a:r>
              <a:rPr lang="ru-RU" sz="3200" b="1" dirty="0">
                <a:latin typeface="+mn-lt"/>
              </a:rPr>
              <a:t>инфекцией ребёнка?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52" y="1721970"/>
            <a:ext cx="5826048" cy="4492542"/>
          </a:xfrm>
        </p:spPr>
        <p:txBody>
          <a:bodyPr/>
          <a:lstStyle/>
          <a:p>
            <a:r>
              <a:rPr lang="ru-RU" dirty="0"/>
              <a:t>Поможет </a:t>
            </a:r>
            <a:r>
              <a:rPr lang="ru-RU" b="1" dirty="0">
                <a:solidFill>
                  <a:srgbClr val="C00000"/>
                </a:solidFill>
              </a:rPr>
              <a:t>медикаментозная профилактика препаратами АРВТ.</a:t>
            </a:r>
          </a:p>
          <a:p>
            <a:r>
              <a:rPr lang="ru-RU" b="1" dirty="0">
                <a:solidFill>
                  <a:srgbClr val="C00000"/>
                </a:solidFill>
              </a:rPr>
              <a:t>Отказ от грудного вскармливания.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40" y="3538268"/>
            <a:ext cx="3304794" cy="30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753" y="586411"/>
            <a:ext cx="9283931" cy="8532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Беременность и ВИЧ - инфекция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4421"/>
            <a:ext cx="6793992" cy="4492542"/>
          </a:xfrm>
        </p:spPr>
        <p:txBody>
          <a:bodyPr/>
          <a:lstStyle/>
          <a:p>
            <a:r>
              <a:rPr lang="ru-RU" dirty="0"/>
              <a:t>Принимая лечение - АРВТ, женщина </a:t>
            </a:r>
            <a:r>
              <a:rPr lang="ru-RU" b="1" dirty="0">
                <a:solidFill>
                  <a:srgbClr val="00B050"/>
                </a:solidFill>
              </a:rPr>
              <a:t>проживает полноценную жизнь.</a:t>
            </a:r>
          </a:p>
          <a:p>
            <a:r>
              <a:rPr lang="ru-RU" dirty="0"/>
              <a:t>Лечение дает возможность родить </a:t>
            </a:r>
            <a:r>
              <a:rPr lang="ru-RU" b="1" dirty="0">
                <a:solidFill>
                  <a:srgbClr val="00B050"/>
                </a:solidFill>
              </a:rPr>
              <a:t>здорового малыша.</a:t>
            </a:r>
          </a:p>
          <a:p>
            <a:r>
              <a:rPr lang="ru-RU" dirty="0"/>
              <a:t>Благодаря лечению </a:t>
            </a:r>
            <a:r>
              <a:rPr lang="ru-RU" b="1" dirty="0">
                <a:solidFill>
                  <a:srgbClr val="00B050"/>
                </a:solidFill>
              </a:rPr>
              <a:t>снижается риск </a:t>
            </a:r>
            <a:r>
              <a:rPr lang="ru-RU" dirty="0"/>
              <a:t>передачи вируса партнеру и будущему ребенку.</a:t>
            </a:r>
          </a:p>
          <a:p>
            <a:r>
              <a:rPr lang="ru-RU" dirty="0"/>
              <a:t>ВИЧ можно </a:t>
            </a:r>
            <a:r>
              <a:rPr lang="ru-RU" b="1" dirty="0">
                <a:solidFill>
                  <a:srgbClr val="FF0000"/>
                </a:solidFill>
              </a:rPr>
              <a:t>контролировать приемом АРВТ и регулярным обследованием.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29" y="1126450"/>
            <a:ext cx="3149296" cy="55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8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504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Lora</vt:lpstr>
      <vt:lpstr>Montserrat Medium</vt:lpstr>
      <vt:lpstr>Тема Office</vt:lpstr>
      <vt:lpstr>Профилактика ВИЧ- инфекции  (для женщин,  планирующих беременность) </vt:lpstr>
      <vt:lpstr>Положительный тест на беременность</vt:lpstr>
      <vt:lpstr>Важно подготовиться заранее !</vt:lpstr>
      <vt:lpstr>Если тест на беременность положительный</vt:lpstr>
      <vt:lpstr>Планирование беременности</vt:lpstr>
      <vt:lpstr>Если анализ на ВИЧ —положительный</vt:lpstr>
      <vt:lpstr>ВИЧ может передаться от матери  малышу только 3 способами:</vt:lpstr>
      <vt:lpstr>Как предупредить заражение ВИЧ- инфекцией ребёнка?</vt:lpstr>
      <vt:lpstr>Беременность и ВИЧ - инфекция </vt:lpstr>
      <vt:lpstr>Если не принимать АРВТ</vt:lpstr>
      <vt:lpstr>Ты несешь ответственность не только за себя!</vt:lpstr>
      <vt:lpstr> 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larisa1</cp:lastModifiedBy>
  <cp:revision>121</cp:revision>
  <cp:lastPrinted>2023-03-02T06:35:01Z</cp:lastPrinted>
  <dcterms:created xsi:type="dcterms:W3CDTF">2021-02-08T06:38:07Z</dcterms:created>
  <dcterms:modified xsi:type="dcterms:W3CDTF">2023-03-06T10:20:24Z</dcterms:modified>
</cp:coreProperties>
</file>