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5"/>
  </p:notesMasterIdLst>
  <p:sldIdLst>
    <p:sldId id="256" r:id="rId2"/>
    <p:sldId id="265" r:id="rId3"/>
    <p:sldId id="264" r:id="rId4"/>
    <p:sldId id="266" r:id="rId5"/>
    <p:sldId id="267" r:id="rId6"/>
    <p:sldId id="268" r:id="rId7"/>
    <p:sldId id="257" r:id="rId8"/>
    <p:sldId id="258" r:id="rId9"/>
    <p:sldId id="261" r:id="rId10"/>
    <p:sldId id="262" r:id="rId11"/>
    <p:sldId id="269" r:id="rId12"/>
    <p:sldId id="263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08D99-316D-41C2-849C-816680A585A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08D425-1C79-4CE5-B896-CD4A1C502CEB}">
      <dgm:prSet phldrT="[Текст]" custT="1"/>
      <dgm:spPr/>
      <dgm:t>
        <a:bodyPr/>
        <a:lstStyle/>
        <a:p>
          <a:r>
            <a:rPr lang="ru-RU" sz="1400" dirty="0" smtClean="0"/>
            <a:t>Важность диагностики ВИЧ-инфекции в современном мире</a:t>
          </a:r>
          <a:endParaRPr lang="ru-RU" sz="1400" dirty="0"/>
        </a:p>
      </dgm:t>
    </dgm:pt>
    <dgm:pt modelId="{E5FC8205-2A03-43A5-B8FE-DB4B42301312}" type="parTrans" cxnId="{9CE6186B-4AF9-4134-B80C-BB4C8D070C16}">
      <dgm:prSet/>
      <dgm:spPr/>
      <dgm:t>
        <a:bodyPr/>
        <a:lstStyle/>
        <a:p>
          <a:endParaRPr lang="ru-RU"/>
        </a:p>
      </dgm:t>
    </dgm:pt>
    <dgm:pt modelId="{DD6F7C45-4A1C-4FA8-9933-529E1C025935}" type="sibTrans" cxnId="{9CE6186B-4AF9-4134-B80C-BB4C8D070C16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4E9836C5-6850-4E6B-832F-1E8C80938EC3}">
      <dgm:prSet phldrT="[Текст]" custT="1"/>
      <dgm:spPr/>
      <dgm:t>
        <a:bodyPr/>
        <a:lstStyle/>
        <a:p>
          <a:r>
            <a:rPr lang="ru-RU" sz="1400" dirty="0" smtClean="0"/>
            <a:t>Повышения уровня грамотности населения. Массовая информированность населения в вопросах ВИЧ/СПИД с использованием СМИ</a:t>
          </a:r>
          <a:endParaRPr lang="ru-RU" sz="1400" dirty="0"/>
        </a:p>
      </dgm:t>
    </dgm:pt>
    <dgm:pt modelId="{E2B849DD-4869-4713-8E3E-263F4E39BDC7}" type="parTrans" cxnId="{1CFC8B2F-F8DC-4693-A784-40E61C9109A1}">
      <dgm:prSet/>
      <dgm:spPr/>
      <dgm:t>
        <a:bodyPr/>
        <a:lstStyle/>
        <a:p>
          <a:endParaRPr lang="ru-RU"/>
        </a:p>
      </dgm:t>
    </dgm:pt>
    <dgm:pt modelId="{26DBC22C-73C8-486F-98F3-639AD1B1DEBA}" type="sibTrans" cxnId="{1CFC8B2F-F8DC-4693-A784-40E61C9109A1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98BBA8D1-EAAF-41B9-AD0D-9796248CFFC6}">
      <dgm:prSet phldrT="[Текст]" custT="1"/>
      <dgm:spPr/>
      <dgm:t>
        <a:bodyPr/>
        <a:lstStyle/>
        <a:p>
          <a:r>
            <a:rPr lang="ru-RU" sz="1400" dirty="0" smtClean="0"/>
            <a:t>Новые методы/форматы профилактики ВИЧ-инфекции</a:t>
          </a:r>
          <a:endParaRPr lang="ru-RU" sz="1400" dirty="0"/>
        </a:p>
      </dgm:t>
    </dgm:pt>
    <dgm:pt modelId="{8D20499D-B64B-468F-9917-FAAF73F830C2}" type="parTrans" cxnId="{9845E8C8-7A31-46F9-BC15-D0A8D4CC1E54}">
      <dgm:prSet/>
      <dgm:spPr/>
      <dgm:t>
        <a:bodyPr/>
        <a:lstStyle/>
        <a:p>
          <a:endParaRPr lang="ru-RU"/>
        </a:p>
      </dgm:t>
    </dgm:pt>
    <dgm:pt modelId="{3A02F892-5A10-4BAD-877F-5DAEF91F97CA}" type="sibTrans" cxnId="{9845E8C8-7A31-46F9-BC15-D0A8D4CC1E5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96BB193-BC75-4C58-A2B6-815DE8A91633}">
      <dgm:prSet phldrT="[Текст]" custT="1"/>
      <dgm:spPr/>
      <dgm:t>
        <a:bodyPr/>
        <a:lstStyle/>
        <a:p>
          <a:r>
            <a:rPr lang="ru-RU" sz="1400" dirty="0" smtClean="0"/>
            <a:t>Социализация и снижение уровня дискриминации людей в обществе, имеющих ВИЧ+ статус</a:t>
          </a:r>
          <a:endParaRPr lang="ru-RU" sz="1400" dirty="0"/>
        </a:p>
      </dgm:t>
    </dgm:pt>
    <dgm:pt modelId="{79AA09C4-CC15-4CF8-B419-584E7DB9800B}" type="parTrans" cxnId="{797371CD-DFD8-45B3-898B-49652620BC39}">
      <dgm:prSet/>
      <dgm:spPr/>
      <dgm:t>
        <a:bodyPr/>
        <a:lstStyle/>
        <a:p>
          <a:endParaRPr lang="ru-RU"/>
        </a:p>
      </dgm:t>
    </dgm:pt>
    <dgm:pt modelId="{371A08C6-3585-436F-8C8E-56C518BB1CD5}" type="sibTrans" cxnId="{797371CD-DFD8-45B3-898B-49652620BC39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F6C5DEE4-4240-4B6C-87A4-5DFF90DCD628}">
      <dgm:prSet phldrT="[Текст]" custT="1"/>
      <dgm:spPr/>
      <dgm:t>
        <a:bodyPr/>
        <a:lstStyle/>
        <a:p>
          <a:r>
            <a:rPr lang="ru-RU" sz="1400" dirty="0" smtClean="0"/>
            <a:t>Роль некоммерческого сектора и бизнеса в вопросах профилактики ВИЧ-инфекции</a:t>
          </a:r>
          <a:endParaRPr lang="ru-RU" sz="1400" dirty="0"/>
        </a:p>
      </dgm:t>
    </dgm:pt>
    <dgm:pt modelId="{F1B15A2A-86DC-419D-940E-E61A35EE8820}" type="parTrans" cxnId="{1DCF9545-34D9-4E8F-A4A0-5B15F15B7750}">
      <dgm:prSet/>
      <dgm:spPr/>
      <dgm:t>
        <a:bodyPr/>
        <a:lstStyle/>
        <a:p>
          <a:endParaRPr lang="ru-RU"/>
        </a:p>
      </dgm:t>
    </dgm:pt>
    <dgm:pt modelId="{E973915B-B74D-4618-A998-215441196343}" type="sibTrans" cxnId="{1DCF9545-34D9-4E8F-A4A0-5B15F15B7750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C48AFDC5-CB2E-4947-A866-767CBB369C78}" type="pres">
      <dgm:prSet presAssocID="{C0A08D99-316D-41C2-849C-816680A585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024D43-B5C2-4AF4-8774-E1385C580184}" type="pres">
      <dgm:prSet presAssocID="{7708D425-1C79-4CE5-B896-CD4A1C502CEB}" presName="node" presStyleLbl="node1" presStyleIdx="0" presStyleCnt="5" custScaleX="172162" custScaleY="156211" custRadScaleRad="89422" custRadScaleInc="8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FB26-1CFB-4B2A-88EB-7D67460F4165}" type="pres">
      <dgm:prSet presAssocID="{7708D425-1C79-4CE5-B896-CD4A1C502CEB}" presName="spNode" presStyleCnt="0"/>
      <dgm:spPr/>
    </dgm:pt>
    <dgm:pt modelId="{1E06B683-FA15-4BC5-80AA-AAFFCA1CDFE8}" type="pres">
      <dgm:prSet presAssocID="{DD6F7C45-4A1C-4FA8-9933-529E1C025935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F1A393F-AF56-4DA2-BFC2-788946A0816D}" type="pres">
      <dgm:prSet presAssocID="{4E9836C5-6850-4E6B-832F-1E8C80938EC3}" presName="node" presStyleLbl="node1" presStyleIdx="1" presStyleCnt="5" custScaleX="182759" custScaleY="172917" custRadScaleRad="171872" custRadScaleInc="35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B0291-CFCA-4206-A6C4-58975E3E5B85}" type="pres">
      <dgm:prSet presAssocID="{4E9836C5-6850-4E6B-832F-1E8C80938EC3}" presName="spNode" presStyleCnt="0"/>
      <dgm:spPr/>
    </dgm:pt>
    <dgm:pt modelId="{B015E708-ABE8-4A48-920E-1429406059AF}" type="pres">
      <dgm:prSet presAssocID="{26DBC22C-73C8-486F-98F3-639AD1B1DEB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8D9437B-EBEF-4B85-86FD-EC8EF3EEDD0B}" type="pres">
      <dgm:prSet presAssocID="{98BBA8D1-EAAF-41B9-AD0D-9796248CFFC6}" presName="node" presStyleLbl="node1" presStyleIdx="2" presStyleCnt="5" custScaleX="159774" custScaleY="160107" custRadScaleRad="96980" custRadScaleInc="-36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D7081-0F7D-4FF2-8F60-5000B1960B5B}" type="pres">
      <dgm:prSet presAssocID="{98BBA8D1-EAAF-41B9-AD0D-9796248CFFC6}" presName="spNode" presStyleCnt="0"/>
      <dgm:spPr/>
    </dgm:pt>
    <dgm:pt modelId="{CE69D0EF-D97A-4464-98D1-B408481DA752}" type="pres">
      <dgm:prSet presAssocID="{3A02F892-5A10-4BAD-877F-5DAEF91F97C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CE8C5FF-0806-4DA1-AC18-89703575FDE2}" type="pres">
      <dgm:prSet presAssocID="{F96BB193-BC75-4C58-A2B6-815DE8A91633}" presName="node" presStyleLbl="node1" presStyleIdx="3" presStyleCnt="5" custScaleX="165739" custScaleY="164530" custRadScaleRad="99488" custRadScaleInc="39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BECCA-BC40-4C11-B3B6-0426A89C7CE1}" type="pres">
      <dgm:prSet presAssocID="{F96BB193-BC75-4C58-A2B6-815DE8A91633}" presName="spNode" presStyleCnt="0"/>
      <dgm:spPr/>
    </dgm:pt>
    <dgm:pt modelId="{403B97FE-38EB-4C0A-A744-A30174E7516A}" type="pres">
      <dgm:prSet presAssocID="{371A08C6-3585-436F-8C8E-56C518BB1CD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DE59B28-D1C0-41E6-B95E-8E4F07E4E8B8}" type="pres">
      <dgm:prSet presAssocID="{F6C5DEE4-4240-4B6C-87A4-5DFF90DCD628}" presName="node" presStyleLbl="node1" presStyleIdx="4" presStyleCnt="5" custScaleX="177278" custScaleY="177708" custRadScaleRad="167795" custRadScaleInc="-35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4D258-2087-45E1-9538-156A8A2076B3}" type="pres">
      <dgm:prSet presAssocID="{F6C5DEE4-4240-4B6C-87A4-5DFF90DCD628}" presName="spNode" presStyleCnt="0"/>
      <dgm:spPr/>
    </dgm:pt>
    <dgm:pt modelId="{28D4E3F5-392B-4699-A06F-B7A997C07ACE}" type="pres">
      <dgm:prSet presAssocID="{E973915B-B74D-4618-A998-215441196343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0C5CF158-F1C0-4BFF-9059-1AA55EEE2776}" type="presOf" srcId="{3A02F892-5A10-4BAD-877F-5DAEF91F97CA}" destId="{CE69D0EF-D97A-4464-98D1-B408481DA752}" srcOrd="0" destOrd="0" presId="urn:microsoft.com/office/officeart/2005/8/layout/cycle6"/>
    <dgm:cxn modelId="{0E128064-C5B7-400C-9CFF-A14AF3EF9786}" type="presOf" srcId="{DD6F7C45-4A1C-4FA8-9933-529E1C025935}" destId="{1E06B683-FA15-4BC5-80AA-AAFFCA1CDFE8}" srcOrd="0" destOrd="0" presId="urn:microsoft.com/office/officeart/2005/8/layout/cycle6"/>
    <dgm:cxn modelId="{9845E8C8-7A31-46F9-BC15-D0A8D4CC1E54}" srcId="{C0A08D99-316D-41C2-849C-816680A585AF}" destId="{98BBA8D1-EAAF-41B9-AD0D-9796248CFFC6}" srcOrd="2" destOrd="0" parTransId="{8D20499D-B64B-468F-9917-FAAF73F830C2}" sibTransId="{3A02F892-5A10-4BAD-877F-5DAEF91F97CA}"/>
    <dgm:cxn modelId="{E15C4554-B094-4AAF-B6A9-09711A67565E}" type="presOf" srcId="{98BBA8D1-EAAF-41B9-AD0D-9796248CFFC6}" destId="{98D9437B-EBEF-4B85-86FD-EC8EF3EEDD0B}" srcOrd="0" destOrd="0" presId="urn:microsoft.com/office/officeart/2005/8/layout/cycle6"/>
    <dgm:cxn modelId="{06A26C87-1359-46CA-9FEA-3815FD231519}" type="presOf" srcId="{F6C5DEE4-4240-4B6C-87A4-5DFF90DCD628}" destId="{CDE59B28-D1C0-41E6-B95E-8E4F07E4E8B8}" srcOrd="0" destOrd="0" presId="urn:microsoft.com/office/officeart/2005/8/layout/cycle6"/>
    <dgm:cxn modelId="{6498F8A1-7C2D-4C45-88A6-CD84E62285F1}" type="presOf" srcId="{7708D425-1C79-4CE5-B896-CD4A1C502CEB}" destId="{E5024D43-B5C2-4AF4-8774-E1385C580184}" srcOrd="0" destOrd="0" presId="urn:microsoft.com/office/officeart/2005/8/layout/cycle6"/>
    <dgm:cxn modelId="{1DCF9545-34D9-4E8F-A4A0-5B15F15B7750}" srcId="{C0A08D99-316D-41C2-849C-816680A585AF}" destId="{F6C5DEE4-4240-4B6C-87A4-5DFF90DCD628}" srcOrd="4" destOrd="0" parTransId="{F1B15A2A-86DC-419D-940E-E61A35EE8820}" sibTransId="{E973915B-B74D-4618-A998-215441196343}"/>
    <dgm:cxn modelId="{797371CD-DFD8-45B3-898B-49652620BC39}" srcId="{C0A08D99-316D-41C2-849C-816680A585AF}" destId="{F96BB193-BC75-4C58-A2B6-815DE8A91633}" srcOrd="3" destOrd="0" parTransId="{79AA09C4-CC15-4CF8-B419-584E7DB9800B}" sibTransId="{371A08C6-3585-436F-8C8E-56C518BB1CD5}"/>
    <dgm:cxn modelId="{9BC183A8-6691-4B93-98BE-91361DB5C037}" type="presOf" srcId="{E973915B-B74D-4618-A998-215441196343}" destId="{28D4E3F5-392B-4699-A06F-B7A997C07ACE}" srcOrd="0" destOrd="0" presId="urn:microsoft.com/office/officeart/2005/8/layout/cycle6"/>
    <dgm:cxn modelId="{9CE6186B-4AF9-4134-B80C-BB4C8D070C16}" srcId="{C0A08D99-316D-41C2-849C-816680A585AF}" destId="{7708D425-1C79-4CE5-B896-CD4A1C502CEB}" srcOrd="0" destOrd="0" parTransId="{E5FC8205-2A03-43A5-B8FE-DB4B42301312}" sibTransId="{DD6F7C45-4A1C-4FA8-9933-529E1C025935}"/>
    <dgm:cxn modelId="{01012FAF-1D1C-4A58-B94C-0A3289ED2595}" type="presOf" srcId="{371A08C6-3585-436F-8C8E-56C518BB1CD5}" destId="{403B97FE-38EB-4C0A-A744-A30174E7516A}" srcOrd="0" destOrd="0" presId="urn:microsoft.com/office/officeart/2005/8/layout/cycle6"/>
    <dgm:cxn modelId="{AB69A93E-C724-42FE-978D-86B8CCDB4E90}" type="presOf" srcId="{C0A08D99-316D-41C2-849C-816680A585AF}" destId="{C48AFDC5-CB2E-4947-A866-767CBB369C78}" srcOrd="0" destOrd="0" presId="urn:microsoft.com/office/officeart/2005/8/layout/cycle6"/>
    <dgm:cxn modelId="{1CFC8B2F-F8DC-4693-A784-40E61C9109A1}" srcId="{C0A08D99-316D-41C2-849C-816680A585AF}" destId="{4E9836C5-6850-4E6B-832F-1E8C80938EC3}" srcOrd="1" destOrd="0" parTransId="{E2B849DD-4869-4713-8E3E-263F4E39BDC7}" sibTransId="{26DBC22C-73C8-486F-98F3-639AD1B1DEBA}"/>
    <dgm:cxn modelId="{C98D611D-9749-4243-9CE4-917F0E17A25D}" type="presOf" srcId="{4E9836C5-6850-4E6B-832F-1E8C80938EC3}" destId="{4F1A393F-AF56-4DA2-BFC2-788946A0816D}" srcOrd="0" destOrd="0" presId="urn:microsoft.com/office/officeart/2005/8/layout/cycle6"/>
    <dgm:cxn modelId="{4CBAF04F-54EF-4D67-A956-F6703D22B5D3}" type="presOf" srcId="{F96BB193-BC75-4C58-A2B6-815DE8A91633}" destId="{BCE8C5FF-0806-4DA1-AC18-89703575FDE2}" srcOrd="0" destOrd="0" presId="urn:microsoft.com/office/officeart/2005/8/layout/cycle6"/>
    <dgm:cxn modelId="{9CA3C2A9-6CAC-4F65-88FE-18498E449AD5}" type="presOf" srcId="{26DBC22C-73C8-486F-98F3-639AD1B1DEBA}" destId="{B015E708-ABE8-4A48-920E-1429406059AF}" srcOrd="0" destOrd="0" presId="urn:microsoft.com/office/officeart/2005/8/layout/cycle6"/>
    <dgm:cxn modelId="{F10C98A6-0B67-4964-81BD-C1518158AA4B}" type="presParOf" srcId="{C48AFDC5-CB2E-4947-A866-767CBB369C78}" destId="{E5024D43-B5C2-4AF4-8774-E1385C580184}" srcOrd="0" destOrd="0" presId="urn:microsoft.com/office/officeart/2005/8/layout/cycle6"/>
    <dgm:cxn modelId="{5852E661-3156-4F3C-B441-47F12E4AFD84}" type="presParOf" srcId="{C48AFDC5-CB2E-4947-A866-767CBB369C78}" destId="{A957FB26-1CFB-4B2A-88EB-7D67460F4165}" srcOrd="1" destOrd="0" presId="urn:microsoft.com/office/officeart/2005/8/layout/cycle6"/>
    <dgm:cxn modelId="{79A8ABD0-ED43-47CB-8AF0-A19387638955}" type="presParOf" srcId="{C48AFDC5-CB2E-4947-A866-767CBB369C78}" destId="{1E06B683-FA15-4BC5-80AA-AAFFCA1CDFE8}" srcOrd="2" destOrd="0" presId="urn:microsoft.com/office/officeart/2005/8/layout/cycle6"/>
    <dgm:cxn modelId="{163C4F0E-C903-487E-8214-FB59F354EAEE}" type="presParOf" srcId="{C48AFDC5-CB2E-4947-A866-767CBB369C78}" destId="{4F1A393F-AF56-4DA2-BFC2-788946A0816D}" srcOrd="3" destOrd="0" presId="urn:microsoft.com/office/officeart/2005/8/layout/cycle6"/>
    <dgm:cxn modelId="{EEE7A6AF-3CBA-475A-AD13-F90D584C7D50}" type="presParOf" srcId="{C48AFDC5-CB2E-4947-A866-767CBB369C78}" destId="{C22B0291-CFCA-4206-A6C4-58975E3E5B85}" srcOrd="4" destOrd="0" presId="urn:microsoft.com/office/officeart/2005/8/layout/cycle6"/>
    <dgm:cxn modelId="{A10926A6-F609-4B7E-B678-4A37518FE317}" type="presParOf" srcId="{C48AFDC5-CB2E-4947-A866-767CBB369C78}" destId="{B015E708-ABE8-4A48-920E-1429406059AF}" srcOrd="5" destOrd="0" presId="urn:microsoft.com/office/officeart/2005/8/layout/cycle6"/>
    <dgm:cxn modelId="{B0DCB159-CC38-475F-AA79-030241D2B7B2}" type="presParOf" srcId="{C48AFDC5-CB2E-4947-A866-767CBB369C78}" destId="{98D9437B-EBEF-4B85-86FD-EC8EF3EEDD0B}" srcOrd="6" destOrd="0" presId="urn:microsoft.com/office/officeart/2005/8/layout/cycle6"/>
    <dgm:cxn modelId="{41C04A29-32F0-4994-A404-407BB51549E8}" type="presParOf" srcId="{C48AFDC5-CB2E-4947-A866-767CBB369C78}" destId="{C80D7081-0F7D-4FF2-8F60-5000B1960B5B}" srcOrd="7" destOrd="0" presId="urn:microsoft.com/office/officeart/2005/8/layout/cycle6"/>
    <dgm:cxn modelId="{AE6526F2-C363-4BE8-8587-16E6512FD3F7}" type="presParOf" srcId="{C48AFDC5-CB2E-4947-A866-767CBB369C78}" destId="{CE69D0EF-D97A-4464-98D1-B408481DA752}" srcOrd="8" destOrd="0" presId="urn:microsoft.com/office/officeart/2005/8/layout/cycle6"/>
    <dgm:cxn modelId="{CBC7037E-295E-41E4-AE74-6EB613A6B973}" type="presParOf" srcId="{C48AFDC5-CB2E-4947-A866-767CBB369C78}" destId="{BCE8C5FF-0806-4DA1-AC18-89703575FDE2}" srcOrd="9" destOrd="0" presId="urn:microsoft.com/office/officeart/2005/8/layout/cycle6"/>
    <dgm:cxn modelId="{04B3D661-83CB-4AC1-8C95-B0089B93BB48}" type="presParOf" srcId="{C48AFDC5-CB2E-4947-A866-767CBB369C78}" destId="{022BECCA-BC40-4C11-B3B6-0426A89C7CE1}" srcOrd="10" destOrd="0" presId="urn:microsoft.com/office/officeart/2005/8/layout/cycle6"/>
    <dgm:cxn modelId="{4AB26AD4-8681-4FB4-B7E8-F9D53F3D1FF0}" type="presParOf" srcId="{C48AFDC5-CB2E-4947-A866-767CBB369C78}" destId="{403B97FE-38EB-4C0A-A744-A30174E7516A}" srcOrd="11" destOrd="0" presId="urn:microsoft.com/office/officeart/2005/8/layout/cycle6"/>
    <dgm:cxn modelId="{5948895D-8E68-459F-8998-46743B408086}" type="presParOf" srcId="{C48AFDC5-CB2E-4947-A866-767CBB369C78}" destId="{CDE59B28-D1C0-41E6-B95E-8E4F07E4E8B8}" srcOrd="12" destOrd="0" presId="urn:microsoft.com/office/officeart/2005/8/layout/cycle6"/>
    <dgm:cxn modelId="{BCF70554-5FA2-4648-AD85-6612D6CA0AD6}" type="presParOf" srcId="{C48AFDC5-CB2E-4947-A866-767CBB369C78}" destId="{55A4D258-2087-45E1-9538-156A8A2076B3}" srcOrd="13" destOrd="0" presId="urn:microsoft.com/office/officeart/2005/8/layout/cycle6"/>
    <dgm:cxn modelId="{BD5D4C52-FC51-4FAF-B74A-F5D3EDBA013F}" type="presParOf" srcId="{C48AFDC5-CB2E-4947-A866-767CBB369C78}" destId="{28D4E3F5-392B-4699-A06F-B7A997C07ACE}" srcOrd="14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EF3C3-9D9A-40DA-814F-806584EB987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A73CA0C-EF74-4E0D-B1F6-D62F7C442166}">
      <dgm:prSet phldrT="[Текст]" custT="1"/>
      <dgm:spPr/>
      <dgm:t>
        <a:bodyPr/>
        <a:lstStyle/>
        <a:p>
          <a:pPr algn="ctr"/>
          <a:r>
            <a:rPr lang="ru-RU" sz="1800" dirty="0" smtClean="0"/>
            <a:t>Вводная часть</a:t>
          </a:r>
        </a:p>
        <a:p>
          <a:pPr algn="ctr"/>
          <a:r>
            <a:rPr lang="ru-RU" sz="1900" dirty="0" smtClean="0"/>
            <a:t>-</a:t>
          </a:r>
          <a:r>
            <a:rPr lang="ru-RU" sz="1600" dirty="0" smtClean="0"/>
            <a:t>централизованно</a:t>
          </a:r>
        </a:p>
        <a:p>
          <a:pPr algn="ctr"/>
          <a:r>
            <a:rPr lang="ru-RU" sz="1600" dirty="0" smtClean="0"/>
            <a:t>-индивидуально</a:t>
          </a:r>
          <a:endParaRPr lang="ru-RU" sz="1600" dirty="0"/>
        </a:p>
      </dgm:t>
    </dgm:pt>
    <dgm:pt modelId="{01CC339D-4833-48E8-9458-A6796AB7B5AF}" type="parTrans" cxnId="{C07477D1-28F5-49AE-AB19-394FCB122C02}">
      <dgm:prSet/>
      <dgm:spPr/>
      <dgm:t>
        <a:bodyPr/>
        <a:lstStyle/>
        <a:p>
          <a:endParaRPr lang="ru-RU"/>
        </a:p>
      </dgm:t>
    </dgm:pt>
    <dgm:pt modelId="{7C9B6E91-459A-44E5-8DA0-3B44B26A97C8}" type="sibTrans" cxnId="{C07477D1-28F5-49AE-AB19-394FCB122C02}">
      <dgm:prSet/>
      <dgm:spPr/>
      <dgm:t>
        <a:bodyPr/>
        <a:lstStyle/>
        <a:p>
          <a:endParaRPr lang="ru-RU"/>
        </a:p>
      </dgm:t>
    </dgm:pt>
    <dgm:pt modelId="{C1F4AC63-2C8D-4155-B3A3-372A0D0BB108}">
      <dgm:prSet phldrT="[Текст]" custT="1"/>
      <dgm:spPr/>
      <dgm:t>
        <a:bodyPr/>
        <a:lstStyle/>
        <a:p>
          <a:r>
            <a:rPr lang="ru-RU" sz="1800" dirty="0" smtClean="0"/>
            <a:t>Работа в группах</a:t>
          </a:r>
        </a:p>
        <a:p>
          <a:r>
            <a:rPr lang="ru-RU" sz="1600" dirty="0" smtClean="0"/>
            <a:t>генерация идей</a:t>
          </a:r>
          <a:endParaRPr lang="ru-RU" sz="1600" dirty="0"/>
        </a:p>
      </dgm:t>
    </dgm:pt>
    <dgm:pt modelId="{74708F2A-D4A8-4A95-B678-FBC1ACC62B2A}" type="parTrans" cxnId="{D4C5D8B4-0CF3-4BEB-A52B-B062CDF105D3}">
      <dgm:prSet/>
      <dgm:spPr/>
      <dgm:t>
        <a:bodyPr/>
        <a:lstStyle/>
        <a:p>
          <a:endParaRPr lang="ru-RU"/>
        </a:p>
      </dgm:t>
    </dgm:pt>
    <dgm:pt modelId="{D6FDF708-804F-4EFB-A009-E3E01C24CCD5}" type="sibTrans" cxnId="{D4C5D8B4-0CF3-4BEB-A52B-B062CDF105D3}">
      <dgm:prSet/>
      <dgm:spPr/>
      <dgm:t>
        <a:bodyPr/>
        <a:lstStyle/>
        <a:p>
          <a:endParaRPr lang="ru-RU"/>
        </a:p>
      </dgm:t>
    </dgm:pt>
    <dgm:pt modelId="{75C2C186-B66A-4D3A-A920-E4E7C8FA8278}">
      <dgm:prSet phldrT="[Текст]" custT="1"/>
      <dgm:spPr/>
      <dgm:t>
        <a:bodyPr/>
        <a:lstStyle/>
        <a:p>
          <a:r>
            <a:rPr lang="ru-RU" sz="1800" dirty="0" smtClean="0"/>
            <a:t>Первичный отбор идей</a:t>
          </a:r>
        </a:p>
        <a:p>
          <a:r>
            <a:rPr lang="ru-RU" sz="1600" dirty="0" smtClean="0"/>
            <a:t>презентация в группах</a:t>
          </a:r>
          <a:endParaRPr lang="ru-RU" sz="1600" dirty="0"/>
        </a:p>
      </dgm:t>
    </dgm:pt>
    <dgm:pt modelId="{4A14BC3C-D718-49A3-8699-18A33405FA3C}" type="parTrans" cxnId="{E312863D-B333-4946-BF6D-521CA9ABA158}">
      <dgm:prSet/>
      <dgm:spPr/>
      <dgm:t>
        <a:bodyPr/>
        <a:lstStyle/>
        <a:p>
          <a:endParaRPr lang="ru-RU"/>
        </a:p>
      </dgm:t>
    </dgm:pt>
    <dgm:pt modelId="{A88855EF-6BFE-4C53-A859-79B21C988B88}" type="sibTrans" cxnId="{E312863D-B333-4946-BF6D-521CA9ABA158}">
      <dgm:prSet/>
      <dgm:spPr/>
      <dgm:t>
        <a:bodyPr/>
        <a:lstStyle/>
        <a:p>
          <a:endParaRPr lang="ru-RU"/>
        </a:p>
      </dgm:t>
    </dgm:pt>
    <dgm:pt modelId="{072B3551-A850-40EC-8BBB-D47EDC6D6672}" type="pres">
      <dgm:prSet presAssocID="{F7EEF3C3-9D9A-40DA-814F-806584EB987B}" presName="Name0" presStyleCnt="0">
        <dgm:presLayoutVars>
          <dgm:dir/>
          <dgm:resizeHandles val="exact"/>
        </dgm:presLayoutVars>
      </dgm:prSet>
      <dgm:spPr/>
    </dgm:pt>
    <dgm:pt modelId="{283C4282-EFB7-4BF9-85DD-5C97C2043201}" type="pres">
      <dgm:prSet presAssocID="{5A73CA0C-EF74-4E0D-B1F6-D62F7C44216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3D4A5-8146-4FC4-994A-297E1C4E9D5B}" type="pres">
      <dgm:prSet presAssocID="{7C9B6E91-459A-44E5-8DA0-3B44B26A97C8}" presName="sibTrans" presStyleLbl="sibTrans2D1" presStyleIdx="0" presStyleCnt="2" custScaleX="144125"/>
      <dgm:spPr/>
      <dgm:t>
        <a:bodyPr/>
        <a:lstStyle/>
        <a:p>
          <a:endParaRPr lang="ru-RU"/>
        </a:p>
      </dgm:t>
    </dgm:pt>
    <dgm:pt modelId="{CDFE0B9B-5CDD-4643-8640-733009D81E68}" type="pres">
      <dgm:prSet presAssocID="{7C9B6E91-459A-44E5-8DA0-3B44B26A97C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947ED0AD-4775-4D29-A75E-DA425144D5F0}" type="pres">
      <dgm:prSet presAssocID="{C1F4AC63-2C8D-4155-B3A3-372A0D0BB108}" presName="node" presStyleLbl="node1" presStyleIdx="1" presStyleCnt="3" custLinFactNeighborX="-33483" custLinFactNeighborY="-1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C273D-08D0-48C6-94BA-C752903838C6}" type="pres">
      <dgm:prSet presAssocID="{D6FDF708-804F-4EFB-A009-E3E01C24CCD5}" presName="sibTrans" presStyleLbl="sibTrans2D1" presStyleIdx="1" presStyleCnt="2" custScaleX="138414"/>
      <dgm:spPr/>
      <dgm:t>
        <a:bodyPr/>
        <a:lstStyle/>
        <a:p>
          <a:endParaRPr lang="ru-RU"/>
        </a:p>
      </dgm:t>
    </dgm:pt>
    <dgm:pt modelId="{78E38A4D-1EA2-47B0-A8C7-513F69779CB0}" type="pres">
      <dgm:prSet presAssocID="{D6FDF708-804F-4EFB-A009-E3E01C24CCD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DE5F351-4AA5-46FC-8AA6-88EEFBB2A32F}" type="pres">
      <dgm:prSet presAssocID="{75C2C186-B66A-4D3A-A920-E4E7C8FA8278}" presName="node" presStyleLbl="node1" presStyleIdx="2" presStyleCnt="3" custLinFactNeighborX="-81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C1CEB8-9DEE-43ED-B98E-65B3E2B22700}" type="presOf" srcId="{D6FDF708-804F-4EFB-A009-E3E01C24CCD5}" destId="{78E38A4D-1EA2-47B0-A8C7-513F69779CB0}" srcOrd="1" destOrd="0" presId="urn:microsoft.com/office/officeart/2005/8/layout/process1"/>
    <dgm:cxn modelId="{DFB9CC7D-29B6-4CFE-AA97-9588419D0C1B}" type="presOf" srcId="{F7EEF3C3-9D9A-40DA-814F-806584EB987B}" destId="{072B3551-A850-40EC-8BBB-D47EDC6D6672}" srcOrd="0" destOrd="0" presId="urn:microsoft.com/office/officeart/2005/8/layout/process1"/>
    <dgm:cxn modelId="{CE84C5A4-AFBB-4168-8F4F-34B3DA599F75}" type="presOf" srcId="{7C9B6E91-459A-44E5-8DA0-3B44B26A97C8}" destId="{CDFE0B9B-5CDD-4643-8640-733009D81E68}" srcOrd="1" destOrd="0" presId="urn:microsoft.com/office/officeart/2005/8/layout/process1"/>
    <dgm:cxn modelId="{C07477D1-28F5-49AE-AB19-394FCB122C02}" srcId="{F7EEF3C3-9D9A-40DA-814F-806584EB987B}" destId="{5A73CA0C-EF74-4E0D-B1F6-D62F7C442166}" srcOrd="0" destOrd="0" parTransId="{01CC339D-4833-48E8-9458-A6796AB7B5AF}" sibTransId="{7C9B6E91-459A-44E5-8DA0-3B44B26A97C8}"/>
    <dgm:cxn modelId="{AF6783C6-2A8A-4273-8175-0E72862029E8}" type="presOf" srcId="{5A73CA0C-EF74-4E0D-B1F6-D62F7C442166}" destId="{283C4282-EFB7-4BF9-85DD-5C97C2043201}" srcOrd="0" destOrd="0" presId="urn:microsoft.com/office/officeart/2005/8/layout/process1"/>
    <dgm:cxn modelId="{E312863D-B333-4946-BF6D-521CA9ABA158}" srcId="{F7EEF3C3-9D9A-40DA-814F-806584EB987B}" destId="{75C2C186-B66A-4D3A-A920-E4E7C8FA8278}" srcOrd="2" destOrd="0" parTransId="{4A14BC3C-D718-49A3-8699-18A33405FA3C}" sibTransId="{A88855EF-6BFE-4C53-A859-79B21C988B88}"/>
    <dgm:cxn modelId="{973011C2-C58E-4BA8-ACD3-7A1A41497D1C}" type="presOf" srcId="{D6FDF708-804F-4EFB-A009-E3E01C24CCD5}" destId="{00BC273D-08D0-48C6-94BA-C752903838C6}" srcOrd="0" destOrd="0" presId="urn:microsoft.com/office/officeart/2005/8/layout/process1"/>
    <dgm:cxn modelId="{BD8BE200-73B5-4E47-9786-5044ED355A5D}" type="presOf" srcId="{75C2C186-B66A-4D3A-A920-E4E7C8FA8278}" destId="{5DE5F351-4AA5-46FC-8AA6-88EEFBB2A32F}" srcOrd="0" destOrd="0" presId="urn:microsoft.com/office/officeart/2005/8/layout/process1"/>
    <dgm:cxn modelId="{51D65588-F793-465E-B201-C054C6CE00EF}" type="presOf" srcId="{C1F4AC63-2C8D-4155-B3A3-372A0D0BB108}" destId="{947ED0AD-4775-4D29-A75E-DA425144D5F0}" srcOrd="0" destOrd="0" presId="urn:microsoft.com/office/officeart/2005/8/layout/process1"/>
    <dgm:cxn modelId="{E7B4E26E-E7E3-4FFD-9FA2-D8C0701141DF}" type="presOf" srcId="{7C9B6E91-459A-44E5-8DA0-3B44B26A97C8}" destId="{2A03D4A5-8146-4FC4-994A-297E1C4E9D5B}" srcOrd="0" destOrd="0" presId="urn:microsoft.com/office/officeart/2005/8/layout/process1"/>
    <dgm:cxn modelId="{D4C5D8B4-0CF3-4BEB-A52B-B062CDF105D3}" srcId="{F7EEF3C3-9D9A-40DA-814F-806584EB987B}" destId="{C1F4AC63-2C8D-4155-B3A3-372A0D0BB108}" srcOrd="1" destOrd="0" parTransId="{74708F2A-D4A8-4A95-B678-FBC1ACC62B2A}" sibTransId="{D6FDF708-804F-4EFB-A009-E3E01C24CCD5}"/>
    <dgm:cxn modelId="{EF5F46C2-517F-4805-89F3-7644FDAFEF6F}" type="presParOf" srcId="{072B3551-A850-40EC-8BBB-D47EDC6D6672}" destId="{283C4282-EFB7-4BF9-85DD-5C97C2043201}" srcOrd="0" destOrd="0" presId="urn:microsoft.com/office/officeart/2005/8/layout/process1"/>
    <dgm:cxn modelId="{28A334DC-1C71-4FEF-8261-BAF27D09D249}" type="presParOf" srcId="{072B3551-A850-40EC-8BBB-D47EDC6D6672}" destId="{2A03D4A5-8146-4FC4-994A-297E1C4E9D5B}" srcOrd="1" destOrd="0" presId="urn:microsoft.com/office/officeart/2005/8/layout/process1"/>
    <dgm:cxn modelId="{23604ECC-13D2-489E-9ECE-8DAEA8602B70}" type="presParOf" srcId="{2A03D4A5-8146-4FC4-994A-297E1C4E9D5B}" destId="{CDFE0B9B-5CDD-4643-8640-733009D81E68}" srcOrd="0" destOrd="0" presId="urn:microsoft.com/office/officeart/2005/8/layout/process1"/>
    <dgm:cxn modelId="{A9368207-AD65-4344-B3A7-5B8E47BB59E6}" type="presParOf" srcId="{072B3551-A850-40EC-8BBB-D47EDC6D6672}" destId="{947ED0AD-4775-4D29-A75E-DA425144D5F0}" srcOrd="2" destOrd="0" presId="urn:microsoft.com/office/officeart/2005/8/layout/process1"/>
    <dgm:cxn modelId="{AC142365-EBB9-44D0-88D9-7D177F20D310}" type="presParOf" srcId="{072B3551-A850-40EC-8BBB-D47EDC6D6672}" destId="{00BC273D-08D0-48C6-94BA-C752903838C6}" srcOrd="3" destOrd="0" presId="urn:microsoft.com/office/officeart/2005/8/layout/process1"/>
    <dgm:cxn modelId="{DFED7020-91C6-4FDF-B825-2F49A9A62170}" type="presParOf" srcId="{00BC273D-08D0-48C6-94BA-C752903838C6}" destId="{78E38A4D-1EA2-47B0-A8C7-513F69779CB0}" srcOrd="0" destOrd="0" presId="urn:microsoft.com/office/officeart/2005/8/layout/process1"/>
    <dgm:cxn modelId="{B268569C-4978-4C74-A8FC-74ACE1A58095}" type="presParOf" srcId="{072B3551-A850-40EC-8BBB-D47EDC6D6672}" destId="{5DE5F351-4AA5-46FC-8AA6-88EEFBB2A32F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EEF3C3-9D9A-40DA-814F-806584EB987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A73CA0C-EF74-4E0D-B1F6-D62F7C442166}">
      <dgm:prSet phldrT="[Текст]" custT="1"/>
      <dgm:spPr/>
      <dgm:t>
        <a:bodyPr/>
        <a:lstStyle/>
        <a:p>
          <a:r>
            <a:rPr lang="ru-RU" sz="1800" dirty="0" smtClean="0"/>
            <a:t>Передача наработанных идей региональным координаторам ВОД «Волонтеры-медики»</a:t>
          </a:r>
          <a:endParaRPr lang="ru-RU" sz="1600" dirty="0"/>
        </a:p>
      </dgm:t>
    </dgm:pt>
    <dgm:pt modelId="{01CC339D-4833-48E8-9458-A6796AB7B5AF}" type="parTrans" cxnId="{C07477D1-28F5-49AE-AB19-394FCB122C02}">
      <dgm:prSet/>
      <dgm:spPr/>
      <dgm:t>
        <a:bodyPr/>
        <a:lstStyle/>
        <a:p>
          <a:endParaRPr lang="ru-RU"/>
        </a:p>
      </dgm:t>
    </dgm:pt>
    <dgm:pt modelId="{7C9B6E91-459A-44E5-8DA0-3B44B26A97C8}" type="sibTrans" cxnId="{C07477D1-28F5-49AE-AB19-394FCB122C02}">
      <dgm:prSet/>
      <dgm:spPr/>
      <dgm:t>
        <a:bodyPr/>
        <a:lstStyle/>
        <a:p>
          <a:endParaRPr lang="ru-RU"/>
        </a:p>
      </dgm:t>
    </dgm:pt>
    <dgm:pt modelId="{C1F4AC63-2C8D-4155-B3A3-372A0D0BB108}">
      <dgm:prSet phldrT="[Текст]" custT="1"/>
      <dgm:spPr/>
      <dgm:t>
        <a:bodyPr/>
        <a:lstStyle/>
        <a:p>
          <a:r>
            <a:rPr lang="ru-RU" sz="1800" dirty="0" smtClean="0"/>
            <a:t>Отправка полученных результатов в Дирекцию ВОД «Волонтеры-медики»</a:t>
          </a:r>
          <a:endParaRPr lang="ru-RU" sz="1800" dirty="0"/>
        </a:p>
      </dgm:t>
    </dgm:pt>
    <dgm:pt modelId="{74708F2A-D4A8-4A95-B678-FBC1ACC62B2A}" type="parTrans" cxnId="{D4C5D8B4-0CF3-4BEB-A52B-B062CDF105D3}">
      <dgm:prSet/>
      <dgm:spPr/>
      <dgm:t>
        <a:bodyPr/>
        <a:lstStyle/>
        <a:p>
          <a:endParaRPr lang="ru-RU"/>
        </a:p>
      </dgm:t>
    </dgm:pt>
    <dgm:pt modelId="{D6FDF708-804F-4EFB-A009-E3E01C24CCD5}" type="sibTrans" cxnId="{D4C5D8B4-0CF3-4BEB-A52B-B062CDF105D3}">
      <dgm:prSet/>
      <dgm:spPr/>
      <dgm:t>
        <a:bodyPr/>
        <a:lstStyle/>
        <a:p>
          <a:endParaRPr lang="ru-RU"/>
        </a:p>
      </dgm:t>
    </dgm:pt>
    <dgm:pt modelId="{75C2C186-B66A-4D3A-A920-E4E7C8FA8278}">
      <dgm:prSet phldrT="[Текст]" custT="1"/>
      <dgm:spPr/>
      <dgm:t>
        <a:bodyPr/>
        <a:lstStyle/>
        <a:p>
          <a:r>
            <a:rPr lang="ru-RU" sz="1800" dirty="0" smtClean="0"/>
            <a:t>Предоставление итогов стратегической сессии </a:t>
          </a:r>
          <a:r>
            <a:rPr lang="ru-RU" sz="1800" u="sng" dirty="0" smtClean="0"/>
            <a:t>организаторам</a:t>
          </a:r>
          <a:r>
            <a:rPr lang="ru-RU" sz="1800" dirty="0" smtClean="0"/>
            <a:t> Акции</a:t>
          </a:r>
          <a:endParaRPr lang="ru-RU" sz="1800" dirty="0"/>
        </a:p>
      </dgm:t>
    </dgm:pt>
    <dgm:pt modelId="{4A14BC3C-D718-49A3-8699-18A33405FA3C}" type="parTrans" cxnId="{E312863D-B333-4946-BF6D-521CA9ABA158}">
      <dgm:prSet/>
      <dgm:spPr/>
      <dgm:t>
        <a:bodyPr/>
        <a:lstStyle/>
        <a:p>
          <a:endParaRPr lang="ru-RU"/>
        </a:p>
      </dgm:t>
    </dgm:pt>
    <dgm:pt modelId="{A88855EF-6BFE-4C53-A859-79B21C988B88}" type="sibTrans" cxnId="{E312863D-B333-4946-BF6D-521CA9ABA158}">
      <dgm:prSet/>
      <dgm:spPr/>
      <dgm:t>
        <a:bodyPr/>
        <a:lstStyle/>
        <a:p>
          <a:endParaRPr lang="ru-RU"/>
        </a:p>
      </dgm:t>
    </dgm:pt>
    <dgm:pt modelId="{072B3551-A850-40EC-8BBB-D47EDC6D6672}" type="pres">
      <dgm:prSet presAssocID="{F7EEF3C3-9D9A-40DA-814F-806584EB987B}" presName="Name0" presStyleCnt="0">
        <dgm:presLayoutVars>
          <dgm:dir/>
          <dgm:resizeHandles val="exact"/>
        </dgm:presLayoutVars>
      </dgm:prSet>
      <dgm:spPr/>
    </dgm:pt>
    <dgm:pt modelId="{283C4282-EFB7-4BF9-85DD-5C97C2043201}" type="pres">
      <dgm:prSet presAssocID="{5A73CA0C-EF74-4E0D-B1F6-D62F7C442166}" presName="node" presStyleLbl="node1" presStyleIdx="0" presStyleCnt="3" custLinFactX="-42745" custLinFactNeighborX="-100000" custLinFactNeighborY="19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3D4A5-8146-4FC4-994A-297E1C4E9D5B}" type="pres">
      <dgm:prSet presAssocID="{7C9B6E91-459A-44E5-8DA0-3B44B26A97C8}" presName="sibTrans" presStyleLbl="sibTrans2D1" presStyleIdx="0" presStyleCnt="2" custScaleX="136924"/>
      <dgm:spPr/>
      <dgm:t>
        <a:bodyPr/>
        <a:lstStyle/>
        <a:p>
          <a:endParaRPr lang="ru-RU"/>
        </a:p>
      </dgm:t>
    </dgm:pt>
    <dgm:pt modelId="{CDFE0B9B-5CDD-4643-8640-733009D81E68}" type="pres">
      <dgm:prSet presAssocID="{7C9B6E91-459A-44E5-8DA0-3B44B26A97C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947ED0AD-4775-4D29-A75E-DA425144D5F0}" type="pres">
      <dgm:prSet presAssocID="{C1F4AC63-2C8D-4155-B3A3-372A0D0BB108}" presName="node" presStyleLbl="node1" presStyleIdx="1" presStyleCnt="3" custLinFactNeighborX="-28319" custLinFactNeighborY="-2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C273D-08D0-48C6-94BA-C752903838C6}" type="pres">
      <dgm:prSet presAssocID="{D6FDF708-804F-4EFB-A009-E3E01C24CCD5}" presName="sibTrans" presStyleLbl="sibTrans2D1" presStyleIdx="1" presStyleCnt="2" custScaleX="147968"/>
      <dgm:spPr/>
      <dgm:t>
        <a:bodyPr/>
        <a:lstStyle/>
        <a:p>
          <a:endParaRPr lang="ru-RU"/>
        </a:p>
      </dgm:t>
    </dgm:pt>
    <dgm:pt modelId="{78E38A4D-1EA2-47B0-A8C7-513F69779CB0}" type="pres">
      <dgm:prSet presAssocID="{D6FDF708-804F-4EFB-A009-E3E01C24CCD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DE5F351-4AA5-46FC-8AA6-88EEFBB2A32F}" type="pres">
      <dgm:prSet presAssocID="{75C2C186-B66A-4D3A-A920-E4E7C8FA8278}" presName="node" presStyleLbl="node1" presStyleIdx="2" presStyleCnt="3" custLinFactNeighborX="-76111" custLinFactNeighborY="3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C1CEB8-9DEE-43ED-B98E-65B3E2B22700}" type="presOf" srcId="{D6FDF708-804F-4EFB-A009-E3E01C24CCD5}" destId="{78E38A4D-1EA2-47B0-A8C7-513F69779CB0}" srcOrd="1" destOrd="0" presId="urn:microsoft.com/office/officeart/2005/8/layout/process1"/>
    <dgm:cxn modelId="{DFB9CC7D-29B6-4CFE-AA97-9588419D0C1B}" type="presOf" srcId="{F7EEF3C3-9D9A-40DA-814F-806584EB987B}" destId="{072B3551-A850-40EC-8BBB-D47EDC6D6672}" srcOrd="0" destOrd="0" presId="urn:microsoft.com/office/officeart/2005/8/layout/process1"/>
    <dgm:cxn modelId="{CE84C5A4-AFBB-4168-8F4F-34B3DA599F75}" type="presOf" srcId="{7C9B6E91-459A-44E5-8DA0-3B44B26A97C8}" destId="{CDFE0B9B-5CDD-4643-8640-733009D81E68}" srcOrd="1" destOrd="0" presId="urn:microsoft.com/office/officeart/2005/8/layout/process1"/>
    <dgm:cxn modelId="{C07477D1-28F5-49AE-AB19-394FCB122C02}" srcId="{F7EEF3C3-9D9A-40DA-814F-806584EB987B}" destId="{5A73CA0C-EF74-4E0D-B1F6-D62F7C442166}" srcOrd="0" destOrd="0" parTransId="{01CC339D-4833-48E8-9458-A6796AB7B5AF}" sibTransId="{7C9B6E91-459A-44E5-8DA0-3B44B26A97C8}"/>
    <dgm:cxn modelId="{AF6783C6-2A8A-4273-8175-0E72862029E8}" type="presOf" srcId="{5A73CA0C-EF74-4E0D-B1F6-D62F7C442166}" destId="{283C4282-EFB7-4BF9-85DD-5C97C2043201}" srcOrd="0" destOrd="0" presId="urn:microsoft.com/office/officeart/2005/8/layout/process1"/>
    <dgm:cxn modelId="{E312863D-B333-4946-BF6D-521CA9ABA158}" srcId="{F7EEF3C3-9D9A-40DA-814F-806584EB987B}" destId="{75C2C186-B66A-4D3A-A920-E4E7C8FA8278}" srcOrd="2" destOrd="0" parTransId="{4A14BC3C-D718-49A3-8699-18A33405FA3C}" sibTransId="{A88855EF-6BFE-4C53-A859-79B21C988B88}"/>
    <dgm:cxn modelId="{973011C2-C58E-4BA8-ACD3-7A1A41497D1C}" type="presOf" srcId="{D6FDF708-804F-4EFB-A009-E3E01C24CCD5}" destId="{00BC273D-08D0-48C6-94BA-C752903838C6}" srcOrd="0" destOrd="0" presId="urn:microsoft.com/office/officeart/2005/8/layout/process1"/>
    <dgm:cxn modelId="{BD8BE200-73B5-4E47-9786-5044ED355A5D}" type="presOf" srcId="{75C2C186-B66A-4D3A-A920-E4E7C8FA8278}" destId="{5DE5F351-4AA5-46FC-8AA6-88EEFBB2A32F}" srcOrd="0" destOrd="0" presId="urn:microsoft.com/office/officeart/2005/8/layout/process1"/>
    <dgm:cxn modelId="{51D65588-F793-465E-B201-C054C6CE00EF}" type="presOf" srcId="{C1F4AC63-2C8D-4155-B3A3-372A0D0BB108}" destId="{947ED0AD-4775-4D29-A75E-DA425144D5F0}" srcOrd="0" destOrd="0" presId="urn:microsoft.com/office/officeart/2005/8/layout/process1"/>
    <dgm:cxn modelId="{E7B4E26E-E7E3-4FFD-9FA2-D8C0701141DF}" type="presOf" srcId="{7C9B6E91-459A-44E5-8DA0-3B44B26A97C8}" destId="{2A03D4A5-8146-4FC4-994A-297E1C4E9D5B}" srcOrd="0" destOrd="0" presId="urn:microsoft.com/office/officeart/2005/8/layout/process1"/>
    <dgm:cxn modelId="{D4C5D8B4-0CF3-4BEB-A52B-B062CDF105D3}" srcId="{F7EEF3C3-9D9A-40DA-814F-806584EB987B}" destId="{C1F4AC63-2C8D-4155-B3A3-372A0D0BB108}" srcOrd="1" destOrd="0" parTransId="{74708F2A-D4A8-4A95-B678-FBC1ACC62B2A}" sibTransId="{D6FDF708-804F-4EFB-A009-E3E01C24CCD5}"/>
    <dgm:cxn modelId="{EF5F46C2-517F-4805-89F3-7644FDAFEF6F}" type="presParOf" srcId="{072B3551-A850-40EC-8BBB-D47EDC6D6672}" destId="{283C4282-EFB7-4BF9-85DD-5C97C2043201}" srcOrd="0" destOrd="0" presId="urn:microsoft.com/office/officeart/2005/8/layout/process1"/>
    <dgm:cxn modelId="{28A334DC-1C71-4FEF-8261-BAF27D09D249}" type="presParOf" srcId="{072B3551-A850-40EC-8BBB-D47EDC6D6672}" destId="{2A03D4A5-8146-4FC4-994A-297E1C4E9D5B}" srcOrd="1" destOrd="0" presId="urn:microsoft.com/office/officeart/2005/8/layout/process1"/>
    <dgm:cxn modelId="{23604ECC-13D2-489E-9ECE-8DAEA8602B70}" type="presParOf" srcId="{2A03D4A5-8146-4FC4-994A-297E1C4E9D5B}" destId="{CDFE0B9B-5CDD-4643-8640-733009D81E68}" srcOrd="0" destOrd="0" presId="urn:microsoft.com/office/officeart/2005/8/layout/process1"/>
    <dgm:cxn modelId="{A9368207-AD65-4344-B3A7-5B8E47BB59E6}" type="presParOf" srcId="{072B3551-A850-40EC-8BBB-D47EDC6D6672}" destId="{947ED0AD-4775-4D29-A75E-DA425144D5F0}" srcOrd="2" destOrd="0" presId="urn:microsoft.com/office/officeart/2005/8/layout/process1"/>
    <dgm:cxn modelId="{AC142365-EBB9-44D0-88D9-7D177F20D310}" type="presParOf" srcId="{072B3551-A850-40EC-8BBB-D47EDC6D6672}" destId="{00BC273D-08D0-48C6-94BA-C752903838C6}" srcOrd="3" destOrd="0" presId="urn:microsoft.com/office/officeart/2005/8/layout/process1"/>
    <dgm:cxn modelId="{DFED7020-91C6-4FDF-B825-2F49A9A62170}" type="presParOf" srcId="{00BC273D-08D0-48C6-94BA-C752903838C6}" destId="{78E38A4D-1EA2-47B0-A8C7-513F69779CB0}" srcOrd="0" destOrd="0" presId="urn:microsoft.com/office/officeart/2005/8/layout/process1"/>
    <dgm:cxn modelId="{B268569C-4978-4C74-A8FC-74ACE1A58095}" type="presParOf" srcId="{072B3551-A850-40EC-8BBB-D47EDC6D6672}" destId="{5DE5F351-4AA5-46FC-8AA6-88EEFBB2A32F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024D43-B5C2-4AF4-8774-E1385C580184}">
      <dsp:nvSpPr>
        <dsp:cNvPr id="0" name=""/>
        <dsp:cNvSpPr/>
      </dsp:nvSpPr>
      <dsp:spPr>
        <a:xfrm>
          <a:off x="4250146" y="-49573"/>
          <a:ext cx="2415584" cy="1424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Важность диагностики ВИЧ-инфекции в современном мире</a:t>
          </a:r>
          <a:endParaRPr lang="ru-RU" sz="1400" kern="1200" dirty="0"/>
        </a:p>
      </dsp:txBody>
      <dsp:txXfrm>
        <a:off x="4250146" y="-49573"/>
        <a:ext cx="2415584" cy="1424655"/>
      </dsp:txXfrm>
    </dsp:sp>
    <dsp:sp modelId="{1E06B683-FA15-4BC5-80AA-AAFFCA1CDFE8}">
      <dsp:nvSpPr>
        <dsp:cNvPr id="0" name=""/>
        <dsp:cNvSpPr/>
      </dsp:nvSpPr>
      <dsp:spPr>
        <a:xfrm>
          <a:off x="5912789" y="912768"/>
          <a:ext cx="3649396" cy="3649396"/>
        </a:xfrm>
        <a:custGeom>
          <a:avLst/>
          <a:gdLst/>
          <a:ahLst/>
          <a:cxnLst/>
          <a:rect l="0" t="0" r="0" b="0"/>
          <a:pathLst>
            <a:path>
              <a:moveTo>
                <a:pt x="766024" y="338517"/>
              </a:moveTo>
              <a:arcTo wR="1824698" hR="1824698" stAng="14072160" swAng="3083516"/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A393F-AF56-4DA2-BFC2-788946A0816D}">
      <dsp:nvSpPr>
        <dsp:cNvPr id="0" name=""/>
        <dsp:cNvSpPr/>
      </dsp:nvSpPr>
      <dsp:spPr>
        <a:xfrm>
          <a:off x="7213508" y="987313"/>
          <a:ext cx="2564270" cy="15770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Повышения уровня грамотности населения. Массовая информированность населения в вопросах ВИЧ/СПИД с использованием СМИ</a:t>
          </a:r>
          <a:endParaRPr lang="ru-RU" sz="1400" kern="1200" dirty="0"/>
        </a:p>
      </dsp:txBody>
      <dsp:txXfrm>
        <a:off x="7213508" y="987313"/>
        <a:ext cx="2564270" cy="1577015"/>
      </dsp:txXfrm>
    </dsp:sp>
    <dsp:sp modelId="{B015E708-ABE8-4A48-920E-1429406059AF}">
      <dsp:nvSpPr>
        <dsp:cNvPr id="0" name=""/>
        <dsp:cNvSpPr/>
      </dsp:nvSpPr>
      <dsp:spPr>
        <a:xfrm>
          <a:off x="5693771" y="-781057"/>
          <a:ext cx="3649396" cy="3649396"/>
        </a:xfrm>
        <a:custGeom>
          <a:avLst/>
          <a:gdLst/>
          <a:ahLst/>
          <a:cxnLst/>
          <a:rect l="0" t="0" r="0" b="0"/>
          <a:pathLst>
            <a:path>
              <a:moveTo>
                <a:pt x="2821005" y="3353388"/>
              </a:moveTo>
              <a:arcTo wR="1824698" hR="1824698" stAng="3414369" swAng="2767981"/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9437B-EBEF-4B85-86FD-EC8EF3EEDD0B}">
      <dsp:nvSpPr>
        <dsp:cNvPr id="0" name=""/>
        <dsp:cNvSpPr/>
      </dsp:nvSpPr>
      <dsp:spPr>
        <a:xfrm>
          <a:off x="5529660" y="2817947"/>
          <a:ext cx="2241770" cy="1460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Новые методы/форматы профилактики ВИЧ-инфекции</a:t>
          </a:r>
          <a:endParaRPr lang="ru-RU" sz="1400" kern="1200" dirty="0"/>
        </a:p>
      </dsp:txBody>
      <dsp:txXfrm>
        <a:off x="5529660" y="2817947"/>
        <a:ext cx="2241770" cy="1460187"/>
      </dsp:txXfrm>
    </dsp:sp>
    <dsp:sp modelId="{CE69D0EF-D97A-4464-98D1-B408481DA752}">
      <dsp:nvSpPr>
        <dsp:cNvPr id="0" name=""/>
        <dsp:cNvSpPr/>
      </dsp:nvSpPr>
      <dsp:spPr>
        <a:xfrm>
          <a:off x="3259828" y="464245"/>
          <a:ext cx="3649396" cy="3649396"/>
        </a:xfrm>
        <a:custGeom>
          <a:avLst/>
          <a:gdLst/>
          <a:ahLst/>
          <a:cxnLst/>
          <a:rect l="0" t="0" r="0" b="0"/>
          <a:pathLst>
            <a:path>
              <a:moveTo>
                <a:pt x="2267284" y="3594907"/>
              </a:moveTo>
              <a:arcTo wR="1824698" hR="1824698" stAng="4557762" swAng="485269"/>
            </a:path>
          </a:pathLst>
        </a:cu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8C5FF-0806-4DA1-AC18-89703575FDE2}">
      <dsp:nvSpPr>
        <dsp:cNvPr id="0" name=""/>
        <dsp:cNvSpPr/>
      </dsp:nvSpPr>
      <dsp:spPr>
        <a:xfrm>
          <a:off x="2945582" y="2816240"/>
          <a:ext cx="2325464" cy="1500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Социализация и снижение уровня дискриминации людей в обществе, имеющих ВИЧ+ статус</a:t>
          </a:r>
          <a:endParaRPr lang="ru-RU" sz="1400" kern="1200" dirty="0"/>
        </a:p>
      </dsp:txBody>
      <dsp:txXfrm>
        <a:off x="2945582" y="2816240"/>
        <a:ext cx="2325464" cy="1500525"/>
      </dsp:txXfrm>
    </dsp:sp>
    <dsp:sp modelId="{403B97FE-38EB-4C0A-A744-A30174E7516A}">
      <dsp:nvSpPr>
        <dsp:cNvPr id="0" name=""/>
        <dsp:cNvSpPr/>
      </dsp:nvSpPr>
      <dsp:spPr>
        <a:xfrm>
          <a:off x="1468061" y="-794979"/>
          <a:ext cx="3649396" cy="3649396"/>
        </a:xfrm>
        <a:custGeom>
          <a:avLst/>
          <a:gdLst/>
          <a:ahLst/>
          <a:cxnLst/>
          <a:rect l="0" t="0" r="0" b="0"/>
          <a:pathLst>
            <a:path>
              <a:moveTo>
                <a:pt x="2182993" y="3613873"/>
              </a:moveTo>
              <a:arcTo wR="1824698" hR="1824698" stAng="4720553" swAng="2508475"/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59B28-D1C0-41E6-B95E-8E4F07E4E8B8}">
      <dsp:nvSpPr>
        <dsp:cNvPr id="0" name=""/>
        <dsp:cNvSpPr/>
      </dsp:nvSpPr>
      <dsp:spPr>
        <a:xfrm>
          <a:off x="1139593" y="974710"/>
          <a:ext cx="2487366" cy="1620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Роль некоммерческого сектора и бизнеса в вопросах профилактики ВИЧ-инфекции</a:t>
          </a:r>
          <a:endParaRPr lang="ru-RU" sz="1400" kern="1200" dirty="0"/>
        </a:p>
      </dsp:txBody>
      <dsp:txXfrm>
        <a:off x="1139593" y="974710"/>
        <a:ext cx="2487366" cy="1620710"/>
      </dsp:txXfrm>
    </dsp:sp>
    <dsp:sp modelId="{28D4E3F5-392B-4699-A06F-B7A997C07ACE}">
      <dsp:nvSpPr>
        <dsp:cNvPr id="0" name=""/>
        <dsp:cNvSpPr/>
      </dsp:nvSpPr>
      <dsp:spPr>
        <a:xfrm>
          <a:off x="1454797" y="858733"/>
          <a:ext cx="3649396" cy="3649396"/>
        </a:xfrm>
        <a:custGeom>
          <a:avLst/>
          <a:gdLst/>
          <a:ahLst/>
          <a:cxnLst/>
          <a:rect l="0" t="0" r="0" b="0"/>
          <a:pathLst>
            <a:path>
              <a:moveTo>
                <a:pt x="1199734" y="110363"/>
              </a:moveTo>
              <a:arcTo wR="1824698" hR="1824698" stAng="14998234" swAng="3099505"/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3C4282-EFB7-4BF9-85DD-5C97C2043201}">
      <dsp:nvSpPr>
        <dsp:cNvPr id="0" name=""/>
        <dsp:cNvSpPr/>
      </dsp:nvSpPr>
      <dsp:spPr>
        <a:xfrm>
          <a:off x="7896" y="0"/>
          <a:ext cx="2360269" cy="1381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Вводная часть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</a:t>
          </a:r>
          <a:r>
            <a:rPr lang="ru-RU" sz="1600" kern="1200" dirty="0" smtClean="0"/>
            <a:t>централизованно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-индивидуально</a:t>
          </a:r>
          <a:endParaRPr lang="ru-RU" sz="1600" kern="1200" dirty="0"/>
        </a:p>
      </dsp:txBody>
      <dsp:txXfrm>
        <a:off x="7896" y="0"/>
        <a:ext cx="2360269" cy="1381396"/>
      </dsp:txXfrm>
    </dsp:sp>
    <dsp:sp modelId="{2A03D4A5-8146-4FC4-994A-297E1C4E9D5B}">
      <dsp:nvSpPr>
        <dsp:cNvPr id="0" name=""/>
        <dsp:cNvSpPr/>
      </dsp:nvSpPr>
      <dsp:spPr>
        <a:xfrm>
          <a:off x="2463406" y="398024"/>
          <a:ext cx="546714" cy="585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463406" y="398024"/>
        <a:ext cx="546714" cy="585346"/>
      </dsp:txXfrm>
    </dsp:sp>
    <dsp:sp modelId="{947ED0AD-4775-4D29-A75E-DA425144D5F0}">
      <dsp:nvSpPr>
        <dsp:cNvPr id="0" name=""/>
        <dsp:cNvSpPr/>
      </dsp:nvSpPr>
      <dsp:spPr>
        <a:xfrm>
          <a:off x="3083890" y="0"/>
          <a:ext cx="2360269" cy="1381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Работа в группах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генерация идей</a:t>
          </a:r>
          <a:endParaRPr lang="ru-RU" sz="1600" kern="1200" dirty="0"/>
        </a:p>
      </dsp:txBody>
      <dsp:txXfrm>
        <a:off x="3083890" y="0"/>
        <a:ext cx="2360269" cy="1381396"/>
      </dsp:txXfrm>
    </dsp:sp>
    <dsp:sp modelId="{00BC273D-08D0-48C6-94BA-C752903838C6}">
      <dsp:nvSpPr>
        <dsp:cNvPr id="0" name=""/>
        <dsp:cNvSpPr/>
      </dsp:nvSpPr>
      <dsp:spPr>
        <a:xfrm>
          <a:off x="5535845" y="398024"/>
          <a:ext cx="453837" cy="585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535845" y="398024"/>
        <a:ext cx="453837" cy="585346"/>
      </dsp:txXfrm>
    </dsp:sp>
    <dsp:sp modelId="{5DE5F351-4AA5-46FC-8AA6-88EEFBB2A32F}">
      <dsp:nvSpPr>
        <dsp:cNvPr id="0" name=""/>
        <dsp:cNvSpPr/>
      </dsp:nvSpPr>
      <dsp:spPr>
        <a:xfrm>
          <a:off x="6062808" y="0"/>
          <a:ext cx="2360269" cy="1381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Первичный отбор идей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презентация в группах</a:t>
          </a:r>
          <a:endParaRPr lang="ru-RU" sz="1600" kern="1200" dirty="0"/>
        </a:p>
      </dsp:txBody>
      <dsp:txXfrm>
        <a:off x="6062808" y="0"/>
        <a:ext cx="2360269" cy="13813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3C4282-EFB7-4BF9-85DD-5C97C2043201}">
      <dsp:nvSpPr>
        <dsp:cNvPr id="0" name=""/>
        <dsp:cNvSpPr/>
      </dsp:nvSpPr>
      <dsp:spPr>
        <a:xfrm>
          <a:off x="0" y="0"/>
          <a:ext cx="2357964" cy="13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Передача наработанных идей региональным координаторам ВОД «Волонтеры-медики»</a:t>
          </a:r>
          <a:endParaRPr lang="ru-RU" sz="1600" kern="1200" dirty="0"/>
        </a:p>
      </dsp:txBody>
      <dsp:txXfrm>
        <a:off x="0" y="0"/>
        <a:ext cx="2357964" cy="1310151"/>
      </dsp:txXfrm>
    </dsp:sp>
    <dsp:sp modelId="{2A03D4A5-8146-4FC4-994A-297E1C4E9D5B}">
      <dsp:nvSpPr>
        <dsp:cNvPr id="0" name=""/>
        <dsp:cNvSpPr/>
      </dsp:nvSpPr>
      <dsp:spPr>
        <a:xfrm>
          <a:off x="2475874" y="362687"/>
          <a:ext cx="562378" cy="5847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475874" y="362687"/>
        <a:ext cx="562378" cy="584775"/>
      </dsp:txXfrm>
    </dsp:sp>
    <dsp:sp modelId="{947ED0AD-4775-4D29-A75E-DA425144D5F0}">
      <dsp:nvSpPr>
        <dsp:cNvPr id="0" name=""/>
        <dsp:cNvSpPr/>
      </dsp:nvSpPr>
      <dsp:spPr>
        <a:xfrm>
          <a:off x="3132914" y="0"/>
          <a:ext cx="2357964" cy="13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Отправка полученных результатов в Дирекцию ВОД «Волонтеры-медики»</a:t>
          </a:r>
          <a:endParaRPr lang="ru-RU" sz="1800" kern="1200" dirty="0"/>
        </a:p>
      </dsp:txBody>
      <dsp:txXfrm>
        <a:off x="3132914" y="0"/>
        <a:ext cx="2357964" cy="1310151"/>
      </dsp:txXfrm>
    </dsp:sp>
    <dsp:sp modelId="{00BC273D-08D0-48C6-94BA-C752903838C6}">
      <dsp:nvSpPr>
        <dsp:cNvPr id="0" name=""/>
        <dsp:cNvSpPr/>
      </dsp:nvSpPr>
      <dsp:spPr>
        <a:xfrm>
          <a:off x="5569346" y="362687"/>
          <a:ext cx="500768" cy="5847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569346" y="362687"/>
        <a:ext cx="500768" cy="584775"/>
      </dsp:txXfrm>
    </dsp:sp>
    <dsp:sp modelId="{5DE5F351-4AA5-46FC-8AA6-88EEFBB2A32F}">
      <dsp:nvSpPr>
        <dsp:cNvPr id="0" name=""/>
        <dsp:cNvSpPr/>
      </dsp:nvSpPr>
      <dsp:spPr>
        <a:xfrm>
          <a:off x="6129426" y="0"/>
          <a:ext cx="2357964" cy="131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итогов стратегической сессии </a:t>
          </a:r>
          <a:r>
            <a:rPr lang="ru-RU" sz="1800" u="sng" kern="1200" dirty="0" smtClean="0"/>
            <a:t>организаторам</a:t>
          </a:r>
          <a:r>
            <a:rPr lang="ru-RU" sz="1800" kern="1200" dirty="0" smtClean="0"/>
            <a:t> Акции</a:t>
          </a:r>
          <a:endParaRPr lang="ru-RU" sz="1800" kern="1200" dirty="0"/>
        </a:p>
      </dsp:txBody>
      <dsp:txXfrm>
        <a:off x="6129426" y="0"/>
        <a:ext cx="2357964" cy="1310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7FA2B-A940-4EF6-A229-C079E7C11D50}" type="datetimeFigureOut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17F84-2368-4D41-BBB7-ED13EED63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D24F-0B72-4555-911C-D2788D2D69E6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7277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EA40-073E-492C-92A7-44B94CD478B4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005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9735-28A2-44D3-BF2D-D337897A9A2F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51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DA5-D385-4F51-A9C9-674736C43C4A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157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FD96-3D25-4DE4-A715-AFEB22C9D1AE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1198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16D-9B83-4CED-9338-33A0E2009BEE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438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6684-B389-4671-BFC5-A5C680562A54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153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B0E-62FF-4519-BE43-62AC00F73BC5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729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A6E9-FA8D-4C7C-BAA8-F233EED503C9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915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C17BB9-E02D-4C25-A1F1-599A73A6E6EC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34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0E3-5D0E-4CE8-A6CE-A9BDC836CC77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32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449F569-ABB7-4370-A398-88520B64FED8}" type="datetime1">
              <a:rPr lang="ru-RU" smtClean="0"/>
              <a:pPr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CD05EC-76F6-49FF-B598-AD81B238242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6897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1179" y="670816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Типовые форматы проведения ключевых мероприятий в рамках акции «СТОПВИЧСПИД»</a:t>
            </a:r>
            <a:endParaRPr lang="ru-RU" sz="5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" name="Рисунок 9" descr="ФС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5388" y="349939"/>
            <a:ext cx="1912344" cy="624699"/>
          </a:xfrm>
          <a:prstGeom prst="rect">
            <a:avLst/>
          </a:prstGeom>
        </p:spPr>
      </p:pic>
      <p:pic>
        <p:nvPicPr>
          <p:cNvPr id="12290" name="Picture 2" descr="https://ecolusspb.ru/upload/medialibrary/f53/f53e189d3798a4bf8118d18db67f8b73.jpg"/>
          <p:cNvPicPr>
            <a:picLocks noChangeAspect="1" noChangeArrowheads="1"/>
          </p:cNvPicPr>
          <p:nvPr/>
        </p:nvPicPr>
        <p:blipFill>
          <a:blip r:embed="rId3" cstate="print"/>
          <a:srcRect l="23317" t="13845" r="20220" b="25196"/>
          <a:stretch>
            <a:fillRect/>
          </a:stretch>
        </p:blipFill>
        <p:spPr bwMode="auto">
          <a:xfrm>
            <a:off x="5409281" y="368683"/>
            <a:ext cx="971176" cy="589783"/>
          </a:xfrm>
          <a:prstGeom prst="rect">
            <a:avLst/>
          </a:prstGeom>
          <a:noFill/>
        </p:spPr>
      </p:pic>
      <p:pic>
        <p:nvPicPr>
          <p:cNvPr id="12291" name="Picture 3" descr="C:\Users\Админ\Downloads\минобр 2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2934" y="410227"/>
            <a:ext cx="1865316" cy="581293"/>
          </a:xfrm>
          <a:prstGeom prst="rect">
            <a:avLst/>
          </a:prstGeom>
          <a:noFill/>
        </p:spPr>
      </p:pic>
      <p:pic>
        <p:nvPicPr>
          <p:cNvPr id="12293" name="Picture 5" descr="http://altclim.ru/upload/iblock/219/219e53276878f97fe0fc4bbc9c1595c6.jpg"/>
          <p:cNvPicPr>
            <a:picLocks noChangeAspect="1" noChangeArrowheads="1"/>
          </p:cNvPicPr>
          <p:nvPr/>
        </p:nvPicPr>
        <p:blipFill>
          <a:blip r:embed="rId5" cstate="print"/>
          <a:srcRect l="5065" t="9452" r="4647" b="10495"/>
          <a:stretch>
            <a:fillRect/>
          </a:stretch>
        </p:blipFill>
        <p:spPr bwMode="auto">
          <a:xfrm>
            <a:off x="705079" y="483775"/>
            <a:ext cx="1740665" cy="496726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054207" y="4461831"/>
            <a:ext cx="3825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15 и 17 мая 2017 года</a:t>
            </a:r>
          </a:p>
        </p:txBody>
      </p:sp>
      <p:pic>
        <p:nvPicPr>
          <p:cNvPr id="18" name="Рисунок 17" descr="Logotipy-04 (1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376031" y="346388"/>
            <a:ext cx="1607787" cy="623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61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450757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Стратегическая сессия</a:t>
            </a:r>
            <a:r>
              <a:rPr lang="ru-RU" sz="4400" dirty="0" smtClean="0"/>
              <a:t>. Задачи модератора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758" y="1845734"/>
            <a:ext cx="10929623" cy="440728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Задачи модератора: 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дать краткое представление о ВИЧ-инфекции и обозначить основные векторы существующих </a:t>
            </a:r>
            <a:r>
              <a:rPr lang="ru-RU" dirty="0" smtClean="0"/>
              <a:t>проблем;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рассказать о </a:t>
            </a:r>
            <a:r>
              <a:rPr lang="ru-RU" dirty="0" smtClean="0"/>
              <a:t>цели </a:t>
            </a:r>
            <a:r>
              <a:rPr lang="ru-RU" dirty="0"/>
              <a:t>и теме планируемой работы в команде;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дать возможность развития возникающих идей у участников с дальнейшим переходом на закрепленную за данной командой тему;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мотивировать </a:t>
            </a:r>
            <a:r>
              <a:rPr lang="ru-RU" dirty="0" smtClean="0"/>
              <a:t>участников;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обеспечивать выполнение задач и достижение цели (контроль и корректировка);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управлять темпом работы </a:t>
            </a:r>
            <a:r>
              <a:rPr lang="ru-RU" dirty="0" smtClean="0"/>
              <a:t>команды (удержание фокуса внимания участников);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помогать </a:t>
            </a:r>
            <a:r>
              <a:rPr lang="ru-RU" dirty="0"/>
              <a:t>в развитии качественных предложений;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помогать формулировать идеи кратко и емко, сохраняя суть.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55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841018" cy="1450757"/>
          </a:xfrm>
        </p:spPr>
        <p:txBody>
          <a:bodyPr/>
          <a:lstStyle/>
          <a:p>
            <a:pPr algn="ctr"/>
            <a:r>
              <a:rPr lang="ru-RU" dirty="0"/>
              <a:t>Стратегическая сессия</a:t>
            </a:r>
            <a:r>
              <a:rPr lang="ru-RU" dirty="0" smtClean="0"/>
              <a:t>. 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437" y="1999970"/>
            <a:ext cx="6852493" cy="426862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1. </a:t>
            </a:r>
            <a:r>
              <a:rPr lang="ru-RU" dirty="0"/>
              <a:t>За каждой командой закреплена одна тема, которая требует детального обсуждения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Каждый </a:t>
            </a:r>
            <a:r>
              <a:rPr lang="ru-RU" dirty="0"/>
              <a:t>из участников должен на </a:t>
            </a:r>
            <a:r>
              <a:rPr lang="ru-RU" dirty="0" err="1"/>
              <a:t>стикере</a:t>
            </a:r>
            <a:r>
              <a:rPr lang="ru-RU" dirty="0"/>
              <a:t> (без предварительного общения с остальными участниками) написать свою ключевую идею или идеи по решению представленной </a:t>
            </a:r>
            <a:r>
              <a:rPr lang="ru-RU" dirty="0" smtClean="0"/>
              <a:t>проблемы (</a:t>
            </a:r>
            <a:r>
              <a:rPr lang="ru-RU" dirty="0" err="1" smtClean="0"/>
              <a:t>тезисно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  Далее начинается обсуждение каждой идеи всеми участниками коллективно.</a:t>
            </a:r>
          </a:p>
          <a:p>
            <a:r>
              <a:rPr lang="ru-RU" dirty="0" smtClean="0"/>
              <a:t>4. По итогам обсуждения всех идей модератор группирует их в </a:t>
            </a:r>
            <a:r>
              <a:rPr lang="ru-RU" i="1" dirty="0" smtClean="0"/>
              <a:t>тематические «облака».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049" name="Picture 1" descr="C:\Users\Админ\Desktop\391f0ff8-ce16-416d-878b-1105bae719e3.jpg"/>
          <p:cNvPicPr>
            <a:picLocks noChangeAspect="1" noChangeArrowheads="1"/>
          </p:cNvPicPr>
          <p:nvPr/>
        </p:nvPicPr>
        <p:blipFill>
          <a:blip r:embed="rId2" cstate="print"/>
          <a:srcRect l="5567" t="7409" r="9133"/>
          <a:stretch>
            <a:fillRect/>
          </a:stretch>
        </p:blipFill>
        <p:spPr bwMode="auto">
          <a:xfrm>
            <a:off x="7098853" y="2046700"/>
            <a:ext cx="4916876" cy="35608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82132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Стратегическая сессия. Ожидаемые результаты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877" y="2088105"/>
            <a:ext cx="11005851" cy="402336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Разработка новых методик и плана мероприятий по решению заявленной </a:t>
            </a:r>
            <a:r>
              <a:rPr lang="ru-RU" dirty="0" smtClean="0"/>
              <a:t>проблемы;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Определение целевой </a:t>
            </a:r>
            <a:r>
              <a:rPr lang="ru-RU" dirty="0"/>
              <a:t>аудитории разработанных мероприятий (возраст, род деятельности, социальный статус</a:t>
            </a:r>
            <a:r>
              <a:rPr lang="ru-RU" dirty="0" smtClean="0"/>
              <a:t>);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Определение предполагаемого охвата </a:t>
            </a:r>
            <a:r>
              <a:rPr lang="ru-RU" dirty="0"/>
              <a:t>населения по проводимым </a:t>
            </a:r>
            <a:r>
              <a:rPr lang="ru-RU" dirty="0" smtClean="0"/>
              <a:t>мероприятиям;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Регулярность проводимых мероприятий (количество раз в месяц/год</a:t>
            </a:r>
            <a:r>
              <a:rPr lang="ru-RU" dirty="0" smtClean="0"/>
              <a:t>);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Ожидаемые результаты (качественные и количественные показатели</a:t>
            </a:r>
            <a:r>
              <a:rPr lang="ru-RU" dirty="0" smtClean="0"/>
              <a:t>) проводимых мероприятий.</a:t>
            </a:r>
            <a:r>
              <a:rPr lang="ru-RU" i="1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8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6418" y="2357774"/>
            <a:ext cx="7101473" cy="1450757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1951855" cy="209665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Открытый студенческий форум </a:t>
            </a:r>
            <a:br>
              <a:rPr lang="ru-RU" sz="4400" dirty="0" smtClean="0"/>
            </a:br>
            <a:r>
              <a:rPr lang="ru-RU" sz="4400" dirty="0" smtClean="0"/>
              <a:t>«Остановим СПИД вместе»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2975392"/>
              </p:ext>
            </p:extLst>
          </p:nvPr>
        </p:nvGraphicFramePr>
        <p:xfrm>
          <a:off x="1330036" y="1856509"/>
          <a:ext cx="9291782" cy="4174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2909">
                  <a:extLst>
                    <a:ext uri="{9D8B030D-6E8A-4147-A177-3AD203B41FA5}">
                      <a16:colId xmlns="" xmlns:a16="http://schemas.microsoft.com/office/drawing/2014/main" val="2956660452"/>
                    </a:ext>
                  </a:extLst>
                </a:gridCol>
                <a:gridCol w="7028873">
                  <a:extLst>
                    <a:ext uri="{9D8B030D-6E8A-4147-A177-3AD203B41FA5}">
                      <a16:colId xmlns="" xmlns:a16="http://schemas.microsoft.com/office/drawing/2014/main" val="1334083589"/>
                    </a:ext>
                  </a:extLst>
                </a:gridCol>
              </a:tblGrid>
              <a:tr h="50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Продолжительность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Мероприятие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="" xmlns:a16="http://schemas.microsoft.com/office/drawing/2014/main" val="4243328550"/>
                  </a:ext>
                </a:extLst>
              </a:tr>
              <a:tr h="5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10.30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Сбор участников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="" xmlns:a16="http://schemas.microsoft.com/office/drawing/2014/main" val="1410361365"/>
                  </a:ext>
                </a:extLst>
              </a:tr>
              <a:tr h="82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12.00-12.30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Торжественное открытие форума. Приветственное слово почетных гостей.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="" xmlns:a16="http://schemas.microsoft.com/office/drawing/2014/main" val="2983439743"/>
                  </a:ext>
                </a:extLst>
              </a:tr>
              <a:tr h="5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000000"/>
                            </a:solidFill>
                          </a:uFill>
                        </a:rPr>
                        <a:t>12.30-13.00</a:t>
                      </a:r>
                      <a:endParaRPr lang="ru-RU" sz="160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Тематическая открытая лекция «А что мы знаем о ВИЧ?»</a:t>
                      </a:r>
                      <a:endParaRPr lang="ru-RU" sz="1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="" xmlns:a16="http://schemas.microsoft.com/office/drawing/2014/main" val="3705180399"/>
                  </a:ext>
                </a:extLst>
              </a:tr>
              <a:tr h="5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13.00-13.30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Перерыв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="" xmlns:a16="http://schemas.microsoft.com/office/drawing/2014/main" val="611714052"/>
                  </a:ext>
                </a:extLst>
              </a:tr>
              <a:tr h="827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000000"/>
                            </a:solidFill>
                          </a:uFill>
                        </a:rPr>
                        <a:t>13.30-15.00</a:t>
                      </a:r>
                      <a:endParaRPr lang="ru-RU" sz="160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Проведение Всероссийской профилактической образовательно-интерактивной программы «Все, что ты должен знать о ВИЧ» </a:t>
                      </a:r>
                      <a:endParaRPr lang="ru-RU" sz="1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="" xmlns:a16="http://schemas.microsoft.com/office/drawing/2014/main" val="565015294"/>
                  </a:ext>
                </a:extLst>
              </a:tr>
              <a:tr h="5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15.00-15.30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Подведение итогов и награждение команды-победителя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="" xmlns:a16="http://schemas.microsoft.com/office/drawing/2014/main" val="350492423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3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Тематическая открытая лекция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«</a:t>
            </a:r>
            <a:r>
              <a:rPr lang="ru-RU" sz="4400" dirty="0"/>
              <a:t>А что мы знаем о ВИЧ?»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590" y="1845734"/>
            <a:ext cx="10938192" cy="44996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Цель: </a:t>
            </a:r>
            <a:r>
              <a:rPr lang="ru-RU" dirty="0" smtClean="0"/>
              <a:t>повышение </a:t>
            </a:r>
            <a:r>
              <a:rPr lang="ru-RU" dirty="0"/>
              <a:t>уровня информированности молодежи по основным вопросам ВИЧ-инфекции и СПИДа с непосредственным участием самой молодежи </a:t>
            </a:r>
            <a:r>
              <a:rPr lang="ru-RU" u="sng" dirty="0"/>
              <a:t>по принципу «равный-равному</a:t>
            </a:r>
            <a:r>
              <a:rPr lang="ru-RU" u="sng" dirty="0" smtClean="0"/>
              <a:t>».</a:t>
            </a:r>
            <a:endParaRPr lang="ru-RU" u="sng" dirty="0"/>
          </a:p>
          <a:p>
            <a:r>
              <a:rPr lang="ru-RU" dirty="0"/>
              <a:t>Мероприятие включает в себя </a:t>
            </a:r>
            <a:r>
              <a:rPr lang="ru-RU" b="1" dirty="0"/>
              <a:t>теоретическую информацию </a:t>
            </a:r>
            <a:r>
              <a:rPr lang="ru-RU" dirty="0"/>
              <a:t>и ее практическую отработку </a:t>
            </a:r>
            <a:r>
              <a:rPr lang="ru-RU" b="1" dirty="0"/>
              <a:t>с участием слушателей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Особенности: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видеоролики;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актерская подача </a:t>
            </a:r>
            <a:r>
              <a:rPr lang="ru-RU" dirty="0"/>
              <a:t>информации </a:t>
            </a:r>
            <a:r>
              <a:rPr lang="ru-RU" dirty="0" smtClean="0"/>
              <a:t>волонтерами-медиками;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презентации</a:t>
            </a:r>
            <a:r>
              <a:rPr lang="ru-RU" dirty="0"/>
              <a:t>, </a:t>
            </a:r>
            <a:endParaRPr lang="ru-RU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наглядные </a:t>
            </a:r>
            <a:r>
              <a:rPr lang="ru-RU" dirty="0"/>
              <a:t>демонстрации, </a:t>
            </a:r>
            <a:endParaRPr lang="ru-RU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работа </a:t>
            </a:r>
            <a:r>
              <a:rPr lang="ru-RU" dirty="0"/>
              <a:t>самих участников, </a:t>
            </a:r>
            <a:endParaRPr lang="ru-RU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дискуссия </a:t>
            </a:r>
            <a:r>
              <a:rPr lang="ru-RU" dirty="0"/>
              <a:t>с молодежью, </a:t>
            </a:r>
            <a:endParaRPr lang="ru-RU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применение </a:t>
            </a:r>
            <a:r>
              <a:rPr lang="ru-RU" dirty="0"/>
              <a:t>методов  голосования и работы с </a:t>
            </a:r>
            <a:r>
              <a:rPr lang="ru-RU" dirty="0" smtClean="0"/>
              <a:t>залом</a:t>
            </a:r>
            <a:endParaRPr lang="ru-RU" b="1" dirty="0"/>
          </a:p>
          <a:p>
            <a:r>
              <a:rPr lang="ru-RU" b="1" dirty="0"/>
              <a:t>Ключевые вопросы : </a:t>
            </a:r>
            <a:r>
              <a:rPr lang="ru-RU" dirty="0"/>
              <a:t>п</a:t>
            </a:r>
            <a:r>
              <a:rPr lang="ru-RU" dirty="0" smtClean="0"/>
              <a:t>ути </a:t>
            </a:r>
            <a:r>
              <a:rPr lang="ru-RU" dirty="0"/>
              <a:t>передачи </a:t>
            </a:r>
            <a:r>
              <a:rPr lang="ru-RU" dirty="0" smtClean="0"/>
              <a:t>ВИЧ-инфекции</a:t>
            </a:r>
            <a:r>
              <a:rPr lang="ru-RU" dirty="0"/>
              <a:t>, мифы о </a:t>
            </a:r>
            <a:r>
              <a:rPr lang="ru-RU" dirty="0" smtClean="0"/>
              <a:t>ВИЧ-инфекции, </a:t>
            </a:r>
            <a:r>
              <a:rPr lang="ru-RU" dirty="0"/>
              <a:t>средства профилактики и защиты, общемировая и российская статистика по заболеваемости, беседа с </a:t>
            </a:r>
            <a:r>
              <a:rPr lang="ru-RU" dirty="0" smtClean="0"/>
              <a:t>ВИЧ+ </a:t>
            </a:r>
            <a:r>
              <a:rPr lang="ru-RU" dirty="0"/>
              <a:t>женщиной, необходимость применения антиретровирусной терапии.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41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5337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Всероссийская профилактическая образовательно-интерактивная программа </a:t>
            </a:r>
            <a:br>
              <a:rPr lang="ru-RU" sz="3600" dirty="0" smtClean="0"/>
            </a:br>
            <a:r>
              <a:rPr lang="ru-RU" sz="3600" dirty="0" smtClean="0"/>
              <a:t>«Все, что ты должен знать о ВИЧ»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337" y="2205397"/>
            <a:ext cx="6049818" cy="34021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/>
              <a:t>Количество команд: </a:t>
            </a:r>
            <a:r>
              <a:rPr lang="ru-RU" dirty="0"/>
              <a:t>9 по 15 человек в команде</a:t>
            </a:r>
          </a:p>
          <a:p>
            <a:pPr>
              <a:spcBef>
                <a:spcPts val="0"/>
              </a:spcBef>
            </a:pPr>
            <a:r>
              <a:rPr lang="ru-RU" b="1" dirty="0"/>
              <a:t>Количество участников: </a:t>
            </a:r>
            <a:r>
              <a:rPr lang="ru-RU" dirty="0"/>
              <a:t>135 человек</a:t>
            </a:r>
          </a:p>
          <a:p>
            <a:pPr>
              <a:spcBef>
                <a:spcPts val="0"/>
              </a:spcBef>
            </a:pPr>
            <a:r>
              <a:rPr lang="ru-RU" b="1" dirty="0"/>
              <a:t>Количество кураторов: </a:t>
            </a:r>
            <a:r>
              <a:rPr lang="ru-RU" dirty="0"/>
              <a:t>9 человек</a:t>
            </a:r>
          </a:p>
          <a:p>
            <a:pPr>
              <a:spcBef>
                <a:spcPts val="0"/>
              </a:spcBef>
            </a:pPr>
            <a:r>
              <a:rPr lang="ru-RU" b="1" dirty="0"/>
              <a:t>Время мероприятия: </a:t>
            </a:r>
            <a:r>
              <a:rPr lang="ru-RU" dirty="0"/>
              <a:t>100 минут</a:t>
            </a:r>
          </a:p>
          <a:p>
            <a:pPr>
              <a:spcBef>
                <a:spcPts val="0"/>
              </a:spcBef>
            </a:pPr>
            <a:r>
              <a:rPr lang="ru-RU" b="1" dirty="0"/>
              <a:t>Участники: </a:t>
            </a:r>
            <a:r>
              <a:rPr lang="ru-RU" dirty="0"/>
              <a:t>студенты образовательных </a:t>
            </a:r>
            <a:r>
              <a:rPr lang="ru-RU" dirty="0" smtClean="0"/>
              <a:t>учреждений</a:t>
            </a:r>
          </a:p>
          <a:p>
            <a:pPr>
              <a:spcBef>
                <a:spcPts val="0"/>
              </a:spcBef>
            </a:pPr>
            <a:r>
              <a:rPr lang="ru-RU" b="1" dirty="0" smtClean="0"/>
              <a:t>Кураторы:</a:t>
            </a:r>
            <a:r>
              <a:rPr lang="ru-RU" dirty="0" smtClean="0"/>
              <a:t> ВОД «Волонтеры-медики», волонтеры</a:t>
            </a:r>
          </a:p>
          <a:p>
            <a:pPr>
              <a:spcBef>
                <a:spcPts val="0"/>
              </a:spcBef>
            </a:pPr>
            <a:r>
              <a:rPr lang="ru-RU" b="1" dirty="0" smtClean="0"/>
              <a:t>Капитан команды:</a:t>
            </a:r>
            <a:r>
              <a:rPr lang="ru-RU" dirty="0" smtClean="0"/>
              <a:t> участник-доброволец от каждой команды</a:t>
            </a:r>
          </a:p>
          <a:p>
            <a:pPr>
              <a:spcBef>
                <a:spcPts val="0"/>
              </a:spcBef>
            </a:pPr>
            <a:r>
              <a:rPr lang="ru-RU" b="1" dirty="0"/>
              <a:t>Место проведения:</a:t>
            </a:r>
            <a:r>
              <a:rPr lang="ru-RU" dirty="0"/>
              <a:t> территория образовательных </a:t>
            </a:r>
            <a:r>
              <a:rPr lang="ru-RU" dirty="0" smtClean="0"/>
              <a:t>организаций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5320" y="2169898"/>
            <a:ext cx="56711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Мероприятие представляет совокупность следующих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расположенных на одной территориально-ограниченной местности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Станция «Простые правила» </a:t>
            </a:r>
            <a:r>
              <a:rPr lang="ru-R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(общая для всех команд)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Станция «Истории из жизни»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Станция «Факты и вымысел о ВИЧ»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Станция «Степень риска»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Станция «Социум»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Станция «Аптека»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Станция «Сдай тест на ВИЧ»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Станция «Разгрузка»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Станция «Мозговой штурм»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2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6609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Всероссийская профилактическая образовательно-интерактивная программа «Все, что ты должен знать о ВИЧ».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/>
              <a:t>Работа кураторов станции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63" y="2192357"/>
            <a:ext cx="11767127" cy="4189969"/>
          </a:xfrm>
        </p:spPr>
        <p:txBody>
          <a:bodyPr>
            <a:normAutofit/>
          </a:bodyPr>
          <a:lstStyle/>
          <a:p>
            <a:pPr lvl="1"/>
            <a:r>
              <a:rPr lang="ru-RU" sz="2000" dirty="0"/>
              <a:t>Кураторы являются </a:t>
            </a:r>
            <a:r>
              <a:rPr lang="ru-RU" sz="2000" u="sng" dirty="0"/>
              <a:t>ответственными за организацию </a:t>
            </a:r>
            <a:r>
              <a:rPr lang="ru-RU" sz="2000" u="sng" dirty="0" smtClean="0"/>
              <a:t>работы станций;</a:t>
            </a:r>
          </a:p>
          <a:p>
            <a:pPr lvl="1"/>
            <a:r>
              <a:rPr lang="ru-RU" sz="2000" u="sng" dirty="0" smtClean="0"/>
              <a:t>Куратор </a:t>
            </a:r>
            <a:r>
              <a:rPr lang="ru-RU" sz="2000" u="sng" dirty="0"/>
              <a:t>должен владеть основной достоверной информацией в рамках заданной темы </a:t>
            </a:r>
            <a:r>
              <a:rPr lang="ru-RU" sz="2000" dirty="0" smtClean="0"/>
              <a:t> - «теоретическая сумка для кураторов» - Приложение 2 (дополнительный </a:t>
            </a:r>
            <a:r>
              <a:rPr lang="ru-RU" sz="2000" dirty="0"/>
              <a:t>консультативный </a:t>
            </a:r>
            <a:r>
              <a:rPr lang="ru-RU" sz="2000" dirty="0" err="1"/>
              <a:t>вебинар</a:t>
            </a:r>
            <a:r>
              <a:rPr lang="ru-RU" sz="2000" dirty="0"/>
              <a:t> для кураторов может провести Всероссийское общественное движение «Волонтеры-медики</a:t>
            </a:r>
            <a:r>
              <a:rPr lang="ru-RU" sz="2000" dirty="0" smtClean="0"/>
              <a:t>»);</a:t>
            </a:r>
            <a:endParaRPr lang="ru-RU" sz="2000" dirty="0"/>
          </a:p>
          <a:p>
            <a:pPr lvl="1"/>
            <a:r>
              <a:rPr lang="ru-RU" sz="2000" dirty="0" smtClean="0"/>
              <a:t>Каждому </a:t>
            </a:r>
            <a:r>
              <a:rPr lang="ru-RU" sz="2000" dirty="0"/>
              <a:t>куратору присваивается номер и соответственно команда в зависимости от маршрутного листа направляется к определенному куратору, который выдает задание в соответствии с маршрутным листом.</a:t>
            </a:r>
          </a:p>
          <a:p>
            <a:pPr lvl="1"/>
            <a:r>
              <a:rPr lang="ru-RU" sz="2000" dirty="0"/>
              <a:t>Куратор станции (вместе с капитаном команды) следит за своевременным передвижением по станциям </a:t>
            </a:r>
            <a:r>
              <a:rPr lang="ru-RU" sz="2000" dirty="0" smtClean="0"/>
              <a:t>Передвижение </a:t>
            </a:r>
            <a:r>
              <a:rPr lang="ru-RU" sz="2000" dirty="0"/>
              <a:t>команд по станциям фиксируется в маршрутном листе</a:t>
            </a:r>
            <a:r>
              <a:rPr lang="ru-RU" sz="2000" dirty="0" smtClean="0"/>
              <a:t>.</a:t>
            </a:r>
          </a:p>
          <a:p>
            <a:pPr lvl="1"/>
            <a:r>
              <a:rPr lang="ru-RU" sz="2000" dirty="0" smtClean="0"/>
              <a:t>После </a:t>
            </a:r>
            <a:r>
              <a:rPr lang="ru-RU" sz="2000" dirty="0"/>
              <a:t>прохождения задания станции каждой из 9 команд куратор станции </a:t>
            </a:r>
            <a:r>
              <a:rPr lang="ru-RU" sz="2000" u="sng" dirty="0"/>
              <a:t>субъективно</a:t>
            </a:r>
            <a:r>
              <a:rPr lang="ru-RU" sz="2000" dirty="0"/>
              <a:t> оценивает качество работы команды по 5-бальной шкале.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080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694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Всероссийская профилактическая образовательно-интерактивная программа «Все, что ты должен знать о ВИЧ</a:t>
            </a:r>
            <a:r>
              <a:rPr lang="ru-RU" sz="2000" dirty="0" smtClean="0"/>
              <a:t>». </a:t>
            </a:r>
            <a:r>
              <a:rPr lang="ru-RU" sz="4000" dirty="0" smtClean="0"/>
              <a:t>Станция «Сдай тест на ВИЧ» для </a:t>
            </a:r>
            <a:r>
              <a:rPr lang="ru-RU" sz="4000" b="1" dirty="0" smtClean="0"/>
              <a:t>Команды №3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405" y="1959033"/>
            <a:ext cx="11927594" cy="3516350"/>
          </a:xfrm>
        </p:spPr>
        <p:txBody>
          <a:bodyPr>
            <a:normAutofit/>
          </a:bodyPr>
          <a:lstStyle/>
          <a:p>
            <a:r>
              <a:rPr lang="ru-RU" i="1" dirty="0" smtClean="0"/>
              <a:t>Маршрутный лист представлен в Приложении 1</a:t>
            </a:r>
            <a:endParaRPr lang="ru-RU" b="1" i="1" dirty="0" smtClean="0"/>
          </a:p>
          <a:p>
            <a:r>
              <a:rPr lang="ru-RU" b="1" dirty="0" smtClean="0"/>
              <a:t>Задание:</a:t>
            </a:r>
            <a:r>
              <a:rPr lang="ru-RU" dirty="0"/>
              <a:t> определить ситуации риска для обязательной сдачи теста на ВИЧ в целях сохранения здоровья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ru-RU" b="1" dirty="0" smtClean="0"/>
              <a:t>Этапы организации работы станции: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Команда </a:t>
            </a:r>
            <a:r>
              <a:rPr lang="ru-RU" dirty="0"/>
              <a:t>делится на 3 </a:t>
            </a:r>
            <a:r>
              <a:rPr lang="ru-RU" dirty="0" smtClean="0"/>
              <a:t>части</a:t>
            </a:r>
            <a:r>
              <a:rPr lang="ru-RU" dirty="0"/>
              <a:t>;</a:t>
            </a:r>
            <a:endParaRPr lang="ru-RU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Каждая </a:t>
            </a:r>
            <a:r>
              <a:rPr lang="ru-RU" dirty="0"/>
              <a:t>из команд, </a:t>
            </a:r>
            <a:r>
              <a:rPr lang="ru-RU" u="sng" dirty="0"/>
              <a:t>не сообщаясь друг с другом</a:t>
            </a:r>
            <a:r>
              <a:rPr lang="ru-RU" dirty="0"/>
              <a:t>, продумывает ситуации в соответствии с заданием и отражает их на ватмане </a:t>
            </a:r>
            <a:r>
              <a:rPr lang="ru-RU" dirty="0" smtClean="0"/>
              <a:t>(словесно, схематично или в виде зарисовок);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Представление каждой командой своих идей;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Коллективное обсуждение с куратором.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Переход на следующую станцию.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Информационный </a:t>
            </a:r>
            <a:r>
              <a:rPr lang="ru-RU" b="1" dirty="0"/>
              <a:t>материал для куратора станции «Сдай тест на ВИЧ» представлен в Приложении 6.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853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619" y="0"/>
            <a:ext cx="10455008" cy="145075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Стратегическая сессия в учреждениях СПО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658" y="1847273"/>
            <a:ext cx="10762967" cy="3269671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b="1" dirty="0"/>
              <a:t>Стратегическая сессия (мозговой штурм) </a:t>
            </a:r>
            <a:r>
              <a:rPr lang="ru-RU" sz="2400" dirty="0"/>
              <a:t>– специальный формат коллективной работы для производства и гибридизации новых идей </a:t>
            </a:r>
            <a:r>
              <a:rPr lang="ru-RU" sz="2400" dirty="0" smtClean="0"/>
              <a:t>по определенным вопросам</a:t>
            </a:r>
            <a:endParaRPr lang="ru-RU" sz="2400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выработка новых методов; </a:t>
            </a:r>
            <a:endParaRPr lang="ru-RU" sz="2400" dirty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разработка новых форм по работе в рамках темы;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разработка предложений.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353444"/>
            <a:ext cx="7158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число участников: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75 человек</a:t>
            </a:r>
          </a:p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Количество команд-участниц: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команд</a:t>
            </a:r>
          </a:p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Количество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участников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одной команде: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15 человек</a:t>
            </a:r>
          </a:p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Количество модераторов: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 человек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8175" y="3001894"/>
            <a:ext cx="4252411" cy="283549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73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Стратегическая </a:t>
            </a:r>
            <a:r>
              <a:rPr lang="ru-RU" sz="4400" dirty="0" smtClean="0"/>
              <a:t>сессия. Темы</a:t>
            </a:r>
            <a:endParaRPr lang="ru-RU" sz="4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79098120"/>
              </p:ext>
            </p:extLst>
          </p:nvPr>
        </p:nvGraphicFramePr>
        <p:xfrm>
          <a:off x="517237" y="1911927"/>
          <a:ext cx="10843490" cy="427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3600" y="3546764"/>
            <a:ext cx="2447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Основные темы для обсуждения в группах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54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Стратегическая сессия. </a:t>
            </a:r>
            <a:r>
              <a:rPr lang="ru-RU" sz="4400" dirty="0" smtClean="0"/>
              <a:t>Этапы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03257670"/>
              </p:ext>
            </p:extLst>
          </p:nvPr>
        </p:nvGraphicFramePr>
        <p:xfrm>
          <a:off x="231734" y="1846263"/>
          <a:ext cx="8984818" cy="1381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09134872"/>
              </p:ext>
            </p:extLst>
          </p:nvPr>
        </p:nvGraphicFramePr>
        <p:xfrm>
          <a:off x="231734" y="3346512"/>
          <a:ext cx="8984818" cy="131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8804927" y="2302083"/>
            <a:ext cx="500377" cy="585346"/>
            <a:chOff x="5908570" y="398024"/>
            <a:chExt cx="500377" cy="585346"/>
          </a:xfrm>
        </p:grpSpPr>
        <p:sp>
          <p:nvSpPr>
            <p:cNvPr id="14" name="Стрелка вправо 13"/>
            <p:cNvSpPr/>
            <p:nvPr/>
          </p:nvSpPr>
          <p:spPr>
            <a:xfrm>
              <a:off x="5908570" y="398024"/>
              <a:ext cx="500377" cy="58534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трелка вправо 4"/>
            <p:cNvSpPr txBox="1"/>
            <p:nvPr/>
          </p:nvSpPr>
          <p:spPr>
            <a:xfrm>
              <a:off x="5908570" y="515093"/>
              <a:ext cx="350264" cy="351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9346543" y="1779816"/>
            <a:ext cx="2371581" cy="1400286"/>
            <a:chOff x="3708052" y="-47051"/>
            <a:chExt cx="2642294" cy="155358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3708052" y="0"/>
              <a:ext cx="2642294" cy="150653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 txBox="1"/>
            <p:nvPr/>
          </p:nvSpPr>
          <p:spPr>
            <a:xfrm>
              <a:off x="3752177" y="-47051"/>
              <a:ext cx="2554045" cy="150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Вторичный отбор идей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презентация перед экспертами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31354" y="5681065"/>
            <a:ext cx="1174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Модераторы: региональные представители ВОД «Волонтеры-медики» </a:t>
            </a:r>
            <a:r>
              <a:rPr lang="ru-RU" u="sng" dirty="0" smtClean="0"/>
              <a:t>(</a:t>
            </a:r>
            <a:r>
              <a:rPr lang="en-US" u="sng" dirty="0" smtClean="0"/>
              <a:t>info@volmedic.com)</a:t>
            </a:r>
            <a:r>
              <a:rPr lang="ru-RU" u="sng" dirty="0" smtClean="0"/>
              <a:t> </a:t>
            </a:r>
            <a:r>
              <a:rPr lang="ru-RU" dirty="0" smtClean="0"/>
              <a:t>, волонтеры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715600" y="5168514"/>
            <a:ext cx="267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Участники: студенты СПО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5EC-76F6-49FF-B598-AD81B238242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08472" y="188388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0535" y="335830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21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185</TotalTime>
  <Words>966</Words>
  <Application>Microsoft Office PowerPoint</Application>
  <PresentationFormat>Произвольный</PresentationFormat>
  <Paragraphs>133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Ретро</vt:lpstr>
      <vt:lpstr>Типовые форматы проведения ключевых мероприятий в рамках акции «СТОПВИЧСПИД»</vt:lpstr>
      <vt:lpstr>Открытый студенческий форум  «Остановим СПИД вместе» </vt:lpstr>
      <vt:lpstr>Тематическая открытая лекция  «А что мы знаем о ВИЧ?»</vt:lpstr>
      <vt:lpstr>Всероссийская профилактическая образовательно-интерактивная программа  «Все, что ты должен знать о ВИЧ»</vt:lpstr>
      <vt:lpstr>Всероссийская профилактическая образовательно-интерактивная программа «Все, что ты должен знать о ВИЧ».  Работа кураторов станции</vt:lpstr>
      <vt:lpstr>Всероссийская профилактическая образовательно-интерактивная программа «Все, что ты должен знать о ВИЧ». Станция «Сдай тест на ВИЧ» для Команды №3</vt:lpstr>
      <vt:lpstr>Стратегическая сессия в учреждениях СПО</vt:lpstr>
      <vt:lpstr>Стратегическая сессия. Темы</vt:lpstr>
      <vt:lpstr>Стратегическая сессия. Этапы</vt:lpstr>
      <vt:lpstr>Стратегическая сессия. Задачи модератора</vt:lpstr>
      <vt:lpstr>Стратегическая сессия. Работа в группах</vt:lpstr>
      <vt:lpstr>Стратегическая сессия. Ожидаемые результаты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Селекторное совещание</dc:title>
  <dc:creator>Volmedik</dc:creator>
  <cp:lastModifiedBy>asu</cp:lastModifiedBy>
  <cp:revision>36</cp:revision>
  <dcterms:created xsi:type="dcterms:W3CDTF">2017-04-25T17:28:56Z</dcterms:created>
  <dcterms:modified xsi:type="dcterms:W3CDTF">2017-08-31T09:09:01Z</dcterms:modified>
</cp:coreProperties>
</file>