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61" r:id="rId2"/>
    <p:sldId id="272" r:id="rId3"/>
    <p:sldId id="260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03FAD-F32F-4089-BC5E-46F45B2F20DC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505E2-3266-489A-9668-76F7CCF216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EB77261-D297-40B0-82A7-0FF3630B64D7}" type="slidenum">
              <a:rPr lang="ru-RU" altLang="ru-RU">
                <a:latin typeface="Calibri" pitchFamily="34" charset="0"/>
              </a:rPr>
              <a:pPr/>
              <a:t>3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Окончательные результаты исследования опубликованы в 2017 году.</a:t>
            </a:r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E8BFDA-C324-48C1-A445-9F672116EACA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53E673-7707-4D2F-AA54-BD98DD700AA0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FE7DB0-FB81-47B8-BA9E-526AC9C05B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3700" y="404813"/>
            <a:ext cx="8458200" cy="2160587"/>
          </a:xfrm>
        </p:spPr>
        <p:txBody>
          <a:bodyPr/>
          <a:lstStyle/>
          <a:p>
            <a:pPr algn="ctr">
              <a:defRPr/>
            </a:pPr>
            <a:r>
              <a:rPr lang="ru-RU" sz="9600" dirty="0" smtClean="0"/>
              <a:t>Н = Н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3573016"/>
            <a:ext cx="8686800" cy="3096344"/>
          </a:xfrm>
        </p:spPr>
        <p:txBody>
          <a:bodyPr/>
          <a:lstStyle/>
          <a:p>
            <a:pPr algn="ctr">
              <a:defRPr/>
            </a:pPr>
            <a:r>
              <a:rPr lang="ru-RU" sz="6000" dirty="0" smtClean="0"/>
              <a:t>Узнаём у специалиста:</a:t>
            </a:r>
          </a:p>
        </p:txBody>
      </p:sp>
    </p:spTree>
    <p:extLst>
      <p:ext uri="{BB962C8B-B14F-4D97-AF65-F5344CB8AC3E}">
        <p14:creationId xmlns:p14="http://schemas.microsoft.com/office/powerpoint/2010/main" val="172174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0"/>
            <a:ext cx="8785225" cy="3240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u="sng" dirty="0"/>
              <a:t>Широко ли признается принцип Н=Н?</a:t>
            </a:r>
            <a:endParaRPr lang="ru-RU" dirty="0"/>
          </a:p>
          <a:p>
            <a:pPr>
              <a:defRPr/>
            </a:pPr>
            <a:r>
              <a:rPr lang="ru-RU" dirty="0"/>
              <a:t>Да, </a:t>
            </a:r>
            <a:r>
              <a:rPr lang="ru-RU" dirty="0" smtClean="0"/>
              <a:t>большинство врачей согласны </a:t>
            </a:r>
            <a:r>
              <a:rPr lang="ru-RU" dirty="0"/>
              <a:t>с принципом </a:t>
            </a:r>
            <a:r>
              <a:rPr lang="ru-RU" dirty="0" smtClean="0"/>
              <a:t>Н=Н</a:t>
            </a:r>
            <a:endParaRPr lang="ru-RU" dirty="0"/>
          </a:p>
          <a:p>
            <a:pPr>
              <a:defRPr/>
            </a:pPr>
            <a:r>
              <a:rPr lang="ru-RU" dirty="0"/>
              <a:t> </a:t>
            </a:r>
          </a:p>
          <a:p>
            <a:pPr>
              <a:defRPr/>
            </a:pPr>
            <a:r>
              <a:rPr lang="ru-RU" u="sng" dirty="0" smtClean="0"/>
              <a:t>Знают </a:t>
            </a:r>
            <a:r>
              <a:rPr lang="ru-RU" u="sng" dirty="0"/>
              <a:t>ли мои врачи о Н=Н?</a:t>
            </a:r>
            <a:endParaRPr lang="ru-RU" dirty="0"/>
          </a:p>
          <a:p>
            <a:pPr>
              <a:defRPr/>
            </a:pPr>
            <a:r>
              <a:rPr lang="ru-RU" dirty="0"/>
              <a:t>Надеемся, что да. </a:t>
            </a:r>
            <a:r>
              <a:rPr lang="ru-RU" dirty="0" smtClean="0"/>
              <a:t>Принцип Н=Н </a:t>
            </a:r>
            <a:r>
              <a:rPr lang="ru-RU" dirty="0"/>
              <a:t>широко </a:t>
            </a:r>
            <a:r>
              <a:rPr lang="ru-RU" dirty="0" smtClean="0"/>
              <a:t>известен </a:t>
            </a:r>
          </a:p>
          <a:p>
            <a:pPr>
              <a:defRPr/>
            </a:pPr>
            <a:r>
              <a:rPr lang="ru-RU" dirty="0" smtClean="0"/>
              <a:t>Н=Н </a:t>
            </a:r>
            <a:r>
              <a:rPr lang="ru-RU" dirty="0"/>
              <a:t>входит в стандарты для лечения ВИЧ </a:t>
            </a:r>
            <a:r>
              <a:rPr lang="ru-RU" dirty="0" smtClean="0"/>
              <a:t>в России и в мире</a:t>
            </a:r>
          </a:p>
          <a:p>
            <a:pPr>
              <a:defRPr/>
            </a:pPr>
            <a:r>
              <a:rPr lang="ru-RU" dirty="0"/>
              <a:t> </a:t>
            </a:r>
          </a:p>
          <a:p>
            <a:pPr>
              <a:defRPr/>
            </a:pPr>
            <a:r>
              <a:rPr lang="ru-RU" u="sng" dirty="0"/>
              <a:t>Если ваш врач не рассказал вам про Н=Н, спросите его об </a:t>
            </a:r>
            <a:r>
              <a:rPr lang="ru-RU" u="sng" dirty="0" smtClean="0"/>
              <a:t>этом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4" y="3501008"/>
            <a:ext cx="8784013" cy="3240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u="sng" dirty="0">
                <a:effectLst/>
              </a:rPr>
              <a:t>Сколько должно пройти времени, чтобы вирусная нагрузка стала </a:t>
            </a:r>
            <a:r>
              <a:rPr lang="ru-RU" u="sng" dirty="0" smtClean="0">
                <a:effectLst/>
              </a:rPr>
              <a:t>неопределяемой?</a:t>
            </a:r>
            <a:br>
              <a:rPr lang="ru-RU" u="sng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- это очень «индивидуальный» срок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0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850" y="404813"/>
            <a:ext cx="8569325" cy="3024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u="sng" dirty="0"/>
              <a:t>Что будет, если я пропущу прием своих препаратов</a:t>
            </a:r>
            <a:r>
              <a:rPr lang="ru-RU" sz="2400" u="sng" dirty="0" smtClean="0"/>
              <a:t>?</a:t>
            </a:r>
            <a:endParaRPr lang="ru-RU" sz="2400" dirty="0"/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Однократный</a:t>
            </a:r>
            <a:r>
              <a:rPr lang="ru-RU" sz="2400" dirty="0" smtClean="0"/>
              <a:t> пропуск </a:t>
            </a:r>
            <a:r>
              <a:rPr lang="ru-RU" sz="2400" dirty="0"/>
              <a:t>приема препаратов не </a:t>
            </a:r>
            <a:r>
              <a:rPr lang="ru-RU" sz="2400" dirty="0" smtClean="0"/>
              <a:t>окажет </a:t>
            </a:r>
            <a:r>
              <a:rPr lang="ru-RU" sz="2400" dirty="0"/>
              <a:t>влияния на </a:t>
            </a:r>
            <a:r>
              <a:rPr lang="ru-RU" sz="2400" dirty="0" smtClean="0"/>
              <a:t>«Н=Н», но </a:t>
            </a:r>
            <a:r>
              <a:rPr lang="ru-RU" sz="2400" u="sng" dirty="0" smtClean="0"/>
              <a:t>ПРОПУСК 2-3 </a:t>
            </a:r>
            <a:r>
              <a:rPr lang="ru-RU" sz="2400" u="sng" dirty="0"/>
              <a:t>дня </a:t>
            </a:r>
            <a:r>
              <a:rPr lang="ru-RU" sz="2400" u="sng" dirty="0" smtClean="0"/>
              <a:t>ПОДРЯД</a:t>
            </a:r>
            <a:r>
              <a:rPr lang="ru-RU" sz="2400" dirty="0" smtClean="0"/>
              <a:t> при некоторых схемах АРВТ </a:t>
            </a:r>
            <a:r>
              <a:rPr lang="ru-RU" sz="2400" dirty="0"/>
              <a:t>может оказаться достаточным для </a:t>
            </a:r>
            <a:r>
              <a:rPr lang="ru-RU" sz="2400" u="sng" dirty="0" smtClean="0"/>
              <a:t>ПОВЫШЕНИЯ</a:t>
            </a:r>
            <a:r>
              <a:rPr lang="ru-RU" sz="2400" dirty="0" smtClean="0"/>
              <a:t> </a:t>
            </a:r>
            <a:r>
              <a:rPr lang="ru-RU" sz="2400" dirty="0"/>
              <a:t>вирусной нагрузки до </a:t>
            </a:r>
            <a:r>
              <a:rPr lang="ru-RU" sz="2400" dirty="0" smtClean="0"/>
              <a:t>определяемой</a:t>
            </a:r>
            <a:endParaRPr lang="ru-RU" sz="2400" dirty="0"/>
          </a:p>
          <a:p>
            <a:pPr>
              <a:defRPr/>
            </a:pPr>
            <a:r>
              <a:rPr lang="ru-RU" sz="2400" u="sng" dirty="0"/>
              <a:t>Для </a:t>
            </a:r>
            <a:r>
              <a:rPr lang="ru-RU" sz="2400" u="sng" dirty="0" smtClean="0"/>
              <a:t>«Н=Н» </a:t>
            </a:r>
            <a:r>
              <a:rPr lang="ru-RU" sz="2400" u="sng" dirty="0"/>
              <a:t>необходим своевременный прием </a:t>
            </a:r>
            <a:r>
              <a:rPr lang="ru-RU" sz="2400" u="sng" dirty="0" smtClean="0"/>
              <a:t>препаратов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01008"/>
            <a:ext cx="9144000" cy="309634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>
                <a:effectLst/>
              </a:rPr>
              <a:t>как быть со скачками </a:t>
            </a:r>
            <a:r>
              <a:rPr lang="ru-RU" u="sng" dirty="0">
                <a:effectLst/>
              </a:rPr>
              <a:t>вирусной нагрузки?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Иногда </a:t>
            </a:r>
            <a:r>
              <a:rPr lang="ru-RU" dirty="0">
                <a:effectLst/>
              </a:rPr>
              <a:t>вирусная </a:t>
            </a:r>
            <a:r>
              <a:rPr lang="ru-RU" dirty="0" smtClean="0">
                <a:effectLst/>
              </a:rPr>
              <a:t>нагрузка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может </a:t>
            </a:r>
            <a:r>
              <a:rPr lang="ru-RU" dirty="0">
                <a:effectLst/>
              </a:rPr>
              <a:t>«скакнуть» выше 50 </a:t>
            </a:r>
            <a:r>
              <a:rPr lang="ru-RU" dirty="0" smtClean="0">
                <a:effectLst/>
              </a:rPr>
              <a:t>копий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на 1 мл, но </a:t>
            </a:r>
            <a:r>
              <a:rPr lang="ru-RU" dirty="0">
                <a:effectLst/>
              </a:rPr>
              <a:t>Скачки, не </a:t>
            </a:r>
            <a:r>
              <a:rPr lang="ru-RU" dirty="0" smtClean="0">
                <a:effectLst/>
              </a:rPr>
              <a:t>выше </a:t>
            </a:r>
            <a:r>
              <a:rPr lang="ru-RU" dirty="0">
                <a:effectLst/>
              </a:rPr>
              <a:t>уровня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200 копий на мл не </a:t>
            </a:r>
            <a:r>
              <a:rPr lang="ru-RU" dirty="0" smtClean="0">
                <a:effectLst/>
              </a:rPr>
              <a:t>влияют на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6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80975" y="333375"/>
            <a:ext cx="8783638" cy="2519363"/>
          </a:xfrm>
        </p:spPr>
        <p:txBody>
          <a:bodyPr/>
          <a:lstStyle/>
          <a:p>
            <a:pPr>
              <a:defRPr/>
            </a:pPr>
            <a:r>
              <a:rPr lang="ru-RU" sz="2400" u="sng" dirty="0"/>
              <a:t>Применим ли Н=Н к кормлению грудью</a:t>
            </a:r>
            <a:r>
              <a:rPr lang="ru-RU" sz="2400" u="sng" dirty="0" smtClean="0"/>
              <a:t>?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Хотя неопределяемая вирусная нагрузка под воздействием </a:t>
            </a:r>
            <a:r>
              <a:rPr lang="ru-RU" sz="2400" dirty="0" smtClean="0"/>
              <a:t>АРВТ </a:t>
            </a:r>
            <a:r>
              <a:rPr lang="ru-RU" sz="2400" dirty="0"/>
              <a:t>тоже снижает риск от кормления </a:t>
            </a:r>
            <a:r>
              <a:rPr lang="ru-RU" sz="2400" dirty="0" smtClean="0"/>
              <a:t>грудью,</a:t>
            </a:r>
          </a:p>
          <a:p>
            <a:pPr>
              <a:defRPr/>
            </a:pPr>
            <a:r>
              <a:rPr lang="ru-RU" sz="2400" dirty="0" smtClean="0"/>
              <a:t>она </a:t>
            </a:r>
            <a:r>
              <a:rPr lang="ru-RU" sz="2400" u="sng" dirty="0" smtClean="0"/>
              <a:t>НЕ </a:t>
            </a:r>
            <a:r>
              <a:rPr lang="ru-RU" sz="2400" u="sng" dirty="0"/>
              <a:t>устраняет</a:t>
            </a:r>
            <a:r>
              <a:rPr lang="ru-RU" sz="2400" dirty="0"/>
              <a:t> </a:t>
            </a:r>
            <a:r>
              <a:rPr lang="ru-RU" sz="2400" dirty="0" smtClean="0"/>
              <a:t>его</a:t>
            </a:r>
          </a:p>
          <a:p>
            <a:pPr>
              <a:defRPr/>
            </a:pPr>
            <a:endParaRPr lang="ru-RU" dirty="0"/>
          </a:p>
          <a:p>
            <a:pPr algn="l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dirty="0"/>
              <a:t>Имеются случаи, </a:t>
            </a:r>
            <a:r>
              <a:rPr lang="ru-RU" sz="4000" dirty="0" smtClean="0"/>
              <a:t>когда младенцы </a:t>
            </a:r>
            <a:r>
              <a:rPr lang="ru-RU" sz="4000" dirty="0"/>
              <a:t>становились ВИЧ-положительными после кормления грудью </a:t>
            </a:r>
            <a:r>
              <a:rPr lang="ru-RU" sz="4000" dirty="0" smtClean="0"/>
              <a:t>даже</a:t>
            </a:r>
            <a:br>
              <a:rPr lang="ru-RU" sz="4000" dirty="0" smtClean="0"/>
            </a:b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/>
              <a:t>случаях, когда вирусная нагрузка матери была </a:t>
            </a:r>
            <a:r>
              <a:rPr lang="ru-RU" sz="4000" dirty="0" smtClean="0"/>
              <a:t>неопределяемой!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5271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80975" y="0"/>
            <a:ext cx="8783638" cy="3357563"/>
          </a:xfrm>
        </p:spPr>
        <p:txBody>
          <a:bodyPr/>
          <a:lstStyle/>
          <a:p>
            <a:pPr>
              <a:defRPr/>
            </a:pPr>
            <a:r>
              <a:rPr lang="ru-RU" sz="2400" u="sng" dirty="0" smtClean="0"/>
              <a:t>Дополнительная информация: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Международная кампания </a:t>
            </a:r>
            <a:r>
              <a:rPr lang="ru-RU" sz="2400" u="sng" dirty="0" smtClean="0"/>
              <a:t>Н=Н</a:t>
            </a:r>
            <a:r>
              <a:rPr lang="ru-RU" sz="2400" dirty="0" smtClean="0"/>
              <a:t> повышает осведомленность о данной пользе АРВТ</a:t>
            </a:r>
          </a:p>
          <a:p>
            <a:pPr>
              <a:defRPr/>
            </a:pPr>
            <a:r>
              <a:rPr lang="ru-RU" sz="2400" dirty="0" smtClean="0"/>
              <a:t>В компании участвуют более 750 организаций из более, чем 90 стран мира</a:t>
            </a:r>
          </a:p>
          <a:p>
            <a:pPr>
              <a:defRPr/>
            </a:pPr>
            <a:r>
              <a:rPr lang="ru-RU" sz="2400" dirty="0" smtClean="0"/>
              <a:t>www.preventionaccess.org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975" y="3573463"/>
            <a:ext cx="8783638" cy="3095625"/>
          </a:xfrm>
        </p:spPr>
        <p:txBody>
          <a:bodyPr/>
          <a:lstStyle/>
          <a:p>
            <a:pPr>
              <a:defRPr/>
            </a:pPr>
            <a:r>
              <a:rPr lang="ru-RU" dirty="0">
                <a:effectLst/>
              </a:rPr>
              <a:t>i-</a:t>
            </a:r>
            <a:r>
              <a:rPr lang="ru-RU" dirty="0" err="1">
                <a:effectLst/>
              </a:rPr>
              <a:t>Base</a:t>
            </a:r>
            <a:r>
              <a:rPr lang="ru-RU" dirty="0">
                <a:effectLst/>
              </a:rPr>
              <a:t> содержит дополнительную информацию о Н=Н, включая </a:t>
            </a:r>
            <a:r>
              <a:rPr lang="ru-RU" dirty="0" smtClean="0">
                <a:effectLst/>
              </a:rPr>
              <a:t>версию брошюры</a:t>
            </a:r>
            <a:r>
              <a:rPr lang="ru-RU" dirty="0">
                <a:effectLst/>
              </a:rPr>
              <a:t>: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www.i-base.info/u-equals-u</a:t>
            </a:r>
          </a:p>
        </p:txBody>
      </p:sp>
    </p:spTree>
    <p:extLst>
      <p:ext uri="{BB962C8B-B14F-4D97-AF65-F5344CB8AC3E}">
        <p14:creationId xmlns:p14="http://schemas.microsoft.com/office/powerpoint/2010/main" val="2469249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175" y="4437112"/>
            <a:ext cx="4826000" cy="214783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Ваши вопросы?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188640"/>
            <a:ext cx="8458200" cy="12241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ПЛАН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44825"/>
            <a:ext cx="8784013" cy="43924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Лечение, как профилактика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исследования «н=н»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вопросы и ответы</a:t>
            </a:r>
            <a:br>
              <a:rPr lang="ru-RU" dirty="0" smtClean="0"/>
            </a:br>
            <a:r>
              <a:rPr lang="ru-RU" dirty="0" smtClean="0"/>
              <a:t>о достижениях </a:t>
            </a:r>
            <a:r>
              <a:rPr lang="ru-RU" dirty="0" err="1" smtClean="0"/>
              <a:t>арвт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рисках передачи ВИЧ</a:t>
            </a:r>
            <a:br>
              <a:rPr lang="ru-RU" dirty="0" smtClean="0"/>
            </a:br>
            <a:r>
              <a:rPr lang="ru-RU" dirty="0" smtClean="0"/>
              <a:t>через половые жидкости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2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>
          <a:xfrm>
            <a:off x="971550" y="228600"/>
            <a:ext cx="7794625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dirty="0" smtClean="0"/>
              <a:t>Лечение, как профилактика</a:t>
            </a: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3663" cy="50404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800" dirty="0" smtClean="0"/>
              <a:t>АРВТ </a:t>
            </a:r>
            <a:r>
              <a:rPr lang="ru-RU" altLang="ru-RU" sz="2800" u="sng" dirty="0" smtClean="0"/>
              <a:t>эффективно</a:t>
            </a:r>
            <a:r>
              <a:rPr lang="ru-RU" altLang="ru-RU" sz="2800" dirty="0" smtClean="0"/>
              <a:t> подавляет </a:t>
            </a:r>
            <a:r>
              <a:rPr lang="ru-RU" altLang="ru-RU" sz="2800" dirty="0" smtClean="0"/>
              <a:t>вирусную нагрузку, </a:t>
            </a:r>
            <a:r>
              <a:rPr lang="ru-RU" altLang="ru-RU" sz="2800" dirty="0" smtClean="0"/>
              <a:t>как в крови, так и в генитальном тракте</a:t>
            </a:r>
          </a:p>
          <a:p>
            <a:pPr eaLnBrk="1" hangingPunct="1"/>
            <a:r>
              <a:rPr lang="ru-RU" altLang="ru-RU" sz="2800" dirty="0" smtClean="0"/>
              <a:t>Распространение вируса от человека к человеку «</a:t>
            </a:r>
            <a:r>
              <a:rPr lang="ru-RU" altLang="ru-RU" sz="2800" u="sng" dirty="0" smtClean="0"/>
              <a:t>может остановить</a:t>
            </a:r>
            <a:r>
              <a:rPr lang="ru-RU" altLang="ru-RU" sz="2800" dirty="0" smtClean="0"/>
              <a:t>» н</a:t>
            </a:r>
            <a:r>
              <a:rPr lang="ru-RU" altLang="ru-RU" sz="2800" dirty="0" smtClean="0"/>
              <a:t>еопределяемая  вирусная нагрузка (ВН) </a:t>
            </a:r>
          </a:p>
          <a:p>
            <a:pPr eaLnBrk="1" hangingPunct="1"/>
            <a:r>
              <a:rPr lang="ru-RU" altLang="ru-RU" sz="2800" dirty="0"/>
              <a:t>В</a:t>
            </a:r>
            <a:r>
              <a:rPr lang="ru-RU" altLang="ru-RU" sz="2800" dirty="0" smtClean="0"/>
              <a:t> </a:t>
            </a:r>
            <a:r>
              <a:rPr lang="ru-RU" altLang="ru-RU" sz="2800" dirty="0" smtClean="0"/>
              <a:t>мире половой путь передачи ВИЧ </a:t>
            </a:r>
            <a:r>
              <a:rPr lang="ru-RU" altLang="ru-RU" sz="2800" dirty="0" smtClean="0"/>
              <a:t>- сейчас </a:t>
            </a:r>
            <a:r>
              <a:rPr lang="ru-RU" altLang="ru-RU" sz="2800" dirty="0" smtClean="0"/>
              <a:t>самый </a:t>
            </a:r>
            <a:r>
              <a:rPr lang="ru-RU" altLang="ru-RU" sz="2800" dirty="0" smtClean="0"/>
              <a:t>массовый. (</a:t>
            </a:r>
            <a:r>
              <a:rPr lang="ru-RU" altLang="ru-RU" sz="2800" u="sng" dirty="0" smtClean="0"/>
              <a:t>Больше </a:t>
            </a:r>
            <a:r>
              <a:rPr lang="ru-RU" altLang="ru-RU" sz="2800" u="sng" dirty="0" smtClean="0"/>
              <a:t>80%</a:t>
            </a:r>
            <a:r>
              <a:rPr lang="ru-RU" altLang="ru-RU" sz="2800" dirty="0" smtClean="0"/>
              <a:t> людей получили вирус через обмен половыми жидкостями.)</a:t>
            </a:r>
          </a:p>
          <a:p>
            <a:pPr eaLnBrk="1" hangingPunct="1"/>
            <a:r>
              <a:rPr lang="ru-RU" altLang="ru-RU" sz="2800" dirty="0" smtClean="0"/>
              <a:t>Неопределяемая, «нулевая», вирусная </a:t>
            </a:r>
            <a:r>
              <a:rPr lang="ru-RU" altLang="ru-RU" sz="2800" dirty="0" smtClean="0"/>
              <a:t>нагрузка </a:t>
            </a:r>
            <a:r>
              <a:rPr lang="ru-RU" altLang="ru-RU" sz="2800" dirty="0" smtClean="0"/>
              <a:t> очень важна </a:t>
            </a:r>
            <a:r>
              <a:rPr lang="ru-RU" altLang="ru-RU" sz="2800" u="sng" dirty="0" smtClean="0"/>
              <a:t>для всего населения</a:t>
            </a:r>
            <a:r>
              <a:rPr lang="ru-RU" altLang="ru-RU" sz="2800" dirty="0" smtClean="0"/>
              <a:t> и является профилактикой основного пути передачи ВИЧ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480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61924"/>
            <a:ext cx="7499350" cy="182691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 dirty="0" smtClean="0">
                <a:effectLst/>
              </a:rPr>
              <a:t>Н = Н</a:t>
            </a:r>
            <a:br>
              <a:rPr lang="ru-RU" sz="4000" b="1" u="sng" dirty="0" smtClean="0">
                <a:effectLst/>
              </a:rPr>
            </a:br>
            <a:r>
              <a:rPr lang="ru-RU" sz="4000" dirty="0" smtClean="0">
                <a:effectLst/>
              </a:rPr>
              <a:t>Исследование PARTNER-1,-2 </a:t>
            </a:r>
            <a:endParaRPr lang="ru-RU" sz="4000" dirty="0"/>
          </a:p>
        </p:txBody>
      </p:sp>
      <p:sp>
        <p:nvSpPr>
          <p:cNvPr id="60419" name="Объект 2"/>
          <p:cNvSpPr>
            <a:spLocks noGrp="1"/>
          </p:cNvSpPr>
          <p:nvPr>
            <p:ph idx="1"/>
          </p:nvPr>
        </p:nvSpPr>
        <p:spPr>
          <a:xfrm>
            <a:off x="684213" y="2204864"/>
            <a:ext cx="8297862" cy="4248324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dirty="0"/>
              <a:t>Исследователи уже </a:t>
            </a:r>
            <a:r>
              <a:rPr lang="ru-RU" altLang="ru-RU" dirty="0" smtClean="0"/>
              <a:t>в начале </a:t>
            </a:r>
            <a:r>
              <a:rPr lang="ru-RU" altLang="ru-RU" dirty="0"/>
              <a:t>20 </a:t>
            </a:r>
            <a:r>
              <a:rPr lang="ru-RU" altLang="ru-RU" dirty="0" smtClean="0"/>
              <a:t>века </a:t>
            </a:r>
            <a:r>
              <a:rPr lang="ru-RU" altLang="ru-RU" dirty="0"/>
              <a:t>знали о том, что </a:t>
            </a:r>
            <a:r>
              <a:rPr lang="ru-RU" altLang="ru-RU" dirty="0" smtClean="0"/>
              <a:t>АРВТ затрудняет передачу вируса. </a:t>
            </a:r>
            <a:r>
              <a:rPr lang="ru-RU" altLang="ru-RU" dirty="0"/>
              <a:t>Но только недавно удалось доказать отсутствие риска</a:t>
            </a:r>
            <a:r>
              <a:rPr lang="ru-RU" alt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dirty="0" smtClean="0"/>
              <a:t>В мире не зафиксировано ни одного случая передачи вируса ВИЧ половым путём пациентами, чья вирусная нагрузка была неопределяемой </a:t>
            </a:r>
            <a:r>
              <a:rPr lang="ru-RU" altLang="ru-RU" b="1" u="sng" dirty="0" smtClean="0"/>
              <a:t>в </a:t>
            </a:r>
            <a:r>
              <a:rPr lang="ru-RU" altLang="ru-RU" b="1" u="sng" dirty="0" smtClean="0"/>
              <a:t>течение полугода и более!!!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altLang="ru-RU" sz="2400" b="1" i="1" u="sng" dirty="0"/>
              <a:t>-</a:t>
            </a:r>
            <a:r>
              <a:rPr lang="ru-RU" altLang="ru-RU" sz="2400" i="1" u="sng" dirty="0" smtClean="0"/>
              <a:t> Результаты исследований 2016 и 2018г.г.</a:t>
            </a:r>
            <a:r>
              <a:rPr lang="ru-RU" altLang="ru-RU" sz="2400" i="1" dirty="0" smtClean="0"/>
              <a:t> </a:t>
            </a:r>
          </a:p>
        </p:txBody>
      </p:sp>
      <p:pic>
        <p:nvPicPr>
          <p:cNvPr id="41988" name="Рисунок 3" descr="логотип исследования PART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0"/>
            <a:ext cx="20288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6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404813"/>
            <a:ext cx="8458200" cy="30241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800" dirty="0"/>
              <a:t>НЕОПРЕДЕЛЯЕМАЯ вирусная </a:t>
            </a:r>
            <a:r>
              <a:rPr lang="ru-RU" sz="2800" dirty="0" smtClean="0"/>
              <a:t>нагрузка</a:t>
            </a:r>
            <a:r>
              <a:rPr lang="ru-RU" sz="2800" dirty="0"/>
              <a:t> означает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что </a:t>
            </a:r>
            <a:r>
              <a:rPr lang="ru-RU" sz="2800" dirty="0"/>
              <a:t>при определённых условиях</a:t>
            </a:r>
          </a:p>
          <a:p>
            <a:pPr>
              <a:defRPr/>
            </a:pPr>
            <a:r>
              <a:rPr lang="ru-RU" sz="2800" dirty="0" smtClean="0"/>
              <a:t>ВИЧ </a:t>
            </a:r>
            <a:r>
              <a:rPr lang="ru-RU" sz="2800" dirty="0"/>
              <a:t>НЕ </a:t>
            </a:r>
            <a:r>
              <a:rPr lang="ru-RU" sz="2800" dirty="0" smtClean="0"/>
              <a:t>ПЕРЕДАЕТСЯ!</a:t>
            </a:r>
          </a:p>
          <a:p>
            <a:pPr>
              <a:defRPr/>
            </a:pPr>
            <a:r>
              <a:rPr lang="ru-RU" sz="2800" dirty="0" smtClean="0"/>
              <a:t>Знаете ли вы, что неопределяемая  </a:t>
            </a:r>
            <a:r>
              <a:rPr lang="ru-RU" sz="2800" dirty="0"/>
              <a:t>вирусная </a:t>
            </a:r>
            <a:r>
              <a:rPr lang="ru-RU" sz="2800" dirty="0" smtClean="0"/>
              <a:t>	нагрузка при лечении ВИЧ означает отсутствие риска передачи ВИЧ?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3573016"/>
            <a:ext cx="8784976" cy="3168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u="sng" dirty="0" smtClean="0">
                <a:effectLst/>
              </a:rPr>
              <a:t>АРВТ </a:t>
            </a:r>
            <a:r>
              <a:rPr lang="ru-RU" sz="3200" u="sng" dirty="0">
                <a:effectLst/>
              </a:rPr>
              <a:t>не только полезна для </a:t>
            </a:r>
            <a:r>
              <a:rPr lang="ru-RU" sz="3200" u="sng" dirty="0" smtClean="0">
                <a:effectLst/>
              </a:rPr>
              <a:t>вашего Здоровья</a:t>
            </a:r>
            <a:r>
              <a:rPr lang="ru-RU" sz="3200" u="sng" dirty="0">
                <a:effectLst/>
              </a:rPr>
              <a:t>,</a:t>
            </a:r>
            <a:r>
              <a:rPr lang="ru-RU" sz="3200" u="sng" dirty="0"/>
              <a:t/>
            </a:r>
            <a:br>
              <a:rPr lang="ru-RU" sz="3200" u="sng" dirty="0"/>
            </a:br>
            <a:r>
              <a:rPr lang="ru-RU" sz="3200" u="sng" dirty="0" smtClean="0">
                <a:effectLst/>
              </a:rPr>
              <a:t>но </a:t>
            </a:r>
            <a:r>
              <a:rPr lang="ru-RU" sz="3200" u="sng" dirty="0">
                <a:effectLst/>
              </a:rPr>
              <a:t>и защищает ваших </a:t>
            </a:r>
            <a:r>
              <a:rPr lang="ru-RU" sz="3200" u="sng" dirty="0" smtClean="0">
                <a:effectLst/>
              </a:rPr>
              <a:t>партнёров от </a:t>
            </a:r>
            <a:r>
              <a:rPr lang="ru-RU" sz="3200" u="sng" dirty="0" err="1" smtClean="0">
                <a:effectLst/>
              </a:rPr>
              <a:t>вич</a:t>
            </a:r>
            <a:r>
              <a:rPr lang="ru-RU" sz="3200" u="sng" dirty="0" smtClean="0">
                <a:effectLst/>
              </a:rPr>
              <a:t/>
            </a:r>
            <a:br>
              <a:rPr lang="ru-RU" sz="3200" u="sng" dirty="0" smtClean="0">
                <a:effectLst/>
              </a:rPr>
            </a:br>
            <a:r>
              <a:rPr lang="ru-RU" sz="3200" u="sng" dirty="0">
                <a:effectLst/>
              </a:rPr>
              <a:t/>
            </a:r>
            <a:br>
              <a:rPr lang="ru-RU" sz="3200" u="sng" dirty="0">
                <a:effectLst/>
              </a:rPr>
            </a:br>
            <a:r>
              <a:rPr lang="ru-RU" sz="3200" dirty="0" smtClean="0">
                <a:effectLst/>
              </a:rPr>
              <a:t>«Н=Н» </a:t>
            </a:r>
            <a:r>
              <a:rPr lang="ru-RU" sz="3200" dirty="0">
                <a:effectLst/>
              </a:rPr>
              <a:t>означает, что вам </a:t>
            </a:r>
            <a:r>
              <a:rPr lang="ru-RU" sz="3200" dirty="0" smtClean="0">
                <a:effectLst/>
              </a:rPr>
              <a:t>не </a:t>
            </a:r>
            <a:r>
              <a:rPr lang="ru-RU" sz="3200" dirty="0">
                <a:effectLst/>
              </a:rPr>
              <a:t>нужно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1" dirty="0" smtClean="0">
                <a:effectLst/>
              </a:rPr>
              <a:t>и</a:t>
            </a:r>
            <a:r>
              <a:rPr lang="ru-RU" sz="3200" dirty="0" smtClean="0">
                <a:effectLst/>
              </a:rPr>
              <a:t>спользовать презервативы для 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предотвращения </a:t>
            </a:r>
            <a:r>
              <a:rPr lang="ru-RU" sz="3200" dirty="0">
                <a:effectLst/>
              </a:rPr>
              <a:t>передачи </a:t>
            </a:r>
            <a:r>
              <a:rPr lang="ru-RU" sz="3200" dirty="0" smtClean="0">
                <a:effectLst/>
              </a:rPr>
              <a:t>ВИЧ</a:t>
            </a:r>
            <a:r>
              <a:rPr lang="ru-RU" sz="2900" dirty="0">
                <a:effectLst/>
              </a:rPr>
              <a:t/>
            </a:r>
            <a:br>
              <a:rPr lang="ru-RU" sz="2900" dirty="0">
                <a:effectLst/>
              </a:rPr>
            </a:b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43491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0825" y="188913"/>
            <a:ext cx="8588375" cy="3168650"/>
          </a:xfrm>
        </p:spPr>
        <p:txBody>
          <a:bodyPr/>
          <a:lstStyle/>
          <a:p>
            <a:pPr>
              <a:defRPr/>
            </a:pPr>
            <a:r>
              <a:rPr lang="ru-RU" sz="2400" u="sng" dirty="0"/>
              <a:t>Что такое </a:t>
            </a:r>
            <a:r>
              <a:rPr lang="ru-RU" sz="2400" u="sng" dirty="0" smtClean="0"/>
              <a:t>Н=Н?</a:t>
            </a:r>
            <a:r>
              <a:rPr lang="ru-RU" sz="2400" dirty="0" smtClean="0"/>
              <a:t> Н=Н </a:t>
            </a:r>
            <a:r>
              <a:rPr lang="ru-RU" sz="2400" dirty="0"/>
              <a:t>означает</a:t>
            </a:r>
            <a:r>
              <a:rPr lang="ru-RU" sz="2400" dirty="0" smtClean="0"/>
              <a:t>:</a:t>
            </a:r>
            <a:r>
              <a:rPr lang="ru-RU" sz="2400" dirty="0"/>
              <a:t> </a:t>
            </a:r>
          </a:p>
          <a:p>
            <a:pPr>
              <a:defRPr/>
            </a:pPr>
            <a:r>
              <a:rPr lang="ru-RU" sz="2400" dirty="0"/>
              <a:t>Неопределяемая = не передается</a:t>
            </a:r>
          </a:p>
          <a:p>
            <a:pPr>
              <a:defRPr/>
            </a:pPr>
            <a:r>
              <a:rPr lang="ru-RU" sz="2400" dirty="0"/>
              <a:t> </a:t>
            </a:r>
          </a:p>
          <a:p>
            <a:pPr>
              <a:defRPr/>
            </a:pPr>
            <a:r>
              <a:rPr lang="ru-RU" sz="2400" dirty="0"/>
              <a:t>Это означает, что лицо с неопределяемой вирусной </a:t>
            </a:r>
            <a:r>
              <a:rPr lang="ru-RU" sz="2400" dirty="0" smtClean="0"/>
              <a:t>нагрузкой, проходящий </a:t>
            </a:r>
            <a:r>
              <a:rPr lang="ru-RU" sz="2400" dirty="0"/>
              <a:t>курс лечения </a:t>
            </a:r>
            <a:r>
              <a:rPr lang="ru-RU" sz="2400" dirty="0" smtClean="0"/>
              <a:t>АРВТ</a:t>
            </a:r>
            <a:r>
              <a:rPr lang="ru-RU" sz="2400" dirty="0"/>
              <a:t>, не может передавать ВИЧ </a:t>
            </a:r>
            <a:r>
              <a:rPr lang="ru-RU" sz="2400" dirty="0" smtClean="0"/>
              <a:t>при </a:t>
            </a:r>
            <a:r>
              <a:rPr lang="ru-RU" sz="2400" dirty="0"/>
              <a:t>отсутствии презервативов или </a:t>
            </a:r>
            <a:r>
              <a:rPr lang="ru-RU" sz="2400" dirty="0" smtClean="0"/>
              <a:t>ДКП</a:t>
            </a:r>
            <a:endParaRPr lang="ru-RU" sz="2400" dirty="0"/>
          </a:p>
          <a:p>
            <a:pPr algn="l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4" y="3573016"/>
            <a:ext cx="8856021" cy="30243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>
                <a:effectLst/>
              </a:rPr>
              <a:t>Что включает в себя Н=Н</a:t>
            </a:r>
            <a:r>
              <a:rPr lang="ru-RU" u="sng" dirty="0" smtClean="0">
                <a:effectLst/>
              </a:rPr>
              <a:t>?</a:t>
            </a:r>
            <a:r>
              <a:rPr lang="ru-RU" dirty="0" smtClean="0">
                <a:effectLst/>
              </a:rPr>
              <a:t> Данная защита</a:t>
            </a:r>
            <a:r>
              <a:rPr lang="ru-RU" dirty="0">
                <a:effectLst/>
              </a:rPr>
              <a:t>, предоставляемая </a:t>
            </a:r>
            <a:r>
              <a:rPr lang="ru-RU" dirty="0" err="1" smtClean="0">
                <a:effectLst/>
              </a:rPr>
              <a:t>АРвТ</a:t>
            </a:r>
            <a:r>
              <a:rPr lang="ru-RU" dirty="0">
                <a:effectLst/>
              </a:rPr>
              <a:t>, зависит от</a:t>
            </a:r>
            <a:r>
              <a:rPr lang="ru-RU" dirty="0" smtClean="0">
                <a:effectLst/>
              </a:rPr>
              <a:t>:</a:t>
            </a: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- Ежедневного </a:t>
            </a:r>
            <a:r>
              <a:rPr lang="ru-RU" dirty="0">
                <a:effectLst/>
              </a:rPr>
              <a:t>приема препаратов </a:t>
            </a:r>
            <a:r>
              <a:rPr lang="ru-RU" dirty="0" smtClean="0">
                <a:effectLst/>
              </a:rPr>
              <a:t>АРТ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- </a:t>
            </a:r>
            <a:r>
              <a:rPr lang="ru-RU" u="sng" dirty="0" smtClean="0">
                <a:effectLst/>
              </a:rPr>
              <a:t>Продолжения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ежедневного приема ваших </a:t>
            </a:r>
            <a:r>
              <a:rPr lang="ru-RU" dirty="0" smtClean="0">
                <a:effectLst/>
              </a:rPr>
              <a:t>препаратов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610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188913"/>
            <a:ext cx="8458200" cy="32400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u="sng" dirty="0"/>
              <a:t>Почему Н=Н не является риском?</a:t>
            </a:r>
            <a:endParaRPr lang="ru-RU" sz="2400" dirty="0"/>
          </a:p>
          <a:p>
            <a:pPr>
              <a:defRPr/>
            </a:pPr>
            <a:r>
              <a:rPr lang="ru-RU" sz="2400" dirty="0" smtClean="0"/>
              <a:t>Неопределяемая </a:t>
            </a:r>
            <a:r>
              <a:rPr lang="ru-RU" sz="2400" dirty="0"/>
              <a:t>вирусная нагрузка ВИЧ означает, </a:t>
            </a:r>
            <a:r>
              <a:rPr lang="ru-RU" sz="2400" dirty="0" smtClean="0"/>
              <a:t>что    количество вируса </a:t>
            </a:r>
            <a:r>
              <a:rPr lang="ru-RU" sz="2400" dirty="0"/>
              <a:t>ВИЧ</a:t>
            </a:r>
            <a:r>
              <a:rPr lang="ru-RU" sz="2400" dirty="0" smtClean="0"/>
              <a:t> в жидкостях организма </a:t>
            </a:r>
            <a:r>
              <a:rPr lang="ru-RU" sz="2400" u="sng" dirty="0" smtClean="0"/>
              <a:t>НЕДОСТАТОЧНО</a:t>
            </a:r>
            <a:r>
              <a:rPr lang="ru-RU" sz="2400" dirty="0" smtClean="0"/>
              <a:t> для заражения</a:t>
            </a:r>
          </a:p>
          <a:p>
            <a:pPr algn="l"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Любой риск передачи вируса ВИЧ </a:t>
            </a:r>
          </a:p>
          <a:p>
            <a:pPr>
              <a:defRPr/>
            </a:pPr>
            <a:r>
              <a:rPr lang="ru-RU" sz="2400" dirty="0" smtClean="0"/>
              <a:t>половым путем связан с </a:t>
            </a:r>
            <a:r>
              <a:rPr lang="ru-RU" sz="2400" u="sng" dirty="0" smtClean="0"/>
              <a:t>ВИРУСНОЙ НАГРУЗКОЙ</a:t>
            </a:r>
            <a:r>
              <a:rPr lang="ru-RU" sz="2400" dirty="0" smtClean="0"/>
              <a:t>, </a:t>
            </a:r>
          </a:p>
          <a:p>
            <a:pPr>
              <a:defRPr/>
            </a:pPr>
            <a:r>
              <a:rPr lang="ru-RU" sz="2400" dirty="0" smtClean="0"/>
              <a:t>а неопределимость вируса сводит этот риск к нулю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975" y="3500438"/>
            <a:ext cx="8783638" cy="3241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>
                <a:effectLst/>
              </a:rPr>
              <a:t>Применим ли Н=Н ко всем </a:t>
            </a:r>
            <a:r>
              <a:rPr lang="ru-RU" u="sng" dirty="0" smtClean="0">
                <a:effectLst/>
              </a:rPr>
              <a:t>препаратам </a:t>
            </a:r>
            <a:r>
              <a:rPr lang="ru-RU" u="sng" dirty="0">
                <a:effectLst/>
              </a:rPr>
              <a:t>для ВИЧ</a:t>
            </a:r>
            <a:r>
              <a:rPr lang="ru-RU" u="sng" dirty="0" smtClean="0">
                <a:effectLst/>
              </a:rPr>
              <a:t>?</a:t>
            </a:r>
            <a:br>
              <a:rPr lang="ru-RU" u="sng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- Да</a:t>
            </a:r>
            <a:r>
              <a:rPr lang="ru-RU" dirty="0">
                <a:effectLst/>
              </a:rPr>
              <a:t>. </a:t>
            </a:r>
            <a:r>
              <a:rPr lang="ru-RU" dirty="0" smtClean="0">
                <a:effectLst/>
              </a:rPr>
              <a:t>«Н=Н» </a:t>
            </a:r>
            <a:r>
              <a:rPr lang="ru-RU" dirty="0">
                <a:effectLst/>
              </a:rPr>
              <a:t>действителен для любой </a:t>
            </a:r>
            <a:r>
              <a:rPr lang="ru-RU" dirty="0" err="1" smtClean="0">
                <a:effectLst/>
              </a:rPr>
              <a:t>АРвТ</a:t>
            </a:r>
            <a:r>
              <a:rPr lang="ru-RU" dirty="0">
                <a:effectLst/>
              </a:rPr>
              <a:t>, которая сводит вирусную </a:t>
            </a:r>
            <a:r>
              <a:rPr lang="ru-RU" dirty="0" smtClean="0">
                <a:effectLst/>
              </a:rPr>
              <a:t>нагрузку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до неопределимого уровня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552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785225" cy="31686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u="sng" dirty="0"/>
              <a:t>Применим ли Н=Н ко всем типам секса?</a:t>
            </a:r>
            <a:endParaRPr lang="ru-RU" sz="2800" dirty="0"/>
          </a:p>
          <a:p>
            <a:pPr>
              <a:defRPr/>
            </a:pPr>
            <a:r>
              <a:rPr lang="ru-RU" sz="2800" dirty="0" smtClean="0"/>
              <a:t>Да. ПРИМЕНИМ ДЛЯ ВСЕХ!</a:t>
            </a:r>
          </a:p>
          <a:p>
            <a:pPr>
              <a:defRPr/>
            </a:pPr>
            <a:r>
              <a:rPr lang="ru-RU" sz="2800" dirty="0" smtClean="0"/>
              <a:t> </a:t>
            </a:r>
          </a:p>
          <a:p>
            <a:pPr>
              <a:defRPr/>
            </a:pPr>
            <a:r>
              <a:rPr lang="ru-RU" sz="2200" dirty="0" smtClean="0"/>
              <a:t>Исследования </a:t>
            </a:r>
            <a:r>
              <a:rPr lang="ru-RU" sz="2200" dirty="0"/>
              <a:t>PARTNER собирали информацию </a:t>
            </a:r>
            <a:r>
              <a:rPr lang="ru-RU" sz="2200" dirty="0" smtClean="0"/>
              <a:t> о </a:t>
            </a:r>
          </a:p>
          <a:p>
            <a:pPr>
              <a:defRPr/>
            </a:pPr>
            <a:r>
              <a:rPr lang="ru-RU" sz="2200" dirty="0" smtClean="0"/>
              <a:t>числе </a:t>
            </a:r>
            <a:r>
              <a:rPr lang="ru-RU" sz="2200" dirty="0"/>
              <a:t>оральных, </a:t>
            </a:r>
            <a:r>
              <a:rPr lang="ru-RU" sz="2200" dirty="0" smtClean="0"/>
              <a:t>вагинальных, анальных </a:t>
            </a:r>
            <a:r>
              <a:rPr lang="ru-RU" sz="2200" dirty="0"/>
              <a:t>половых </a:t>
            </a:r>
            <a:r>
              <a:rPr lang="ru-RU" sz="2200" dirty="0" smtClean="0"/>
              <a:t>актов</a:t>
            </a:r>
          </a:p>
          <a:p>
            <a:pPr>
              <a:defRPr/>
            </a:pPr>
            <a:r>
              <a:rPr lang="ru-RU" sz="2200" dirty="0" smtClean="0"/>
              <a:t>и о том был ли ВИЧ-«отрицательный» партнёр активным </a:t>
            </a:r>
            <a:r>
              <a:rPr lang="ru-RU" sz="2200" dirty="0"/>
              <a:t>или </a:t>
            </a:r>
            <a:r>
              <a:rPr lang="ru-RU" sz="2200" dirty="0" smtClean="0"/>
              <a:t>пассивным при опасном контакте и о наличии эякуляции</a:t>
            </a:r>
            <a:r>
              <a:rPr lang="ru-RU" sz="2200" dirty="0"/>
              <a:t> </a:t>
            </a:r>
            <a:r>
              <a:rPr lang="ru-RU" sz="2200" dirty="0" smtClean="0"/>
              <a:t>у пары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3645024"/>
            <a:ext cx="8686800" cy="29523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>
                <a:effectLst/>
              </a:rPr>
              <a:t>Означает ли это, что использовать презервативы более необязательно</a:t>
            </a:r>
            <a:r>
              <a:rPr lang="ru-RU" u="sng" dirty="0" smtClean="0">
                <a:effectLst/>
              </a:rPr>
              <a:t>?</a:t>
            </a:r>
            <a:br>
              <a:rPr lang="ru-RU" u="sng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Использование </a:t>
            </a:r>
            <a:r>
              <a:rPr lang="ru-RU" dirty="0" smtClean="0">
                <a:effectLst/>
              </a:rPr>
              <a:t>презервативов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это </a:t>
            </a:r>
            <a:r>
              <a:rPr lang="ru-RU" dirty="0">
                <a:effectLst/>
              </a:rPr>
              <a:t>ваш </a:t>
            </a:r>
            <a:r>
              <a:rPr lang="ru-RU" dirty="0" smtClean="0">
                <a:effectLst/>
              </a:rPr>
              <a:t>выбор или совместный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выбор </a:t>
            </a:r>
            <a:r>
              <a:rPr lang="ru-RU" dirty="0">
                <a:effectLst/>
              </a:rPr>
              <a:t>вместе с вашим </a:t>
            </a:r>
            <a:r>
              <a:rPr lang="ru-RU" dirty="0" smtClean="0">
                <a:effectLst/>
              </a:rPr>
              <a:t>партнером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69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713787" cy="31686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u="sng" dirty="0"/>
              <a:t>А если мой партнер по-прежнему желает </a:t>
            </a:r>
            <a:r>
              <a:rPr lang="ru-RU" sz="2800" u="sng" dirty="0" smtClean="0"/>
              <a:t>использовать </a:t>
            </a:r>
            <a:r>
              <a:rPr lang="ru-RU" sz="2800" u="sng" dirty="0"/>
              <a:t>презервативы</a:t>
            </a:r>
            <a:r>
              <a:rPr lang="ru-RU" sz="2800" u="sng" dirty="0" smtClean="0"/>
              <a:t>?</a:t>
            </a:r>
          </a:p>
          <a:p>
            <a:pPr algn="l"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Решение использовать </a:t>
            </a:r>
            <a:r>
              <a:rPr lang="ru-RU" dirty="0"/>
              <a:t>презервативы </a:t>
            </a:r>
            <a:r>
              <a:rPr lang="ru-RU" dirty="0" smtClean="0"/>
              <a:t>может быть принято по другим  причинам. У человека могут быть </a:t>
            </a:r>
            <a:r>
              <a:rPr lang="ru-RU" dirty="0"/>
              <a:t>опасения по </a:t>
            </a:r>
            <a:r>
              <a:rPr lang="ru-RU" dirty="0" smtClean="0"/>
              <a:t>поводу заражения ВИЧ,</a:t>
            </a:r>
            <a:r>
              <a:rPr lang="ru-RU" dirty="0"/>
              <a:t> </a:t>
            </a:r>
            <a:r>
              <a:rPr lang="ru-RU" dirty="0" smtClean="0"/>
              <a:t>несмотря на Н=Н. И не важно он </a:t>
            </a:r>
            <a:r>
              <a:rPr lang="ru-RU" dirty="0"/>
              <a:t>ВИЧ-положительный или  </a:t>
            </a:r>
            <a:r>
              <a:rPr lang="ru-RU" dirty="0" smtClean="0"/>
              <a:t>     ВИЧ-отрицательный, иногда для принятия новой информации     должно </a:t>
            </a:r>
            <a:r>
              <a:rPr lang="ru-RU" dirty="0"/>
              <a:t>пройти какое-то время, особенно </a:t>
            </a:r>
            <a:r>
              <a:rPr lang="ru-RU" dirty="0" smtClean="0"/>
              <a:t>после длительного использования презервативов и долгих лет опасений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4" y="3501008"/>
            <a:ext cx="8712005" cy="3168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u="sng" dirty="0" err="1" smtClean="0">
                <a:effectLst/>
              </a:rPr>
              <a:t>Иппп</a:t>
            </a:r>
            <a:r>
              <a:rPr lang="ru-RU" sz="3100" u="sng" dirty="0" smtClean="0">
                <a:effectLst/>
              </a:rPr>
              <a:t> - </a:t>
            </a:r>
            <a:r>
              <a:rPr lang="ru-RU" sz="3100" u="sng" dirty="0" err="1" smtClean="0">
                <a:effectLst/>
              </a:rPr>
              <a:t>инфекеции</a:t>
            </a:r>
            <a:r>
              <a:rPr lang="ru-RU" sz="3100" u="sng" dirty="0" smtClean="0">
                <a:effectLst/>
              </a:rPr>
              <a:t> передающиеся половым путём!</a:t>
            </a:r>
            <a:br>
              <a:rPr lang="ru-RU" sz="3100" u="sng" dirty="0" smtClean="0">
                <a:effectLst/>
              </a:rPr>
            </a:br>
            <a:r>
              <a:rPr lang="ru-RU" sz="2700" u="sng" dirty="0" smtClean="0">
                <a:effectLst/>
              </a:rPr>
              <a:t/>
            </a:r>
            <a:br>
              <a:rPr lang="ru-RU" sz="2700" u="sng" dirty="0" smtClean="0">
                <a:effectLst/>
              </a:rPr>
            </a:br>
            <a:r>
              <a:rPr lang="ru-RU" u="sng" dirty="0" smtClean="0">
                <a:effectLst/>
              </a:rPr>
              <a:t>Влияют </a:t>
            </a:r>
            <a:r>
              <a:rPr lang="ru-RU" u="sng" dirty="0">
                <a:effectLst/>
              </a:rPr>
              <a:t>ли ИППП на Н=Н?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ИППП важно контролировать и </a:t>
            </a:r>
            <a:r>
              <a:rPr lang="ru-RU" dirty="0" smtClean="0">
                <a:effectLst/>
              </a:rPr>
              <a:t>лечить,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но </a:t>
            </a:r>
            <a:r>
              <a:rPr lang="ru-RU" dirty="0">
                <a:effectLst/>
              </a:rPr>
              <a:t>их влияние на Н=Н </a:t>
            </a:r>
            <a:r>
              <a:rPr lang="ru-RU" dirty="0" smtClean="0">
                <a:effectLst/>
              </a:rPr>
              <a:t>маловероятно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94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507</Words>
  <Application>Microsoft Office PowerPoint</Application>
  <PresentationFormat>Экран (4:3)</PresentationFormat>
  <Paragraphs>70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Узнаём у специалиста:</vt:lpstr>
      <vt:lpstr>Лечение, как профилактика  исследования «н=н»  вопросы и ответы о достижениях арвт и рисках передачи ВИЧ через половые жидкости  </vt:lpstr>
      <vt:lpstr>Лечение, как профилактика</vt:lpstr>
      <vt:lpstr>Н = Н Исследование PARTNER-1,-2 </vt:lpstr>
      <vt:lpstr>АРВТ не только полезна для вашего Здоровья, но и защищает ваших партнёров от вич  «Н=Н» означает, что вам не нужно  использовать презервативы для  предотвращения передачи ВИЧ </vt:lpstr>
      <vt:lpstr>Что включает в себя Н=Н? Данная защита, предоставляемая АРвТ, зависит от:   - Ежедневного приема препаратов АРТ - Продолжения ежедневного приема ваших препаратов </vt:lpstr>
      <vt:lpstr>Применим ли Н=Н ко всем препаратам для ВИЧ?  - Да. «Н=Н» действителен для любой АРвТ, которая сводит вирусную нагрузку  до неопределимого уровня</vt:lpstr>
      <vt:lpstr>Означает ли это, что использовать презервативы более необязательно?  Использование презервативов это ваш выбор или совместный выбор вместе с вашим партнером </vt:lpstr>
      <vt:lpstr>Иппп - инфекеции передающиеся половым путём!  Влияют ли ИППП на Н=Н?   ИППП важно контролировать и лечить, но их влияние на Н=Н маловероятно </vt:lpstr>
      <vt:lpstr>Сколько должно пройти времени, чтобы вирусная нагрузка стала неопределяемой?  - это очень «индивидуальный» срок</vt:lpstr>
      <vt:lpstr>как быть со скачками вирусной нагрузки?  Иногда вирусная нагрузка может «скакнуть» выше 50 копий на 1 мл, но Скачки, не выше уровня  в 200 копий на мл не влияют на результаты</vt:lpstr>
      <vt:lpstr>Имеются случаи, когда младенцы становились ВИЧ-положительными после кормления грудью даже в случаях, когда вирусная нагрузка матери была неопределяемой!</vt:lpstr>
      <vt:lpstr>i-Base содержит дополнительную информацию о Н=Н, включая версию брошюры:   www.i-base.info/u-equals-u</vt:lpstr>
      <vt:lpstr>Ваши 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= Н</dc:title>
  <dc:creator>409kabObshei</dc:creator>
  <cp:lastModifiedBy>409kabObshei</cp:lastModifiedBy>
  <cp:revision>3</cp:revision>
  <dcterms:created xsi:type="dcterms:W3CDTF">2024-02-02T11:39:49Z</dcterms:created>
  <dcterms:modified xsi:type="dcterms:W3CDTF">2024-02-02T12:07:51Z</dcterms:modified>
</cp:coreProperties>
</file>